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272" r:id="rId1"/>
  </p:sldMasterIdLst>
  <p:notesMasterIdLst>
    <p:notesMasterId r:id="rId56"/>
  </p:notesMasterIdLst>
  <p:sldIdLst>
    <p:sldId id="256" r:id="rId2"/>
    <p:sldId id="257" r:id="rId3"/>
    <p:sldId id="258" r:id="rId4"/>
    <p:sldId id="259" r:id="rId5"/>
    <p:sldId id="260" r:id="rId6"/>
    <p:sldId id="261" r:id="rId7"/>
    <p:sldId id="262" r:id="rId8"/>
    <p:sldId id="295" r:id="rId9"/>
    <p:sldId id="296" r:id="rId10"/>
    <p:sldId id="297" r:id="rId11"/>
    <p:sldId id="298" r:id="rId12"/>
    <p:sldId id="299" r:id="rId13"/>
    <p:sldId id="300" r:id="rId14"/>
    <p:sldId id="301" r:id="rId15"/>
    <p:sldId id="263" r:id="rId16"/>
    <p:sldId id="264" r:id="rId17"/>
    <p:sldId id="265" r:id="rId18"/>
    <p:sldId id="266" r:id="rId19"/>
    <p:sldId id="267" r:id="rId20"/>
    <p:sldId id="268" r:id="rId21"/>
    <p:sldId id="269" r:id="rId22"/>
    <p:sldId id="270" r:id="rId23"/>
    <p:sldId id="271" r:id="rId24"/>
    <p:sldId id="272" r:id="rId25"/>
    <p:sldId id="273" r:id="rId26"/>
    <p:sldId id="274" r:id="rId27"/>
    <p:sldId id="312" r:id="rId28"/>
    <p:sldId id="313" r:id="rId29"/>
    <p:sldId id="314" r:id="rId30"/>
    <p:sldId id="315" r:id="rId31"/>
    <p:sldId id="316" r:id="rId32"/>
    <p:sldId id="275" r:id="rId33"/>
    <p:sldId id="277" r:id="rId34"/>
    <p:sldId id="278" r:id="rId35"/>
    <p:sldId id="279" r:id="rId36"/>
    <p:sldId id="280" r:id="rId37"/>
    <p:sldId id="289" r:id="rId38"/>
    <p:sldId id="290" r:id="rId39"/>
    <p:sldId id="291" r:id="rId40"/>
    <p:sldId id="281" r:id="rId41"/>
    <p:sldId id="282" r:id="rId42"/>
    <p:sldId id="294" r:id="rId43"/>
    <p:sldId id="293" r:id="rId44"/>
    <p:sldId id="283" r:id="rId45"/>
    <p:sldId id="302" r:id="rId46"/>
    <p:sldId id="303" r:id="rId47"/>
    <p:sldId id="304" r:id="rId48"/>
    <p:sldId id="306" r:id="rId49"/>
    <p:sldId id="307" r:id="rId50"/>
    <p:sldId id="308" r:id="rId51"/>
    <p:sldId id="309" r:id="rId52"/>
    <p:sldId id="310" r:id="rId53"/>
    <p:sldId id="311" r:id="rId54"/>
    <p:sldId id="285" r:id="rId5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793"/>
    <p:restoredTop sz="94476"/>
  </p:normalViewPr>
  <p:slideViewPr>
    <p:cSldViewPr snapToGrid="0">
      <p:cViewPr>
        <p:scale>
          <a:sx n="113" d="100"/>
          <a:sy n="113" d="100"/>
        </p:scale>
        <p:origin x="144" y="23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Ylätunnisteen paikkamerkki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i-FI"/>
          </a:p>
        </p:txBody>
      </p:sp>
      <p:sp>
        <p:nvSpPr>
          <p:cNvPr id="3" name="Päivämäärän paikkamerkki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2641807-C848-3541-8F34-541AFC1DAA9F}" type="datetimeFigureOut">
              <a:rPr lang="fi-FI" smtClean="0"/>
              <a:t>15.9.2026</a:t>
            </a:fld>
            <a:endParaRPr lang="fi-FI"/>
          </a:p>
        </p:txBody>
      </p:sp>
      <p:sp>
        <p:nvSpPr>
          <p:cNvPr id="4" name="Dian kuvan paikkamerkki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i-FI"/>
          </a:p>
        </p:txBody>
      </p:sp>
      <p:sp>
        <p:nvSpPr>
          <p:cNvPr id="5" name="Huomautusten paikkamerkki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6" name="Alatunnisteen paikkamerkki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i-FI"/>
          </a:p>
        </p:txBody>
      </p:sp>
      <p:sp>
        <p:nvSpPr>
          <p:cNvPr id="7" name="Dian numeron paikkamerkki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FA36DFF-4F44-1741-A00F-28F2AAA3156E}" type="slidenum">
              <a:rPr lang="fi-FI" smtClean="0"/>
              <a:t>‹#›</a:t>
            </a:fld>
            <a:endParaRPr lang="fi-FI"/>
          </a:p>
        </p:txBody>
      </p:sp>
    </p:spTree>
    <p:extLst>
      <p:ext uri="{BB962C8B-B14F-4D97-AF65-F5344CB8AC3E}">
        <p14:creationId xmlns:p14="http://schemas.microsoft.com/office/powerpoint/2010/main" val="21022615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dirty="0"/>
          </a:p>
        </p:txBody>
      </p:sp>
      <p:sp>
        <p:nvSpPr>
          <p:cNvPr id="4" name="Dian numeron paikkamerkki 3"/>
          <p:cNvSpPr>
            <a:spLocks noGrp="1"/>
          </p:cNvSpPr>
          <p:nvPr>
            <p:ph type="sldNum" sz="quarter" idx="5"/>
          </p:nvPr>
        </p:nvSpPr>
        <p:spPr/>
        <p:txBody>
          <a:bodyPr/>
          <a:lstStyle/>
          <a:p>
            <a:fld id="{0FA36DFF-4F44-1741-A00F-28F2AAA3156E}" type="slidenum">
              <a:rPr lang="fi-FI" smtClean="0"/>
              <a:t>38</a:t>
            </a:fld>
            <a:endParaRPr lang="fi-FI"/>
          </a:p>
        </p:txBody>
      </p:sp>
    </p:spTree>
    <p:extLst>
      <p:ext uri="{BB962C8B-B14F-4D97-AF65-F5344CB8AC3E}">
        <p14:creationId xmlns:p14="http://schemas.microsoft.com/office/powerpoint/2010/main" val="32667788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dirty="0"/>
          </a:p>
        </p:txBody>
      </p:sp>
      <p:sp>
        <p:nvSpPr>
          <p:cNvPr id="4" name="Dian numeron paikkamerkki 3"/>
          <p:cNvSpPr>
            <a:spLocks noGrp="1"/>
          </p:cNvSpPr>
          <p:nvPr>
            <p:ph type="sldNum" sz="quarter" idx="5"/>
          </p:nvPr>
        </p:nvSpPr>
        <p:spPr/>
        <p:txBody>
          <a:bodyPr/>
          <a:lstStyle/>
          <a:p>
            <a:fld id="{0FA36DFF-4F44-1741-A00F-28F2AAA3156E}" type="slidenum">
              <a:rPr lang="fi-FI" smtClean="0"/>
              <a:t>42</a:t>
            </a:fld>
            <a:endParaRPr lang="fi-FI"/>
          </a:p>
        </p:txBody>
      </p:sp>
    </p:spTree>
    <p:extLst>
      <p:ext uri="{BB962C8B-B14F-4D97-AF65-F5344CB8AC3E}">
        <p14:creationId xmlns:p14="http://schemas.microsoft.com/office/powerpoint/2010/main" val="356820509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Otsikkodia">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9" name="Rectangle 8"/>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i-FI"/>
            </a:p>
          </p:txBody>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fi-FI"/>
            </a:p>
          </p:txBody>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fi-FI"/>
              <a:t>Muokkaa ots. perustyyl. napsautt.</a:t>
            </a:r>
            <a:endParaRPr lang="en-US" dirty="0"/>
          </a:p>
        </p:txBody>
      </p:sp>
      <p:sp>
        <p:nvSpPr>
          <p:cNvPr id="3" name="Subtitle 2"/>
          <p:cNvSpPr>
            <a:spLocks noGrp="1"/>
          </p:cNvSpPr>
          <p:nvPr>
            <p:ph type="subTitle" idx="1"/>
          </p:nvPr>
        </p:nvSpPr>
        <p:spPr bwMode="gray">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i-FI"/>
              <a:t>Muokkaa alaotsikon perustyyliä napsautt.</a:t>
            </a:r>
            <a:endParaRPr lang="en-US" dirty="0"/>
          </a:p>
        </p:txBody>
      </p:sp>
      <p:sp>
        <p:nvSpPr>
          <p:cNvPr id="4" name="Date Placeholder 3"/>
          <p:cNvSpPr>
            <a:spLocks noGrp="1"/>
          </p:cNvSpPr>
          <p:nvPr>
            <p:ph type="dt" sz="half" idx="10"/>
          </p:nvPr>
        </p:nvSpPr>
        <p:spPr bwMode="gray">
          <a:xfrm rot="5400000">
            <a:off x="10158984" y="1792224"/>
            <a:ext cx="990599" cy="304799"/>
          </a:xfrm>
        </p:spPr>
        <p:txBody>
          <a:bodyPr anchor="t"/>
          <a:lstStyle>
            <a:lvl1pPr algn="l">
              <a:defRPr b="0" i="0">
                <a:solidFill>
                  <a:schemeClr val="bg1">
                    <a:alpha val="60000"/>
                  </a:schemeClr>
                </a:solidFill>
              </a:defRPr>
            </a:lvl1pPr>
          </a:lstStyle>
          <a:p>
            <a:fld id="{0060233C-0849-2A40-A79D-1EE9171CC48F}" type="datetimeFigureOut">
              <a:rPr lang="fi-FI" smtClean="0"/>
              <a:t>15.9.2026</a:t>
            </a:fld>
            <a:endParaRPr lang="fi-FI"/>
          </a:p>
        </p:txBody>
      </p:sp>
      <p:sp>
        <p:nvSpPr>
          <p:cNvPr id="5" name="Footer Placeholder 4"/>
          <p:cNvSpPr>
            <a:spLocks noGrp="1"/>
          </p:cNvSpPr>
          <p:nvPr>
            <p:ph type="ftr" sz="quarter" idx="11"/>
          </p:nvPr>
        </p:nvSpPr>
        <p:spPr bwMode="gray">
          <a:xfrm rot="5400000">
            <a:off x="8951976" y="3227832"/>
            <a:ext cx="3859795" cy="304801"/>
          </a:xfrm>
        </p:spPr>
        <p:txBody>
          <a:bodyPr/>
          <a:lstStyle>
            <a:lvl1pPr>
              <a:defRPr b="0" i="0">
                <a:solidFill>
                  <a:schemeClr val="bg1">
                    <a:alpha val="60000"/>
                  </a:schemeClr>
                </a:solidFill>
              </a:defRPr>
            </a:lvl1pPr>
          </a:lstStyle>
          <a:p>
            <a:endParaRPr lang="fi-FI"/>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fi-FI"/>
          </a:p>
        </p:txBody>
      </p:sp>
      <p:sp>
        <p:nvSpPr>
          <p:cNvPr id="12" name="Slide Number Placeholder 5"/>
          <p:cNvSpPr>
            <a:spLocks noGrp="1"/>
          </p:cNvSpPr>
          <p:nvPr>
            <p:ph type="sldNum" sz="quarter" idx="12"/>
          </p:nvPr>
        </p:nvSpPr>
        <p:spPr>
          <a:xfrm>
            <a:off x="10352540" y="295729"/>
            <a:ext cx="838199" cy="767687"/>
          </a:xfrm>
        </p:spPr>
        <p:txBody>
          <a:bodyPr/>
          <a:lstStyle/>
          <a:p>
            <a:fld id="{03075A64-F7C8-4142-AFEA-8A001E192ABD}" type="slidenum">
              <a:rPr lang="fi-FI" smtClean="0"/>
              <a:t>‹#›</a:t>
            </a:fld>
            <a:endParaRPr lang="fi-FI"/>
          </a:p>
        </p:txBody>
      </p:sp>
    </p:spTree>
    <p:extLst>
      <p:ext uri="{BB962C8B-B14F-4D97-AF65-F5344CB8AC3E}">
        <p14:creationId xmlns:p14="http://schemas.microsoft.com/office/powerpoint/2010/main" val="6815732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Otsikko ja sisält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a:t>Muokkaa ots. perustyyl. napsautt.</a:t>
            </a:r>
            <a:endParaRPr lang="en-US" dirty="0"/>
          </a:p>
        </p:txBody>
      </p:sp>
      <p:sp>
        <p:nvSpPr>
          <p:cNvPr id="3" name="Content Placeholder 2"/>
          <p:cNvSpPr>
            <a:spLocks noGrp="1"/>
          </p:cNvSpPr>
          <p:nvPr>
            <p:ph idx="1"/>
          </p:nvPr>
        </p:nvSpPr>
        <p:spPr>
          <a:xfrm>
            <a:off x="1154954" y="2603500"/>
            <a:ext cx="8825659" cy="3416300"/>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4" name="Date Placeholder 3"/>
          <p:cNvSpPr>
            <a:spLocks noGrp="1"/>
          </p:cNvSpPr>
          <p:nvPr>
            <p:ph type="dt" sz="half" idx="10"/>
          </p:nvPr>
        </p:nvSpPr>
        <p:spPr/>
        <p:txBody>
          <a:bodyPr/>
          <a:lstStyle/>
          <a:p>
            <a:fld id="{0060233C-0849-2A40-A79D-1EE9171CC48F}" type="datetimeFigureOut">
              <a:rPr lang="fi-FI" smtClean="0"/>
              <a:t>15.9.2026</a:t>
            </a:fld>
            <a:endParaRPr lang="fi-FI"/>
          </a:p>
        </p:txBody>
      </p:sp>
      <p:sp>
        <p:nvSpPr>
          <p:cNvPr id="5" name="Footer Placeholder 4"/>
          <p:cNvSpPr>
            <a:spLocks noGrp="1"/>
          </p:cNvSpPr>
          <p:nvPr>
            <p:ph type="ftr" sz="quarter" idx="11"/>
          </p:nvPr>
        </p:nvSpPr>
        <p:spPr/>
        <p:txBody>
          <a:bodyPr/>
          <a:lstStyle/>
          <a:p>
            <a:endParaRPr lang="fi-FI"/>
          </a:p>
        </p:txBody>
      </p:sp>
      <p:sp>
        <p:nvSpPr>
          <p:cNvPr id="6" name="Slide Number Placeholder 5"/>
          <p:cNvSpPr>
            <a:spLocks noGrp="1"/>
          </p:cNvSpPr>
          <p:nvPr>
            <p:ph type="sldNum" sz="quarter" idx="12"/>
          </p:nvPr>
        </p:nvSpPr>
        <p:spPr/>
        <p:txBody>
          <a:bodyPr/>
          <a:lstStyle/>
          <a:p>
            <a:fld id="{03075A64-F7C8-4142-AFEA-8A001E192ABD}" type="slidenum">
              <a:rPr lang="fi-FI" smtClean="0"/>
              <a:t>‹#›</a:t>
            </a:fld>
            <a:endParaRPr lang="fi-FI"/>
          </a:p>
        </p:txBody>
      </p:sp>
    </p:spTree>
    <p:extLst>
      <p:ext uri="{BB962C8B-B14F-4D97-AF65-F5344CB8AC3E}">
        <p14:creationId xmlns:p14="http://schemas.microsoft.com/office/powerpoint/2010/main" val="25011370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Osan ylätunniste">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677645"/>
            <a:ext cx="4351025" cy="2283824"/>
          </a:xfrm>
        </p:spPr>
        <p:txBody>
          <a:bodyPr anchor="ctr"/>
          <a:lstStyle>
            <a:lvl1pPr algn="l">
              <a:defRPr sz="4000" b="0" cap="none"/>
            </a:lvl1pPr>
          </a:lstStyle>
          <a:p>
            <a:r>
              <a:rPr lang="fi-FI"/>
              <a:t>Muokkaa ots. perustyyl. napsautt.</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i-FI"/>
              <a:t>Muokkaa tekstin perustyylejä napsauttamalla</a:t>
            </a:r>
          </a:p>
        </p:txBody>
      </p:sp>
      <p:sp>
        <p:nvSpPr>
          <p:cNvPr id="4" name="Date Placeholder 3"/>
          <p:cNvSpPr>
            <a:spLocks noGrp="1"/>
          </p:cNvSpPr>
          <p:nvPr>
            <p:ph type="dt" sz="half" idx="10"/>
          </p:nvPr>
        </p:nvSpPr>
        <p:spPr/>
        <p:txBody>
          <a:bodyPr/>
          <a:lstStyle/>
          <a:p>
            <a:fld id="{0060233C-0849-2A40-A79D-1EE9171CC48F}" type="datetimeFigureOut">
              <a:rPr lang="fi-FI" smtClean="0"/>
              <a:t>15.9.2026</a:t>
            </a:fld>
            <a:endParaRPr lang="fi-FI"/>
          </a:p>
        </p:txBody>
      </p:sp>
      <p:sp>
        <p:nvSpPr>
          <p:cNvPr id="5" name="Footer Placeholder 4"/>
          <p:cNvSpPr>
            <a:spLocks noGrp="1"/>
          </p:cNvSpPr>
          <p:nvPr>
            <p:ph type="ftr" sz="quarter" idx="11"/>
          </p:nvPr>
        </p:nvSpPr>
        <p:spPr/>
        <p:txBody>
          <a:bodyPr/>
          <a:lstStyle/>
          <a:p>
            <a:endParaRPr lang="fi-FI"/>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03075A64-F7C8-4142-AFEA-8A001E192ABD}" type="slidenum">
              <a:rPr lang="fi-FI" smtClean="0"/>
              <a:t>‹#›</a:t>
            </a:fld>
            <a:endParaRPr lang="fi-FI"/>
          </a:p>
        </p:txBody>
      </p:sp>
    </p:spTree>
    <p:extLst>
      <p:ext uri="{BB962C8B-B14F-4D97-AF65-F5344CB8AC3E}">
        <p14:creationId xmlns:p14="http://schemas.microsoft.com/office/powerpoint/2010/main" val="2981004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Kaksi sisältökohdett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a:t>Muokkaa ots. perustyyl. napsautt.</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5" name="Date Placeholder 4"/>
          <p:cNvSpPr>
            <a:spLocks noGrp="1"/>
          </p:cNvSpPr>
          <p:nvPr>
            <p:ph type="dt" sz="half" idx="10"/>
          </p:nvPr>
        </p:nvSpPr>
        <p:spPr/>
        <p:txBody>
          <a:bodyPr/>
          <a:lstStyle/>
          <a:p>
            <a:fld id="{0060233C-0849-2A40-A79D-1EE9171CC48F}" type="datetimeFigureOut">
              <a:rPr lang="fi-FI" smtClean="0"/>
              <a:t>15.9.2026</a:t>
            </a:fld>
            <a:endParaRPr lang="fi-FI"/>
          </a:p>
        </p:txBody>
      </p:sp>
      <p:sp>
        <p:nvSpPr>
          <p:cNvPr id="6" name="Footer Placeholder 5"/>
          <p:cNvSpPr>
            <a:spLocks noGrp="1"/>
          </p:cNvSpPr>
          <p:nvPr>
            <p:ph type="ftr" sz="quarter" idx="11"/>
          </p:nvPr>
        </p:nvSpPr>
        <p:spPr/>
        <p:txBody>
          <a:bodyPr/>
          <a:lstStyle/>
          <a:p>
            <a:endParaRPr lang="fi-FI"/>
          </a:p>
        </p:txBody>
      </p:sp>
      <p:sp>
        <p:nvSpPr>
          <p:cNvPr id="7" name="Slide Number Placeholder 6"/>
          <p:cNvSpPr>
            <a:spLocks noGrp="1"/>
          </p:cNvSpPr>
          <p:nvPr>
            <p:ph type="sldNum" sz="quarter" idx="12"/>
          </p:nvPr>
        </p:nvSpPr>
        <p:spPr/>
        <p:txBody>
          <a:bodyPr/>
          <a:lstStyle/>
          <a:p>
            <a:fld id="{03075A64-F7C8-4142-AFEA-8A001E192ABD}" type="slidenum">
              <a:rPr lang="fi-FI" smtClean="0"/>
              <a:t>‹#›</a:t>
            </a:fld>
            <a:endParaRPr lang="fi-FI"/>
          </a:p>
        </p:txBody>
      </p:sp>
    </p:spTree>
    <p:extLst>
      <p:ext uri="{BB962C8B-B14F-4D97-AF65-F5344CB8AC3E}">
        <p14:creationId xmlns:p14="http://schemas.microsoft.com/office/powerpoint/2010/main" val="33504758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tail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fi-FI"/>
              <a:t>Muokkaa ots. perustyyl. napsautt.</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6" name="Content Placeholder 5"/>
          <p:cNvSpPr>
            <a:spLocks noGrp="1"/>
          </p:cNvSpPr>
          <p:nvPr>
            <p:ph sz="quarter" idx="4"/>
          </p:nvPr>
        </p:nvSpPr>
        <p:spPr>
          <a:xfrm>
            <a:off x="6208712" y="3179762"/>
            <a:ext cx="4825159" cy="2840039"/>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7" name="Date Placeholder 6"/>
          <p:cNvSpPr>
            <a:spLocks noGrp="1"/>
          </p:cNvSpPr>
          <p:nvPr>
            <p:ph type="dt" sz="half" idx="10"/>
          </p:nvPr>
        </p:nvSpPr>
        <p:spPr/>
        <p:txBody>
          <a:bodyPr/>
          <a:lstStyle/>
          <a:p>
            <a:fld id="{0060233C-0849-2A40-A79D-1EE9171CC48F}" type="datetimeFigureOut">
              <a:rPr lang="fi-FI" smtClean="0"/>
              <a:t>15.9.2026</a:t>
            </a:fld>
            <a:endParaRPr lang="fi-FI"/>
          </a:p>
        </p:txBody>
      </p:sp>
      <p:sp>
        <p:nvSpPr>
          <p:cNvPr id="8" name="Footer Placeholder 7"/>
          <p:cNvSpPr>
            <a:spLocks noGrp="1"/>
          </p:cNvSpPr>
          <p:nvPr>
            <p:ph type="ftr" sz="quarter" idx="11"/>
          </p:nvPr>
        </p:nvSpPr>
        <p:spPr/>
        <p:txBody>
          <a:bodyPr/>
          <a:lstStyle/>
          <a:p>
            <a:endParaRPr lang="fi-FI"/>
          </a:p>
        </p:txBody>
      </p:sp>
      <p:sp>
        <p:nvSpPr>
          <p:cNvPr id="9" name="Slide Number Placeholder 8"/>
          <p:cNvSpPr>
            <a:spLocks noGrp="1"/>
          </p:cNvSpPr>
          <p:nvPr>
            <p:ph type="sldNum" sz="quarter" idx="12"/>
          </p:nvPr>
        </p:nvSpPr>
        <p:spPr/>
        <p:txBody>
          <a:bodyPr/>
          <a:lstStyle/>
          <a:p>
            <a:fld id="{03075A64-F7C8-4142-AFEA-8A001E192ABD}" type="slidenum">
              <a:rPr lang="fi-FI" smtClean="0"/>
              <a:t>‹#›</a:t>
            </a:fld>
            <a:endParaRPr lang="fi-FI"/>
          </a:p>
        </p:txBody>
      </p:sp>
    </p:spTree>
    <p:extLst>
      <p:ext uri="{BB962C8B-B14F-4D97-AF65-F5344CB8AC3E}">
        <p14:creationId xmlns:p14="http://schemas.microsoft.com/office/powerpoint/2010/main" val="13575394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Vain otsikko">
    <p:spTree>
      <p:nvGrpSpPr>
        <p:cNvPr id="1" name=""/>
        <p:cNvGrpSpPr/>
        <p:nvPr/>
      </p:nvGrpSpPr>
      <p:grpSpPr>
        <a:xfrm>
          <a:off x="0" y="0"/>
          <a:ext cx="0" cy="0"/>
          <a:chOff x="0" y="0"/>
          <a:chExt cx="0" cy="0"/>
        </a:xfrm>
      </p:grpSpPr>
      <p:sp>
        <p:nvSpPr>
          <p:cNvPr id="9" name="Title 1"/>
          <p:cNvSpPr>
            <a:spLocks noGrp="1"/>
          </p:cNvSpPr>
          <p:nvPr>
            <p:ph type="title"/>
          </p:nvPr>
        </p:nvSpPr>
        <p:spPr>
          <a:xfrm>
            <a:off x="1154954" y="973668"/>
            <a:ext cx="8761413" cy="706964"/>
          </a:xfrm>
        </p:spPr>
        <p:txBody>
          <a:bodyPr/>
          <a:lstStyle>
            <a:lvl1pPr>
              <a:defRPr/>
            </a:lvl1pPr>
          </a:lstStyle>
          <a:p>
            <a:r>
              <a:rPr lang="fi-FI"/>
              <a:t>Muokkaa ots. perustyyl. napsautt.</a:t>
            </a:r>
            <a:endParaRPr lang="en-US" dirty="0"/>
          </a:p>
        </p:txBody>
      </p:sp>
      <p:sp>
        <p:nvSpPr>
          <p:cNvPr id="3" name="Date Placeholder 2"/>
          <p:cNvSpPr>
            <a:spLocks noGrp="1"/>
          </p:cNvSpPr>
          <p:nvPr>
            <p:ph type="dt" sz="half" idx="10"/>
          </p:nvPr>
        </p:nvSpPr>
        <p:spPr/>
        <p:txBody>
          <a:bodyPr/>
          <a:lstStyle/>
          <a:p>
            <a:fld id="{0060233C-0849-2A40-A79D-1EE9171CC48F}" type="datetimeFigureOut">
              <a:rPr lang="fi-FI" smtClean="0"/>
              <a:t>15.9.2026</a:t>
            </a:fld>
            <a:endParaRPr lang="fi-FI"/>
          </a:p>
        </p:txBody>
      </p:sp>
      <p:sp>
        <p:nvSpPr>
          <p:cNvPr id="4" name="Footer Placeholder 3"/>
          <p:cNvSpPr>
            <a:spLocks noGrp="1"/>
          </p:cNvSpPr>
          <p:nvPr>
            <p:ph type="ftr" sz="quarter" idx="11"/>
          </p:nvPr>
        </p:nvSpPr>
        <p:spPr/>
        <p:txBody>
          <a:bodyPr/>
          <a:lstStyle/>
          <a:p>
            <a:endParaRPr lang="fi-FI"/>
          </a:p>
        </p:txBody>
      </p:sp>
      <p:sp>
        <p:nvSpPr>
          <p:cNvPr id="5" name="Slide Number Placeholder 4"/>
          <p:cNvSpPr>
            <a:spLocks noGrp="1"/>
          </p:cNvSpPr>
          <p:nvPr>
            <p:ph type="sldNum" sz="quarter" idx="12"/>
          </p:nvPr>
        </p:nvSpPr>
        <p:spPr/>
        <p:txBody>
          <a:bodyPr/>
          <a:lstStyle/>
          <a:p>
            <a:fld id="{03075A64-F7C8-4142-AFEA-8A001E192ABD}" type="slidenum">
              <a:rPr lang="fi-FI" smtClean="0"/>
              <a:t>‹#›</a:t>
            </a:fld>
            <a:endParaRPr lang="fi-FI"/>
          </a:p>
        </p:txBody>
      </p:sp>
    </p:spTree>
    <p:extLst>
      <p:ext uri="{BB962C8B-B14F-4D97-AF65-F5344CB8AC3E}">
        <p14:creationId xmlns:p14="http://schemas.microsoft.com/office/powerpoint/2010/main" val="3163297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Tyhjä">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060233C-0849-2A40-A79D-1EE9171CC48F}" type="datetimeFigureOut">
              <a:rPr lang="fi-FI" smtClean="0"/>
              <a:t>15.9.2026</a:t>
            </a:fld>
            <a:endParaRPr lang="fi-FI"/>
          </a:p>
        </p:txBody>
      </p:sp>
      <p:sp>
        <p:nvSpPr>
          <p:cNvPr id="3" name="Footer Placeholder 2"/>
          <p:cNvSpPr>
            <a:spLocks noGrp="1"/>
          </p:cNvSpPr>
          <p:nvPr>
            <p:ph type="ftr" sz="quarter" idx="11"/>
          </p:nvPr>
        </p:nvSpPr>
        <p:spPr/>
        <p:txBody>
          <a:bodyPr/>
          <a:lstStyle/>
          <a:p>
            <a:endParaRPr lang="fi-FI"/>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03075A64-F7C8-4142-AFEA-8A001E192ABD}" type="slidenum">
              <a:rPr lang="fi-FI" smtClean="0"/>
              <a:t>‹#›</a:t>
            </a:fld>
            <a:endParaRPr lang="fi-FI"/>
          </a:p>
        </p:txBody>
      </p:sp>
    </p:spTree>
    <p:extLst>
      <p:ext uri="{BB962C8B-B14F-4D97-AF65-F5344CB8AC3E}">
        <p14:creationId xmlns:p14="http://schemas.microsoft.com/office/powerpoint/2010/main" val="24729277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Kuvatekstillinen sisältö">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295400"/>
            <a:ext cx="2793158" cy="1600200"/>
          </a:xfrm>
        </p:spPr>
        <p:txBody>
          <a:bodyPr anchor="b"/>
          <a:lstStyle>
            <a:lvl1pPr algn="l">
              <a:defRPr sz="2400" b="0"/>
            </a:lvl1pPr>
          </a:lstStyle>
          <a:p>
            <a:r>
              <a:rPr lang="fi-FI"/>
              <a:t>Muokkaa ots. perustyyl. napsautt.</a:t>
            </a:r>
            <a:endParaRPr lang="en-US" dirty="0"/>
          </a:p>
        </p:txBody>
      </p:sp>
      <p:sp>
        <p:nvSpPr>
          <p:cNvPr id="3" name="Content Placeholder 2"/>
          <p:cNvSpPr>
            <a:spLocks noGrp="1"/>
          </p:cNvSpPr>
          <p:nvPr>
            <p:ph idx="1"/>
          </p:nvPr>
        </p:nvSpPr>
        <p:spPr>
          <a:xfrm>
            <a:off x="5781146" y="1447800"/>
            <a:ext cx="5190066" cy="4572000"/>
          </a:xfrm>
        </p:spPr>
        <p:txBody>
          <a:bodyPr anchor="ctr">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4" name="Text Placeholder 3"/>
          <p:cNvSpPr>
            <a:spLocks noGrp="1"/>
          </p:cNvSpPr>
          <p:nvPr>
            <p:ph type="body" sz="half" idx="2"/>
          </p:nvPr>
        </p:nvSpPr>
        <p:spPr bwMode="gray">
          <a:xfrm>
            <a:off x="1154954" y="3129280"/>
            <a:ext cx="2793158" cy="2895599"/>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i-FI"/>
              <a:t>Muokkaa tekstin perustyylejä napsauttamalla</a:t>
            </a:r>
          </a:p>
        </p:txBody>
      </p:sp>
      <p:sp>
        <p:nvSpPr>
          <p:cNvPr id="5" name="Date Placeholder 4"/>
          <p:cNvSpPr>
            <a:spLocks noGrp="1"/>
          </p:cNvSpPr>
          <p:nvPr>
            <p:ph type="dt" sz="half" idx="10"/>
          </p:nvPr>
        </p:nvSpPr>
        <p:spPr/>
        <p:txBody>
          <a:bodyPr/>
          <a:lstStyle/>
          <a:p>
            <a:fld id="{0060233C-0849-2A40-A79D-1EE9171CC48F}" type="datetimeFigureOut">
              <a:rPr lang="fi-FI" smtClean="0"/>
              <a:t>15.9.2026</a:t>
            </a:fld>
            <a:endParaRPr lang="fi-FI"/>
          </a:p>
        </p:txBody>
      </p:sp>
      <p:sp>
        <p:nvSpPr>
          <p:cNvPr id="6" name="Footer Placeholder 5"/>
          <p:cNvSpPr>
            <a:spLocks noGrp="1"/>
          </p:cNvSpPr>
          <p:nvPr>
            <p:ph type="ftr" sz="quarter" idx="11"/>
          </p:nvPr>
        </p:nvSpPr>
        <p:spPr/>
        <p:txBody>
          <a:bodyPr/>
          <a:lstStyle/>
          <a:p>
            <a:endParaRPr lang="fi-FI"/>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03075A64-F7C8-4142-AFEA-8A001E192ABD}" type="slidenum">
              <a:rPr lang="fi-FI" smtClean="0"/>
              <a:t>‹#›</a:t>
            </a:fld>
            <a:endParaRPr lang="fi-FI"/>
          </a:p>
        </p:txBody>
      </p:sp>
    </p:spTree>
    <p:extLst>
      <p:ext uri="{BB962C8B-B14F-4D97-AF65-F5344CB8AC3E}">
        <p14:creationId xmlns:p14="http://schemas.microsoft.com/office/powerpoint/2010/main" val="33305153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Kuvatekstillinen kuva">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693333"/>
            <a:ext cx="3865134" cy="1735667"/>
          </a:xfrm>
        </p:spPr>
        <p:txBody>
          <a:bodyPr anchor="b">
            <a:normAutofit/>
          </a:bodyPr>
          <a:lstStyle>
            <a:lvl1pPr algn="l">
              <a:defRPr sz="3600" b="0"/>
            </a:lvl1pPr>
          </a:lstStyle>
          <a:p>
            <a:r>
              <a:rPr lang="fi-FI"/>
              <a:t>Muokkaa ots. perustyyl. napsautt.</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marL="0" lvl="0" indent="0" algn="ctr">
              <a:buNone/>
            </a:pPr>
            <a:r>
              <a:rPr lang="fi-FI"/>
              <a:t>Lisää kuva napsauttamalla kuvaketta</a:t>
            </a:r>
            <a:endParaRPr lang="en-US" dirty="0"/>
          </a:p>
        </p:txBody>
      </p:sp>
      <p:sp>
        <p:nvSpPr>
          <p:cNvPr id="4" name="Text Placeholder 3"/>
          <p:cNvSpPr>
            <a:spLocks noGrp="1"/>
          </p:cNvSpPr>
          <p:nvPr>
            <p:ph type="body" sz="half" idx="2"/>
          </p:nvPr>
        </p:nvSpPr>
        <p:spPr bwMode="gray">
          <a:xfrm>
            <a:off x="1154954" y="3657600"/>
            <a:ext cx="3859212" cy="13716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i-FI"/>
              <a:t>Muokkaa tekstin perustyylejä napsauttamalla</a:t>
            </a:r>
          </a:p>
        </p:txBody>
      </p:sp>
      <p:sp>
        <p:nvSpPr>
          <p:cNvPr id="5" name="Date Placeholder 4"/>
          <p:cNvSpPr>
            <a:spLocks noGrp="1"/>
          </p:cNvSpPr>
          <p:nvPr>
            <p:ph type="dt" sz="half" idx="10"/>
          </p:nvPr>
        </p:nvSpPr>
        <p:spPr/>
        <p:txBody>
          <a:bodyPr/>
          <a:lstStyle/>
          <a:p>
            <a:fld id="{0060233C-0849-2A40-A79D-1EE9171CC48F}" type="datetimeFigureOut">
              <a:rPr lang="fi-FI" smtClean="0"/>
              <a:t>15.9.2026</a:t>
            </a:fld>
            <a:endParaRPr lang="fi-FI"/>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03075A64-F7C8-4142-AFEA-8A001E192ABD}" type="slidenum">
              <a:rPr lang="fi-FI" smtClean="0"/>
              <a:t>‹#›</a:t>
            </a:fld>
            <a:endParaRPr lang="fi-FI"/>
          </a:p>
        </p:txBody>
      </p:sp>
    </p:spTree>
    <p:extLst>
      <p:ext uri="{BB962C8B-B14F-4D97-AF65-F5344CB8AC3E}">
        <p14:creationId xmlns:p14="http://schemas.microsoft.com/office/powerpoint/2010/main" val="42637782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amakuva ja kuvateksti">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3" name="Rectangle 12"/>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4969927"/>
            <a:ext cx="8825659" cy="566738"/>
          </a:xfrm>
        </p:spPr>
        <p:txBody>
          <a:bodyPr anchor="b">
            <a:normAutofit/>
          </a:bodyPr>
          <a:lstStyle>
            <a:lvl1pPr algn="l">
              <a:defRPr sz="2400" b="0"/>
            </a:lvl1pPr>
          </a:lstStyle>
          <a:p>
            <a:r>
              <a:rPr lang="fi-FI"/>
              <a:t>Muokkaa ots. perustyyl. napsautt.</a:t>
            </a:r>
            <a:endParaRPr lang="en-US" dirty="0"/>
          </a:p>
        </p:txBody>
      </p:sp>
      <p:sp>
        <p:nvSpPr>
          <p:cNvPr id="3" name="Picture Placeholder 2"/>
          <p:cNvSpPr>
            <a:spLocks noGrp="1" noChangeAspect="1"/>
          </p:cNvSpPr>
          <p:nvPr>
            <p:ph type="pic" idx="1"/>
          </p:nvPr>
        </p:nvSpPr>
        <p:spPr>
          <a:xfrm>
            <a:off x="1154954" y="685800"/>
            <a:ext cx="8825659"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i-FI"/>
              <a:t>Lisää kuva napsauttamalla kuvaketta</a:t>
            </a:r>
            <a:endParaRPr lang="en-US" dirty="0"/>
          </a:p>
        </p:txBody>
      </p:sp>
      <p:sp>
        <p:nvSpPr>
          <p:cNvPr id="4" name="Text Placeholder 3"/>
          <p:cNvSpPr>
            <a:spLocks noGrp="1"/>
          </p:cNvSpPr>
          <p:nvPr>
            <p:ph type="body" sz="half" idx="2"/>
          </p:nvPr>
        </p:nvSpPr>
        <p:spPr>
          <a:xfrm>
            <a:off x="1154954" y="5536665"/>
            <a:ext cx="8825658"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i-FI"/>
              <a:t>Muokkaa tekstin perustyylejä napsauttamalla</a:t>
            </a:r>
          </a:p>
        </p:txBody>
      </p:sp>
      <p:sp>
        <p:nvSpPr>
          <p:cNvPr id="5" name="Date Placeholder 4"/>
          <p:cNvSpPr>
            <a:spLocks noGrp="1"/>
          </p:cNvSpPr>
          <p:nvPr>
            <p:ph type="dt" sz="half" idx="10"/>
          </p:nvPr>
        </p:nvSpPr>
        <p:spPr/>
        <p:txBody>
          <a:bodyPr/>
          <a:lstStyle/>
          <a:p>
            <a:fld id="{0060233C-0849-2A40-A79D-1EE9171CC48F}" type="datetimeFigureOut">
              <a:rPr lang="fi-FI" smtClean="0"/>
              <a:t>15.9.2026</a:t>
            </a:fld>
            <a:endParaRPr lang="fi-FI"/>
          </a:p>
        </p:txBody>
      </p:sp>
      <p:sp>
        <p:nvSpPr>
          <p:cNvPr id="6" name="Footer Placeholder 5"/>
          <p:cNvSpPr>
            <a:spLocks noGrp="1"/>
          </p:cNvSpPr>
          <p:nvPr>
            <p:ph type="ftr" sz="quarter" idx="11"/>
          </p:nvPr>
        </p:nvSpPr>
        <p:spPr/>
        <p:txBody>
          <a:bodyPr/>
          <a:lstStyle/>
          <a:p>
            <a:endParaRPr lang="fi-FI"/>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03075A64-F7C8-4142-AFEA-8A001E192ABD}" type="slidenum">
              <a:rPr lang="fi-FI" smtClean="0"/>
              <a:t>‹#›</a:t>
            </a:fld>
            <a:endParaRPr lang="fi-FI"/>
          </a:p>
        </p:txBody>
      </p:sp>
    </p:spTree>
    <p:extLst>
      <p:ext uri="{BB962C8B-B14F-4D97-AF65-F5344CB8AC3E}">
        <p14:creationId xmlns:p14="http://schemas.microsoft.com/office/powerpoint/2010/main" val="10367672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Otsikko ja kuvateksti">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48798" y="1063417"/>
            <a:ext cx="8831816" cy="1372986"/>
          </a:xfrm>
        </p:spPr>
        <p:txBody>
          <a:bodyPr/>
          <a:lstStyle>
            <a:lvl1pPr>
              <a:defRPr sz="4000"/>
            </a:lvl1pPr>
          </a:lstStyle>
          <a:p>
            <a:r>
              <a:rPr lang="fi-FI"/>
              <a:t>Muokkaa ots. perustyyl. napsautt.</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i-FI"/>
              <a:t>Muokkaa tekstin perustyylejä napsauttamalla</a:t>
            </a:r>
          </a:p>
        </p:txBody>
      </p:sp>
      <p:sp>
        <p:nvSpPr>
          <p:cNvPr id="4" name="Date Placeholder 3"/>
          <p:cNvSpPr>
            <a:spLocks noGrp="1"/>
          </p:cNvSpPr>
          <p:nvPr>
            <p:ph type="dt" sz="half" idx="10"/>
          </p:nvPr>
        </p:nvSpPr>
        <p:spPr/>
        <p:txBody>
          <a:bodyPr/>
          <a:lstStyle/>
          <a:p>
            <a:fld id="{0060233C-0849-2A40-A79D-1EE9171CC48F}" type="datetimeFigureOut">
              <a:rPr lang="fi-FI" smtClean="0"/>
              <a:t>15.9.2026</a:t>
            </a:fld>
            <a:endParaRPr lang="fi-FI"/>
          </a:p>
        </p:txBody>
      </p:sp>
      <p:sp>
        <p:nvSpPr>
          <p:cNvPr id="5" name="Footer Placeholder 4"/>
          <p:cNvSpPr>
            <a:spLocks noGrp="1"/>
          </p:cNvSpPr>
          <p:nvPr>
            <p:ph type="ftr" sz="quarter" idx="11"/>
          </p:nvPr>
        </p:nvSpPr>
        <p:spPr/>
        <p:txBody>
          <a:bodyPr/>
          <a:lstStyle/>
          <a:p>
            <a:endParaRPr lang="fi-FI"/>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03075A64-F7C8-4142-AFEA-8A001E192ABD}" type="slidenum">
              <a:rPr lang="fi-FI" smtClean="0"/>
              <a:t>‹#›</a:t>
            </a:fld>
            <a:endParaRPr lang="fi-FI"/>
          </a:p>
        </p:txBody>
      </p:sp>
    </p:spTree>
    <p:extLst>
      <p:ext uri="{BB962C8B-B14F-4D97-AF65-F5344CB8AC3E}">
        <p14:creationId xmlns:p14="http://schemas.microsoft.com/office/powerpoint/2010/main" val="104911558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Lainaus ja kuvateksti">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7" name="Rectangle 16"/>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Oval 24"/>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6" name="TextBox 15"/>
          <p:cNvSpPr txBox="1"/>
          <p:nvPr/>
        </p:nvSpPr>
        <p:spPr bwMode="gray">
          <a:xfrm>
            <a:off x="881566" y="607336"/>
            <a:ext cx="801912"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13" name="TextBox 12"/>
          <p:cNvSpPr txBox="1"/>
          <p:nvPr/>
        </p:nvSpPr>
        <p:spPr bwMode="gray">
          <a:xfrm>
            <a:off x="9884458" y="2613787"/>
            <a:ext cx="652763"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581878" y="982134"/>
            <a:ext cx="8453906" cy="2696632"/>
          </a:xfrm>
        </p:spPr>
        <p:txBody>
          <a:bodyPr/>
          <a:lstStyle>
            <a:lvl1pPr>
              <a:defRPr sz="4000"/>
            </a:lvl1pPr>
          </a:lstStyle>
          <a:p>
            <a:r>
              <a:rPr lang="fi-FI"/>
              <a:t>Muokkaa ots. perustyyl. napsautt.</a:t>
            </a:r>
            <a:endParaRPr lang="en-US" dirty="0"/>
          </a:p>
        </p:txBody>
      </p:sp>
      <p:sp>
        <p:nvSpPr>
          <p:cNvPr id="14" name="Text Placeholder 3"/>
          <p:cNvSpPr>
            <a:spLocks noGrp="1"/>
          </p:cNvSpPr>
          <p:nvPr>
            <p:ph type="body" sz="half" idx="13"/>
          </p:nvPr>
        </p:nvSpPr>
        <p:spPr bwMode="gray">
          <a:xfrm>
            <a:off x="1945945" y="3678766"/>
            <a:ext cx="7731219" cy="342174"/>
          </a:xfrm>
        </p:spPr>
        <p:txBody>
          <a:bodyPr anchor="t">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i-FI"/>
              <a:t>Muokkaa tekstin perustyylejä napsauttamalla</a:t>
            </a:r>
          </a:p>
        </p:txBody>
      </p:sp>
      <p:sp>
        <p:nvSpPr>
          <p:cNvPr id="10" name="Text Placeholder 3"/>
          <p:cNvSpPr>
            <a:spLocks noGrp="1"/>
          </p:cNvSpPr>
          <p:nvPr>
            <p:ph type="body" sz="half" idx="2"/>
          </p:nvPr>
        </p:nvSpPr>
        <p:spPr>
          <a:xfrm>
            <a:off x="1154954" y="5029199"/>
            <a:ext cx="9244897" cy="997857"/>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i-FI"/>
              <a:t>Muokkaa tekstin perustyylejä napsauttamalla</a:t>
            </a:r>
          </a:p>
        </p:txBody>
      </p:sp>
      <p:sp>
        <p:nvSpPr>
          <p:cNvPr id="4" name="Date Placeholder 3"/>
          <p:cNvSpPr>
            <a:spLocks noGrp="1"/>
          </p:cNvSpPr>
          <p:nvPr>
            <p:ph type="dt" sz="half" idx="10"/>
          </p:nvPr>
        </p:nvSpPr>
        <p:spPr/>
        <p:txBody>
          <a:bodyPr/>
          <a:lstStyle/>
          <a:p>
            <a:fld id="{0060233C-0849-2A40-A79D-1EE9171CC48F}" type="datetimeFigureOut">
              <a:rPr lang="fi-FI" smtClean="0"/>
              <a:t>15.9.2026</a:t>
            </a:fld>
            <a:endParaRPr lang="fi-FI"/>
          </a:p>
        </p:txBody>
      </p:sp>
      <p:sp>
        <p:nvSpPr>
          <p:cNvPr id="5" name="Footer Placeholder 4"/>
          <p:cNvSpPr>
            <a:spLocks noGrp="1"/>
          </p:cNvSpPr>
          <p:nvPr>
            <p:ph type="ftr" sz="quarter" idx="11"/>
          </p:nvPr>
        </p:nvSpPr>
        <p:spPr/>
        <p:txBody>
          <a:bodyPr/>
          <a:lstStyle/>
          <a:p>
            <a:endParaRPr lang="fi-FI"/>
          </a:p>
        </p:txBody>
      </p:sp>
      <p:sp>
        <p:nvSpPr>
          <p:cNvPr id="19" name="Rectangle 1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03075A64-F7C8-4142-AFEA-8A001E192ABD}" type="slidenum">
              <a:rPr lang="fi-FI" smtClean="0"/>
              <a:t>‹#›</a:t>
            </a:fld>
            <a:endParaRPr lang="fi-FI"/>
          </a:p>
        </p:txBody>
      </p:sp>
    </p:spTree>
    <p:extLst>
      <p:ext uri="{BB962C8B-B14F-4D97-AF65-F5344CB8AC3E}">
        <p14:creationId xmlns:p14="http://schemas.microsoft.com/office/powerpoint/2010/main" val="129451703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imikortti">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fi-FI"/>
              <a:t>Muokkaa ots. perustyyl. napsautt.</a:t>
            </a:r>
            <a:endParaRPr lang="en-US" dirty="0"/>
          </a:p>
        </p:txBody>
      </p:sp>
      <p:sp>
        <p:nvSpPr>
          <p:cNvPr id="3" name="Text Placeholder 2"/>
          <p:cNvSpPr>
            <a:spLocks noGrp="1"/>
          </p:cNvSpPr>
          <p:nvPr>
            <p:ph type="body" idx="1"/>
          </p:nvPr>
        </p:nvSpPr>
        <p:spPr>
          <a:xfrm>
            <a:off x="1154954" y="5024967"/>
            <a:ext cx="8825659"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i-FI"/>
              <a:t>Muokkaa tekstin perustyylejä napsauttamalla</a:t>
            </a:r>
          </a:p>
        </p:txBody>
      </p:sp>
      <p:sp>
        <p:nvSpPr>
          <p:cNvPr id="4" name="Date Placeholder 3"/>
          <p:cNvSpPr>
            <a:spLocks noGrp="1"/>
          </p:cNvSpPr>
          <p:nvPr>
            <p:ph type="dt" sz="half" idx="10"/>
          </p:nvPr>
        </p:nvSpPr>
        <p:spPr/>
        <p:txBody>
          <a:bodyPr/>
          <a:lstStyle/>
          <a:p>
            <a:fld id="{0060233C-0849-2A40-A79D-1EE9171CC48F}" type="datetimeFigureOut">
              <a:rPr lang="fi-FI" smtClean="0"/>
              <a:t>15.9.2026</a:t>
            </a:fld>
            <a:endParaRPr lang="fi-FI"/>
          </a:p>
        </p:txBody>
      </p:sp>
      <p:sp>
        <p:nvSpPr>
          <p:cNvPr id="5" name="Footer Placeholder 4"/>
          <p:cNvSpPr>
            <a:spLocks noGrp="1"/>
          </p:cNvSpPr>
          <p:nvPr>
            <p:ph type="ftr" sz="quarter" idx="11"/>
          </p:nvPr>
        </p:nvSpPr>
        <p:spPr/>
        <p:txBody>
          <a:bodyPr/>
          <a:lstStyle/>
          <a:p>
            <a:endParaRPr lang="fi-FI"/>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03075A64-F7C8-4142-AFEA-8A001E192ABD}" type="slidenum">
              <a:rPr lang="fi-FI" smtClean="0"/>
              <a:t>‹#›</a:t>
            </a:fld>
            <a:endParaRPr lang="fi-FI"/>
          </a:p>
        </p:txBody>
      </p:sp>
    </p:spTree>
    <p:extLst>
      <p:ext uri="{BB962C8B-B14F-4D97-AF65-F5344CB8AC3E}">
        <p14:creationId xmlns:p14="http://schemas.microsoft.com/office/powerpoint/2010/main" val="116071703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saraketta">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fi-FI"/>
              <a:t>Muokkaa ots. perustyyl. napsautt.</a:t>
            </a:r>
            <a:endParaRPr lang="en-US" dirty="0"/>
          </a:p>
        </p:txBody>
      </p:sp>
      <p:sp>
        <p:nvSpPr>
          <p:cNvPr id="3" name="Text Placeholder 2"/>
          <p:cNvSpPr>
            <a:spLocks noGrp="1"/>
          </p:cNvSpPr>
          <p:nvPr>
            <p:ph type="body" idx="1"/>
          </p:nvPr>
        </p:nvSpPr>
        <p:spPr>
          <a:xfrm>
            <a:off x="1154954" y="2603502"/>
            <a:ext cx="314187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16" name="Text Placeholder 3"/>
          <p:cNvSpPr>
            <a:spLocks noGrp="1"/>
          </p:cNvSpPr>
          <p:nvPr>
            <p:ph type="body" sz="half" idx="15"/>
          </p:nvPr>
        </p:nvSpPr>
        <p:spPr>
          <a:xfrm>
            <a:off x="1154953" y="3179764"/>
            <a:ext cx="314187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i-FI"/>
              <a:t>Muokkaa tekstin perustyylejä napsauttamalla</a:t>
            </a:r>
          </a:p>
        </p:txBody>
      </p:sp>
      <p:sp>
        <p:nvSpPr>
          <p:cNvPr id="5" name="Text Placeholder 4"/>
          <p:cNvSpPr>
            <a:spLocks noGrp="1"/>
          </p:cNvSpPr>
          <p:nvPr>
            <p:ph type="body" sz="quarter" idx="3"/>
          </p:nvPr>
        </p:nvSpPr>
        <p:spPr>
          <a:xfrm>
            <a:off x="4512721" y="2603500"/>
            <a:ext cx="314700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19" name="Text Placeholder 3"/>
          <p:cNvSpPr>
            <a:spLocks noGrp="1"/>
          </p:cNvSpPr>
          <p:nvPr>
            <p:ph type="body" sz="half" idx="16"/>
          </p:nvPr>
        </p:nvSpPr>
        <p:spPr>
          <a:xfrm>
            <a:off x="4512721" y="3179763"/>
            <a:ext cx="314700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i-FI"/>
              <a:t>Muokkaa tekstin perustyylejä napsauttamalla</a:t>
            </a:r>
          </a:p>
        </p:txBody>
      </p:sp>
      <p:sp>
        <p:nvSpPr>
          <p:cNvPr id="14" name="Text Placeholder 4"/>
          <p:cNvSpPr>
            <a:spLocks noGrp="1"/>
          </p:cNvSpPr>
          <p:nvPr>
            <p:ph type="body" sz="quarter" idx="13"/>
          </p:nvPr>
        </p:nvSpPr>
        <p:spPr>
          <a:xfrm>
            <a:off x="7888135" y="2603501"/>
            <a:ext cx="3145730"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20" name="Text Placeholder 3"/>
          <p:cNvSpPr>
            <a:spLocks noGrp="1"/>
          </p:cNvSpPr>
          <p:nvPr>
            <p:ph type="body" sz="half" idx="17"/>
          </p:nvPr>
        </p:nvSpPr>
        <p:spPr>
          <a:xfrm>
            <a:off x="7888329" y="3179762"/>
            <a:ext cx="3145536"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i-FI"/>
              <a:t>Muokkaa tekstin perustyylejä napsauttamalla</a:t>
            </a:r>
          </a:p>
        </p:txBody>
      </p:sp>
      <p:cxnSp>
        <p:nvCxnSpPr>
          <p:cNvPr id="17" name="Straight Connector 16"/>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0060233C-0849-2A40-A79D-1EE9171CC48F}" type="datetimeFigureOut">
              <a:rPr lang="fi-FI" smtClean="0"/>
              <a:t>15.9.2026</a:t>
            </a:fld>
            <a:endParaRPr lang="fi-FI"/>
          </a:p>
        </p:txBody>
      </p:sp>
      <p:sp>
        <p:nvSpPr>
          <p:cNvPr id="8" name="Footer Placeholder 7"/>
          <p:cNvSpPr>
            <a:spLocks noGrp="1"/>
          </p:cNvSpPr>
          <p:nvPr>
            <p:ph type="ftr" sz="quarter" idx="11"/>
          </p:nvPr>
        </p:nvSpPr>
        <p:spPr/>
        <p:txBody>
          <a:bodyPr/>
          <a:lstStyle/>
          <a:p>
            <a:endParaRPr lang="fi-FI"/>
          </a:p>
        </p:txBody>
      </p:sp>
      <p:sp>
        <p:nvSpPr>
          <p:cNvPr id="9" name="Slide Number Placeholder 8"/>
          <p:cNvSpPr>
            <a:spLocks noGrp="1"/>
          </p:cNvSpPr>
          <p:nvPr>
            <p:ph type="sldNum" sz="quarter" idx="12"/>
          </p:nvPr>
        </p:nvSpPr>
        <p:spPr/>
        <p:txBody>
          <a:bodyPr/>
          <a:lstStyle/>
          <a:p>
            <a:fld id="{03075A64-F7C8-4142-AFEA-8A001E192ABD}" type="slidenum">
              <a:rPr lang="fi-FI" smtClean="0"/>
              <a:t>‹#›</a:t>
            </a:fld>
            <a:endParaRPr lang="fi-FI"/>
          </a:p>
        </p:txBody>
      </p:sp>
    </p:spTree>
    <p:extLst>
      <p:ext uri="{BB962C8B-B14F-4D97-AF65-F5344CB8AC3E}">
        <p14:creationId xmlns:p14="http://schemas.microsoft.com/office/powerpoint/2010/main" val="164006369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kuvan sarake">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fi-FI"/>
              <a:t>Muokkaa ots. perustyyl. napsautt.</a:t>
            </a:r>
            <a:endParaRPr lang="en-US" dirty="0"/>
          </a:p>
        </p:txBody>
      </p:sp>
      <p:sp>
        <p:nvSpPr>
          <p:cNvPr id="3" name="Text Placeholder 2"/>
          <p:cNvSpPr>
            <a:spLocks noGrp="1"/>
          </p:cNvSpPr>
          <p:nvPr>
            <p:ph type="body" idx="1"/>
          </p:nvPr>
        </p:nvSpPr>
        <p:spPr>
          <a:xfrm>
            <a:off x="1154954" y="4532844"/>
            <a:ext cx="30504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19" name="Picture Placeholder 2"/>
          <p:cNvSpPr>
            <a:spLocks noGrp="1" noChangeAspect="1"/>
          </p:cNvSpPr>
          <p:nvPr>
            <p:ph type="pic" idx="15"/>
          </p:nvPr>
        </p:nvSpPr>
        <p:spPr>
          <a:xfrm>
            <a:off x="133455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i-FI"/>
              <a:t>Lisää kuva napsauttamalla kuvaketta</a:t>
            </a:r>
            <a:endParaRPr lang="en-US" dirty="0"/>
          </a:p>
        </p:txBody>
      </p:sp>
      <p:sp>
        <p:nvSpPr>
          <p:cNvPr id="22" name="Text Placeholder 3"/>
          <p:cNvSpPr>
            <a:spLocks noGrp="1"/>
          </p:cNvSpPr>
          <p:nvPr>
            <p:ph type="body" sz="half" idx="18"/>
          </p:nvPr>
        </p:nvSpPr>
        <p:spPr>
          <a:xfrm>
            <a:off x="1154954" y="5109106"/>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i-FI"/>
              <a:t>Muokkaa tekstin perustyylejä napsauttamalla</a:t>
            </a:r>
          </a:p>
        </p:txBody>
      </p:sp>
      <p:sp>
        <p:nvSpPr>
          <p:cNvPr id="5" name="Text Placeholder 4"/>
          <p:cNvSpPr>
            <a:spLocks noGrp="1"/>
          </p:cNvSpPr>
          <p:nvPr>
            <p:ph type="body" sz="quarter" idx="3"/>
          </p:nvPr>
        </p:nvSpPr>
        <p:spPr>
          <a:xfrm>
            <a:off x="4568865" y="4532844"/>
            <a:ext cx="3050438" cy="576263"/>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41" name="Picture Placeholder 2"/>
          <p:cNvSpPr>
            <a:spLocks noGrp="1" noChangeAspect="1"/>
          </p:cNvSpPr>
          <p:nvPr>
            <p:ph type="pic" idx="21"/>
          </p:nvPr>
        </p:nvSpPr>
        <p:spPr>
          <a:xfrm>
            <a:off x="4748462" y="2603500"/>
            <a:ext cx="2691243"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i-FI"/>
              <a:t>Lisää kuva napsauttamalla kuvaketta</a:t>
            </a:r>
            <a:endParaRPr lang="en-US" dirty="0"/>
          </a:p>
        </p:txBody>
      </p:sp>
      <p:sp>
        <p:nvSpPr>
          <p:cNvPr id="23" name="Text Placeholder 3"/>
          <p:cNvSpPr>
            <a:spLocks noGrp="1"/>
          </p:cNvSpPr>
          <p:nvPr>
            <p:ph type="body" sz="half" idx="19"/>
          </p:nvPr>
        </p:nvSpPr>
        <p:spPr>
          <a:xfrm>
            <a:off x="4570172" y="5109105"/>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i-FI"/>
              <a:t>Muokkaa tekstin perustyylejä napsauttamalla</a:t>
            </a:r>
          </a:p>
        </p:txBody>
      </p:sp>
      <p:sp>
        <p:nvSpPr>
          <p:cNvPr id="14" name="Text Placeholder 4"/>
          <p:cNvSpPr>
            <a:spLocks noGrp="1"/>
          </p:cNvSpPr>
          <p:nvPr>
            <p:ph type="body" sz="quarter" idx="13"/>
          </p:nvPr>
        </p:nvSpPr>
        <p:spPr>
          <a:xfrm>
            <a:off x="7982775" y="4532845"/>
            <a:ext cx="3051095"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42"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i-FI"/>
              <a:t>Lisää kuva napsauttamalla kuvaketta</a:t>
            </a:r>
            <a:endParaRPr lang="en-US" dirty="0"/>
          </a:p>
        </p:txBody>
      </p:sp>
      <p:sp>
        <p:nvSpPr>
          <p:cNvPr id="24" name="Text Placeholder 3"/>
          <p:cNvSpPr>
            <a:spLocks noGrp="1"/>
          </p:cNvSpPr>
          <p:nvPr>
            <p:ph type="body" sz="half" idx="20"/>
          </p:nvPr>
        </p:nvSpPr>
        <p:spPr>
          <a:xfrm>
            <a:off x="7982775" y="5109104"/>
            <a:ext cx="3051096"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i-FI"/>
              <a:t>Muokkaa tekstin perustyylejä napsauttamalla</a:t>
            </a:r>
          </a:p>
        </p:txBody>
      </p:sp>
      <p:cxnSp>
        <p:nvCxnSpPr>
          <p:cNvPr id="43" name="Straight Connector 42"/>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0060233C-0849-2A40-A79D-1EE9171CC48F}" type="datetimeFigureOut">
              <a:rPr lang="fi-FI" smtClean="0"/>
              <a:t>15.9.2026</a:t>
            </a:fld>
            <a:endParaRPr lang="fi-FI"/>
          </a:p>
        </p:txBody>
      </p:sp>
      <p:sp>
        <p:nvSpPr>
          <p:cNvPr id="8" name="Footer Placeholder 7"/>
          <p:cNvSpPr>
            <a:spLocks noGrp="1"/>
          </p:cNvSpPr>
          <p:nvPr>
            <p:ph type="ftr" sz="quarter" idx="11"/>
          </p:nvPr>
        </p:nvSpPr>
        <p:spPr>
          <a:xfrm>
            <a:off x="561111" y="6391838"/>
            <a:ext cx="3644282" cy="304801"/>
          </a:xfrm>
        </p:spPr>
        <p:txBody>
          <a:bodyPr/>
          <a:lstStyle/>
          <a:p>
            <a:endParaRPr lang="fi-FI"/>
          </a:p>
        </p:txBody>
      </p:sp>
      <p:sp>
        <p:nvSpPr>
          <p:cNvPr id="9" name="Slide Number Placeholder 8"/>
          <p:cNvSpPr>
            <a:spLocks noGrp="1"/>
          </p:cNvSpPr>
          <p:nvPr>
            <p:ph type="sldNum" sz="quarter" idx="12"/>
          </p:nvPr>
        </p:nvSpPr>
        <p:spPr/>
        <p:txBody>
          <a:bodyPr/>
          <a:lstStyle/>
          <a:p>
            <a:fld id="{03075A64-F7C8-4142-AFEA-8A001E192ABD}" type="slidenum">
              <a:rPr lang="fi-FI" smtClean="0"/>
              <a:t>‹#›</a:t>
            </a:fld>
            <a:endParaRPr lang="fi-FI"/>
          </a:p>
        </p:txBody>
      </p:sp>
    </p:spTree>
    <p:extLst>
      <p:ext uri="{BB962C8B-B14F-4D97-AF65-F5344CB8AC3E}">
        <p14:creationId xmlns:p14="http://schemas.microsoft.com/office/powerpoint/2010/main" val="283248510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Otsikko ja pystysuora teksti">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p>
            <a:r>
              <a:rPr lang="fi-FI"/>
              <a:t>Muokkaa ots. perustyyl. napsautt.</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4" name="Date Placeholder 3"/>
          <p:cNvSpPr>
            <a:spLocks noGrp="1"/>
          </p:cNvSpPr>
          <p:nvPr>
            <p:ph type="dt" sz="half" idx="10"/>
          </p:nvPr>
        </p:nvSpPr>
        <p:spPr>
          <a:xfrm>
            <a:off x="10695439" y="6391838"/>
            <a:ext cx="990599" cy="304799"/>
          </a:xfrm>
        </p:spPr>
        <p:txBody>
          <a:bodyPr/>
          <a:lstStyle/>
          <a:p>
            <a:fld id="{0060233C-0849-2A40-A79D-1EE9171CC48F}" type="datetimeFigureOut">
              <a:rPr lang="fi-FI" smtClean="0"/>
              <a:t>15.9.2026</a:t>
            </a:fld>
            <a:endParaRPr lang="fi-FI"/>
          </a:p>
        </p:txBody>
      </p:sp>
      <p:sp>
        <p:nvSpPr>
          <p:cNvPr id="5" name="Footer Placeholder 4"/>
          <p:cNvSpPr>
            <a:spLocks noGrp="1"/>
          </p:cNvSpPr>
          <p:nvPr>
            <p:ph type="ftr" sz="quarter" idx="11"/>
          </p:nvPr>
        </p:nvSpPr>
        <p:spPr/>
        <p:txBody>
          <a:bodyPr/>
          <a:lstStyle/>
          <a:p>
            <a:endParaRPr lang="fi-FI"/>
          </a:p>
        </p:txBody>
      </p:sp>
      <p:sp>
        <p:nvSpPr>
          <p:cNvPr id="6" name="Slide Number Placeholder 5"/>
          <p:cNvSpPr>
            <a:spLocks noGrp="1"/>
          </p:cNvSpPr>
          <p:nvPr>
            <p:ph type="sldNum" sz="quarter" idx="12"/>
          </p:nvPr>
        </p:nvSpPr>
        <p:spPr/>
        <p:txBody>
          <a:bodyPr/>
          <a:lstStyle/>
          <a:p>
            <a:fld id="{03075A64-F7C8-4142-AFEA-8A001E192ABD}" type="slidenum">
              <a:rPr lang="fi-FI" smtClean="0"/>
              <a:t>‹#›</a:t>
            </a:fld>
            <a:endParaRPr lang="fi-FI"/>
          </a:p>
        </p:txBody>
      </p:sp>
    </p:spTree>
    <p:extLst>
      <p:ext uri="{BB962C8B-B14F-4D97-AF65-F5344CB8AC3E}">
        <p14:creationId xmlns:p14="http://schemas.microsoft.com/office/powerpoint/2010/main" val="344879543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Pystysuora otsikko ja teksti">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bwMode="gray">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78467"/>
            <a:ext cx="1409965" cy="4748590"/>
          </a:xfrm>
        </p:spPr>
        <p:txBody>
          <a:bodyPr vert="eaVert" anchor="b" anchorCtr="0"/>
          <a:lstStyle/>
          <a:p>
            <a:r>
              <a:rPr lang="fi-FI"/>
              <a:t>Muokkaa ots. perustyyl. napsautt.</a:t>
            </a:r>
            <a:endParaRPr lang="en-US" dirty="0"/>
          </a:p>
        </p:txBody>
      </p:sp>
      <p:sp>
        <p:nvSpPr>
          <p:cNvPr id="3" name="Vertical Text Placeholder 2"/>
          <p:cNvSpPr>
            <a:spLocks noGrp="1"/>
          </p:cNvSpPr>
          <p:nvPr>
            <p:ph type="body" orient="vert" idx="1"/>
          </p:nvPr>
        </p:nvSpPr>
        <p:spPr>
          <a:xfrm>
            <a:off x="1154954" y="1278467"/>
            <a:ext cx="6256025" cy="4748590"/>
          </a:xfrm>
        </p:spPr>
        <p:txBody>
          <a:bodyPr vert="eaVert"/>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4" name="Date Placeholder 3"/>
          <p:cNvSpPr>
            <a:spLocks noGrp="1"/>
          </p:cNvSpPr>
          <p:nvPr>
            <p:ph type="dt" sz="half" idx="10"/>
          </p:nvPr>
        </p:nvSpPr>
        <p:spPr>
          <a:xfrm>
            <a:off x="10653104" y="6391838"/>
            <a:ext cx="992135" cy="304799"/>
          </a:xfrm>
        </p:spPr>
        <p:txBody>
          <a:bodyPr/>
          <a:lstStyle/>
          <a:p>
            <a:fld id="{0060233C-0849-2A40-A79D-1EE9171CC48F}" type="datetimeFigureOut">
              <a:rPr lang="fi-FI" smtClean="0"/>
              <a:t>15.9.2026</a:t>
            </a:fld>
            <a:endParaRPr lang="fi-FI"/>
          </a:p>
        </p:txBody>
      </p:sp>
      <p:sp>
        <p:nvSpPr>
          <p:cNvPr id="5" name="Footer Placeholder 4"/>
          <p:cNvSpPr>
            <a:spLocks noGrp="1"/>
          </p:cNvSpPr>
          <p:nvPr>
            <p:ph type="ftr" sz="quarter" idx="11"/>
          </p:nvPr>
        </p:nvSpPr>
        <p:spPr/>
        <p:txBody>
          <a:bodyPr/>
          <a:lstStyle/>
          <a:p>
            <a:endParaRPr lang="fi-FI"/>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03075A64-F7C8-4142-AFEA-8A001E192ABD}" type="slidenum">
              <a:rPr lang="fi-FI" smtClean="0"/>
              <a:t>‹#›</a:t>
            </a:fld>
            <a:endParaRPr lang="fi-FI"/>
          </a:p>
        </p:txBody>
      </p:sp>
    </p:spTree>
    <p:extLst>
      <p:ext uri="{BB962C8B-B14F-4D97-AF65-F5344CB8AC3E}">
        <p14:creationId xmlns:p14="http://schemas.microsoft.com/office/powerpoint/2010/main" val="19762546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7" name="Rectangle 6"/>
            <p:cNvSpPr/>
            <p:nvPr/>
          </p:nvSpPr>
          <p:spPr>
            <a:xfrm>
              <a:off x="0" y="0"/>
              <a:ext cx="12192000" cy="6858000"/>
            </a:xfrm>
            <a:prstGeom prst="rect">
              <a:avLst/>
            </a:prstGeom>
            <a:blipFill>
              <a:blip r:embed="rId19">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i-FI"/>
            </a:p>
          </p:txBody>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fi-FI"/>
            </a:p>
          </p:txBody>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fi-FI"/>
            </a:p>
          </p:txBody>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fi-FI"/>
            </a:p>
          </p:txBody>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fi-FI"/>
            </a:p>
          </p:txBody>
        </p:sp>
        <p:sp>
          <p:nvSpPr>
            <p:cNvPr id="17" name="Oval 16"/>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fi-FI"/>
            </a:p>
          </p:txBody>
        </p:sp>
        <p:sp>
          <p:nvSpPr>
            <p:cNvPr id="20"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fi-FI"/>
            </a:p>
          </p:txBody>
        </p:sp>
        <p:sp>
          <p:nvSpPr>
            <p:cNvPr id="19"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txBody>
            <a:bodyPr/>
            <a:lstStyle/>
            <a:p>
              <a:endParaRPr lang="fi-FI"/>
            </a:p>
          </p:txBody>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fi-FI"/>
            </a:p>
          </p:txBody>
        </p:sp>
      </p:grpSp>
      <p:sp>
        <p:nvSpPr>
          <p:cNvPr id="2"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fi-FI"/>
              <a:t>Muokkaa ots. perustyyl. napsautt.</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4" name="Date Placeholder 3"/>
          <p:cNvSpPr>
            <a:spLocks noGrp="1"/>
          </p:cNvSpPr>
          <p:nvPr>
            <p:ph type="dt" sz="half" idx="2"/>
          </p:nvPr>
        </p:nvSpPr>
        <p:spPr>
          <a:xfrm>
            <a:off x="10653104" y="6391838"/>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0060233C-0849-2A40-A79D-1EE9171CC48F}" type="datetimeFigureOut">
              <a:rPr lang="fi-FI" smtClean="0"/>
              <a:t>15.9.2026</a:t>
            </a:fld>
            <a:endParaRPr lang="fi-FI"/>
          </a:p>
        </p:txBody>
      </p:sp>
      <p:sp>
        <p:nvSpPr>
          <p:cNvPr id="5" name="Footer Placeholder 4"/>
          <p:cNvSpPr>
            <a:spLocks noGrp="1"/>
          </p:cNvSpPr>
          <p:nvPr>
            <p:ph type="ftr" sz="quarter" idx="3"/>
          </p:nvPr>
        </p:nvSpPr>
        <p:spPr>
          <a:xfrm>
            <a:off x="561110" y="6391838"/>
            <a:ext cx="3859795" cy="304801"/>
          </a:xfrm>
          <a:prstGeom prst="rect">
            <a:avLst/>
          </a:prstGeom>
        </p:spPr>
        <p:txBody>
          <a:bodyPr vert="horz" lIns="91440" tIns="45720" rIns="91440" bIns="45720" rtlCol="0" anchor="ctr"/>
          <a:lstStyle>
            <a:lvl1pPr algn="l">
              <a:defRPr sz="1000" b="1" i="0">
                <a:solidFill>
                  <a:schemeClr val="accent1"/>
                </a:solidFill>
              </a:defRPr>
            </a:lvl1pPr>
          </a:lstStyle>
          <a:p>
            <a:endParaRPr lang="fi-FI"/>
          </a:p>
        </p:txBody>
      </p:sp>
      <p:sp>
        <p:nvSpPr>
          <p:cNvPr id="21" name="Rectangle 2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fi-FI"/>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03075A64-F7C8-4142-AFEA-8A001E192ABD}" type="slidenum">
              <a:rPr lang="fi-FI" smtClean="0"/>
              <a:t>‹#›</a:t>
            </a:fld>
            <a:endParaRPr lang="fi-FI"/>
          </a:p>
        </p:txBody>
      </p:sp>
    </p:spTree>
    <p:extLst>
      <p:ext uri="{BB962C8B-B14F-4D97-AF65-F5344CB8AC3E}">
        <p14:creationId xmlns:p14="http://schemas.microsoft.com/office/powerpoint/2010/main" val="3858843906"/>
      </p:ext>
    </p:extLst>
  </p:cSld>
  <p:clrMap bg1="lt1" tx1="dk1" bg2="lt2" tx2="dk2" accent1="accent1" accent2="accent2" accent3="accent3" accent4="accent4" accent5="accent5" accent6="accent6" hlink="hlink" folHlink="folHlink"/>
  <p:sldLayoutIdLst>
    <p:sldLayoutId id="2147484273" r:id="rId1"/>
    <p:sldLayoutId id="2147484274" r:id="rId2"/>
    <p:sldLayoutId id="2147484275" r:id="rId3"/>
    <p:sldLayoutId id="2147484276" r:id="rId4"/>
    <p:sldLayoutId id="2147484277" r:id="rId5"/>
    <p:sldLayoutId id="2147484278" r:id="rId6"/>
    <p:sldLayoutId id="2147484279" r:id="rId7"/>
    <p:sldLayoutId id="2147484280" r:id="rId8"/>
    <p:sldLayoutId id="2147484281" r:id="rId9"/>
    <p:sldLayoutId id="2147484282" r:id="rId10"/>
    <p:sldLayoutId id="2147484283" r:id="rId11"/>
    <p:sldLayoutId id="2147484284" r:id="rId12"/>
    <p:sldLayoutId id="2147484285" r:id="rId13"/>
    <p:sldLayoutId id="2147484286" r:id="rId14"/>
    <p:sldLayoutId id="2147484287" r:id="rId15"/>
    <p:sldLayoutId id="2147484288" r:id="rId16"/>
    <p:sldLayoutId id="2147484289" r:id="rId17"/>
  </p:sldLayoutIdLst>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hyperlink" Target="mailto:asiavastaaavat@paijatha.fi" TargetMode="Externa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hyperlink" Target="mailto:oikeusasiamies@eduskunta.fi" TargetMode="Externa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hyperlink" Target="https://asiointi.lvv.fi/asiakaspalvelu" TargetMode="External"/><Relationship Id="rId2" Type="http://schemas.openxmlformats.org/officeDocument/2006/relationships/hyperlink" Target="mailto:kirjaamo@lvv.fi" TargetMode="External"/><Relationship Id="rId1" Type="http://schemas.openxmlformats.org/officeDocument/2006/relationships/slideLayout" Target="../slideLayouts/slideLayout2.xml"/><Relationship Id="rId4" Type="http://schemas.openxmlformats.org/officeDocument/2006/relationships/hyperlink" Target="mailto:asiakaspalvelu@lvv.fi" TargetMode="Externa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69DB5725-7FA5-AF09-966D-31FEAEABFF20}"/>
              </a:ext>
            </a:extLst>
          </p:cNvPr>
          <p:cNvSpPr>
            <a:spLocks noGrp="1"/>
          </p:cNvSpPr>
          <p:nvPr>
            <p:ph type="ctrTitle"/>
          </p:nvPr>
        </p:nvSpPr>
        <p:spPr>
          <a:xfrm>
            <a:off x="5460493" y="2386744"/>
            <a:ext cx="5925310" cy="1645920"/>
          </a:xfrm>
        </p:spPr>
        <p:txBody>
          <a:bodyPr>
            <a:normAutofit/>
          </a:bodyPr>
          <a:lstStyle/>
          <a:p>
            <a:r>
              <a:rPr lang="fi-FI" sz="2400" b="1" spc="-10" dirty="0">
                <a:effectLst/>
                <a:latin typeface="Calibri" panose="020F0502020204030204" pitchFamily="34" charset="0"/>
                <a:ea typeface="Calibri" panose="020F0502020204030204" pitchFamily="34" charset="0"/>
              </a:rPr>
              <a:t>HYVÄÄ</a:t>
            </a:r>
            <a:r>
              <a:rPr lang="fi-FI" sz="2400" b="1" spc="-90" dirty="0">
                <a:effectLst/>
                <a:latin typeface="Calibri" panose="020F0502020204030204" pitchFamily="34" charset="0"/>
                <a:ea typeface="Calibri" panose="020F0502020204030204" pitchFamily="34" charset="0"/>
              </a:rPr>
              <a:t> </a:t>
            </a:r>
            <a:r>
              <a:rPr lang="fi-FI" sz="2400" b="1" spc="-10" dirty="0">
                <a:effectLst/>
                <a:latin typeface="Calibri" panose="020F0502020204030204" pitchFamily="34" charset="0"/>
                <a:ea typeface="Calibri" panose="020F0502020204030204" pitchFamily="34" charset="0"/>
              </a:rPr>
              <a:t>KOHTELUA</a:t>
            </a:r>
            <a:r>
              <a:rPr lang="fi-FI" sz="2400" b="1" spc="-90" dirty="0">
                <a:effectLst/>
                <a:latin typeface="Calibri" panose="020F0502020204030204" pitchFamily="34" charset="0"/>
                <a:ea typeface="Calibri" panose="020F0502020204030204" pitchFamily="34" charset="0"/>
              </a:rPr>
              <a:t> </a:t>
            </a:r>
            <a:r>
              <a:rPr lang="fi-FI" sz="2400" b="1" spc="-10" dirty="0">
                <a:effectLst/>
                <a:latin typeface="Calibri" panose="020F0502020204030204" pitchFamily="34" charset="0"/>
                <a:ea typeface="Calibri" panose="020F0502020204030204" pitchFamily="34" charset="0"/>
              </a:rPr>
              <a:t>KOSKEVA</a:t>
            </a:r>
            <a:r>
              <a:rPr lang="fi-FI" sz="2400" b="1" spc="-90" dirty="0">
                <a:effectLst/>
                <a:latin typeface="Calibri" panose="020F0502020204030204" pitchFamily="34" charset="0"/>
                <a:ea typeface="Calibri" panose="020F0502020204030204" pitchFamily="34" charset="0"/>
              </a:rPr>
              <a:t> </a:t>
            </a:r>
            <a:r>
              <a:rPr lang="fi-FI" sz="2400" b="1" spc="-10" dirty="0">
                <a:effectLst/>
                <a:latin typeface="Calibri" panose="020F0502020204030204" pitchFamily="34" charset="0"/>
                <a:ea typeface="Calibri" panose="020F0502020204030204" pitchFamily="34" charset="0"/>
              </a:rPr>
              <a:t>SUUNNITELMA</a:t>
            </a:r>
            <a:r>
              <a:rPr lang="fi-FI" sz="2400" b="1" spc="-90" dirty="0">
                <a:effectLst/>
                <a:latin typeface="Calibri" panose="020F0502020204030204" pitchFamily="34" charset="0"/>
                <a:ea typeface="Calibri" panose="020F0502020204030204" pitchFamily="34" charset="0"/>
              </a:rPr>
              <a:t> </a:t>
            </a:r>
            <a:r>
              <a:rPr lang="fi-FI" sz="2400" b="1" spc="-10" dirty="0">
                <a:effectLst/>
                <a:latin typeface="Calibri" panose="020F0502020204030204" pitchFamily="34" charset="0"/>
                <a:ea typeface="Calibri" panose="020F0502020204030204" pitchFamily="34" charset="0"/>
              </a:rPr>
              <a:t>LASTENKOTI KINNALASSA</a:t>
            </a:r>
            <a:br>
              <a:rPr lang="fi-FI" sz="2400" b="1" dirty="0">
                <a:effectLst/>
                <a:latin typeface="Calibri" panose="020F0502020204030204" pitchFamily="34" charset="0"/>
                <a:ea typeface="Calibri" panose="020F0502020204030204" pitchFamily="34" charset="0"/>
              </a:rPr>
            </a:br>
            <a:endParaRPr lang="fi-FI" sz="2400" dirty="0"/>
          </a:p>
        </p:txBody>
      </p:sp>
      <p:sp>
        <p:nvSpPr>
          <p:cNvPr id="3" name="Alaotsikko 2">
            <a:extLst>
              <a:ext uri="{FF2B5EF4-FFF2-40B4-BE49-F238E27FC236}">
                <a16:creationId xmlns:a16="http://schemas.microsoft.com/office/drawing/2014/main" id="{8C3B2095-9D88-1328-3786-FA2EB0668468}"/>
              </a:ext>
            </a:extLst>
          </p:cNvPr>
          <p:cNvSpPr>
            <a:spLocks noGrp="1"/>
          </p:cNvSpPr>
          <p:nvPr>
            <p:ph type="subTitle" idx="1"/>
          </p:nvPr>
        </p:nvSpPr>
        <p:spPr>
          <a:xfrm>
            <a:off x="5804436" y="4352544"/>
            <a:ext cx="5242560" cy="1239894"/>
          </a:xfrm>
        </p:spPr>
        <p:txBody>
          <a:bodyPr>
            <a:normAutofit/>
          </a:bodyPr>
          <a:lstStyle/>
          <a:p>
            <a:r>
              <a:rPr lang="fi-FI" b="1" dirty="0">
                <a:effectLst/>
                <a:latin typeface="Calibri" panose="020F0502020204030204" pitchFamily="34" charset="0"/>
                <a:ea typeface="Calibri" panose="020F0502020204030204" pitchFamily="34" charset="0"/>
              </a:rPr>
              <a:t>Lasten</a:t>
            </a:r>
            <a:r>
              <a:rPr lang="fi-FI" b="1" spc="-65" dirty="0">
                <a:effectLst/>
                <a:latin typeface="Calibri" panose="020F0502020204030204" pitchFamily="34" charset="0"/>
                <a:ea typeface="Calibri" panose="020F0502020204030204" pitchFamily="34" charset="0"/>
              </a:rPr>
              <a:t> </a:t>
            </a:r>
            <a:r>
              <a:rPr lang="fi-FI" b="1" dirty="0">
                <a:effectLst/>
                <a:latin typeface="Calibri" panose="020F0502020204030204" pitchFamily="34" charset="0"/>
                <a:ea typeface="Calibri" panose="020F0502020204030204" pitchFamily="34" charset="0"/>
              </a:rPr>
              <a:t>ajatuksia</a:t>
            </a:r>
            <a:r>
              <a:rPr lang="fi-FI" b="1" spc="-55" dirty="0">
                <a:effectLst/>
                <a:latin typeface="Calibri" panose="020F0502020204030204" pitchFamily="34" charset="0"/>
                <a:ea typeface="Calibri" panose="020F0502020204030204" pitchFamily="34" charset="0"/>
              </a:rPr>
              <a:t> </a:t>
            </a:r>
            <a:r>
              <a:rPr lang="fi-FI" b="1" dirty="0">
                <a:effectLst/>
                <a:latin typeface="Calibri" panose="020F0502020204030204" pitchFamily="34" charset="0"/>
                <a:ea typeface="Calibri" panose="020F0502020204030204" pitchFamily="34" charset="0"/>
              </a:rPr>
              <a:t>hyvästä</a:t>
            </a:r>
            <a:r>
              <a:rPr lang="fi-FI" b="1" spc="-55" dirty="0">
                <a:effectLst/>
                <a:latin typeface="Calibri" panose="020F0502020204030204" pitchFamily="34" charset="0"/>
                <a:ea typeface="Calibri" panose="020F0502020204030204" pitchFamily="34" charset="0"/>
              </a:rPr>
              <a:t> </a:t>
            </a:r>
            <a:r>
              <a:rPr lang="fi-FI" b="1" dirty="0">
                <a:effectLst/>
                <a:latin typeface="Calibri" panose="020F0502020204030204" pitchFamily="34" charset="0"/>
                <a:ea typeface="Calibri" panose="020F0502020204030204" pitchFamily="34" charset="0"/>
              </a:rPr>
              <a:t>kohtelusta</a:t>
            </a:r>
            <a:r>
              <a:rPr lang="fi-FI" b="1" spc="-55" dirty="0">
                <a:effectLst/>
                <a:latin typeface="Calibri" panose="020F0502020204030204" pitchFamily="34" charset="0"/>
                <a:ea typeface="Calibri" panose="020F0502020204030204" pitchFamily="34" charset="0"/>
              </a:rPr>
              <a:t> </a:t>
            </a:r>
            <a:r>
              <a:rPr lang="fi-FI" b="1" dirty="0">
                <a:effectLst/>
                <a:latin typeface="Calibri" panose="020F0502020204030204" pitchFamily="34" charset="0"/>
                <a:ea typeface="Calibri" panose="020F0502020204030204" pitchFamily="34" charset="0"/>
              </a:rPr>
              <a:t>ja</a:t>
            </a:r>
            <a:r>
              <a:rPr lang="fi-FI" b="1" spc="-50" dirty="0">
                <a:effectLst/>
                <a:latin typeface="Calibri" panose="020F0502020204030204" pitchFamily="34" charset="0"/>
                <a:ea typeface="Calibri" panose="020F0502020204030204" pitchFamily="34" charset="0"/>
              </a:rPr>
              <a:t> </a:t>
            </a:r>
            <a:r>
              <a:rPr lang="fi-FI" b="1" dirty="0">
                <a:effectLst/>
                <a:latin typeface="Calibri" panose="020F0502020204030204" pitchFamily="34" charset="0"/>
                <a:ea typeface="Calibri" panose="020F0502020204030204" pitchFamily="34" charset="0"/>
              </a:rPr>
              <a:t>hoidosta</a:t>
            </a:r>
            <a:r>
              <a:rPr lang="fi-FI" b="1" spc="-55" dirty="0">
                <a:effectLst/>
                <a:latin typeface="Calibri" panose="020F0502020204030204" pitchFamily="34" charset="0"/>
                <a:ea typeface="Calibri" panose="020F0502020204030204" pitchFamily="34" charset="0"/>
              </a:rPr>
              <a:t> </a:t>
            </a:r>
            <a:endParaRPr lang="fi-FI" b="1" dirty="0">
              <a:effectLst/>
              <a:latin typeface="Calibri" panose="020F0502020204030204" pitchFamily="34" charset="0"/>
              <a:ea typeface="Calibri" panose="020F0502020204030204" pitchFamily="34" charset="0"/>
            </a:endParaRPr>
          </a:p>
          <a:p>
            <a:endParaRPr lang="fi-FI" dirty="0"/>
          </a:p>
        </p:txBody>
      </p:sp>
      <p:pic>
        <p:nvPicPr>
          <p:cNvPr id="4" name="Image 2">
            <a:extLst>
              <a:ext uri="{FF2B5EF4-FFF2-40B4-BE49-F238E27FC236}">
                <a16:creationId xmlns:a16="http://schemas.microsoft.com/office/drawing/2014/main" id="{59485BF2-5D31-8DAB-E900-2094B4B7EF9B}"/>
              </a:ext>
            </a:extLst>
          </p:cNvPr>
          <p:cNvPicPr>
            <a:picLocks/>
          </p:cNvPicPr>
          <p:nvPr/>
        </p:nvPicPr>
        <p:blipFill>
          <a:blip r:embed="rId2" cstate="print"/>
          <a:srcRect l="5216" r="-2" b="-2"/>
          <a:stretch/>
        </p:blipFill>
        <p:spPr>
          <a:xfrm>
            <a:off x="1123901" y="1122807"/>
            <a:ext cx="3044952" cy="4297680"/>
          </a:xfrm>
          <a:prstGeom prst="rect">
            <a:avLst/>
          </a:prstGeom>
        </p:spPr>
      </p:pic>
    </p:spTree>
    <p:extLst>
      <p:ext uri="{BB962C8B-B14F-4D97-AF65-F5344CB8AC3E}">
        <p14:creationId xmlns:p14="http://schemas.microsoft.com/office/powerpoint/2010/main" val="3873934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500"/>
                                  </p:stCondLst>
                                  <p:iterate>
                                    <p:tmPct val="10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700"/>
                                        <p:tgtEl>
                                          <p:spTgt spid="3">
                                            <p:txEl>
                                              <p:pRg st="0" end="0"/>
                                            </p:txEl>
                                          </p:spTgt>
                                        </p:tgtEl>
                                      </p:cBhvr>
                                    </p:animEffect>
                                  </p:childTnLst>
                                </p:cTn>
                              </p:par>
                              <p:par>
                                <p:cTn id="8" presetID="10" presetClass="entr" presetSubtype="0" fill="hold" grpId="0" nodeType="withEffect">
                                  <p:stCondLst>
                                    <p:cond delay="1000"/>
                                  </p:stCondLst>
                                  <p:iterate>
                                    <p:tmPct val="10000"/>
                                  </p:iterate>
                                  <p:childTnLst>
                                    <p:set>
                                      <p:cBhvr>
                                        <p:cTn id="9" dur="1" fill="hold">
                                          <p:stCondLst>
                                            <p:cond delay="0"/>
                                          </p:stCondLst>
                                        </p:cTn>
                                        <p:tgtEl>
                                          <p:spTgt spid="2"/>
                                        </p:tgtEl>
                                        <p:attrNameLst>
                                          <p:attrName>style.visibility</p:attrName>
                                        </p:attrNameLst>
                                      </p:cBhvr>
                                      <p:to>
                                        <p:strVal val="visible"/>
                                      </p:to>
                                    </p:set>
                                    <p:animEffect transition="in" filter="fade">
                                      <p:cBhvr>
                                        <p:cTn id="10"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 name="Rectangle 7">
            <a:extLst>
              <a:ext uri="{FF2B5EF4-FFF2-40B4-BE49-F238E27FC236}">
                <a16:creationId xmlns:a16="http://schemas.microsoft.com/office/drawing/2014/main" id="{324E43EB-867C-4B35-9A5C-E435157C72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9">
            <a:extLst>
              <a:ext uri="{FF2B5EF4-FFF2-40B4-BE49-F238E27FC236}">
                <a16:creationId xmlns:a16="http://schemas.microsoft.com/office/drawing/2014/main" id="{A7C0F5DA-B59F-4F13-8BB8-FFD8F2C572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a:lstStyle/>
          <a:p>
            <a:endParaRPr lang="fi-FI"/>
          </a:p>
        </p:txBody>
      </p:sp>
      <p:sp>
        <p:nvSpPr>
          <p:cNvPr id="7" name="Freeform 5">
            <a:extLst>
              <a:ext uri="{FF2B5EF4-FFF2-40B4-BE49-F238E27FC236}">
                <a16:creationId xmlns:a16="http://schemas.microsoft.com/office/drawing/2014/main" id="{9CEA1DEC-CC9E-4776-9E08-048A15BFA6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fi-FI"/>
          </a:p>
        </p:txBody>
      </p:sp>
      <p:sp>
        <p:nvSpPr>
          <p:cNvPr id="9" name="Freeform: Shape 13">
            <a:extLst>
              <a:ext uri="{FF2B5EF4-FFF2-40B4-BE49-F238E27FC236}">
                <a16:creationId xmlns:a16="http://schemas.microsoft.com/office/drawing/2014/main" id="{9CE399CF-F4B8-4832-A8CB-B93F6B1EF4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5171964" y="-140866"/>
            <a:ext cx="6053670" cy="7139732"/>
          </a:xfrm>
          <a:custGeom>
            <a:avLst/>
            <a:gdLst>
              <a:gd name="connsiteX0" fmla="*/ 6053670 w 6053670"/>
              <a:gd name="connsiteY0" fmla="*/ 1098 h 7139732"/>
              <a:gd name="connsiteX1" fmla="*/ 6053670 w 6053670"/>
              <a:gd name="connsiteY1" fmla="*/ 1084479 h 7139732"/>
              <a:gd name="connsiteX2" fmla="*/ 6053670 w 6053670"/>
              <a:gd name="connsiteY2" fmla="*/ 1254558 h 7139732"/>
              <a:gd name="connsiteX3" fmla="*/ 6053670 w 6053670"/>
              <a:gd name="connsiteY3" fmla="*/ 7139732 h 7139732"/>
              <a:gd name="connsiteX4" fmla="*/ 0 w 6053670"/>
              <a:gd name="connsiteY4" fmla="*/ 7139732 h 7139732"/>
              <a:gd name="connsiteX5" fmla="*/ 0 w 6053670"/>
              <a:gd name="connsiteY5" fmla="*/ 1249853 h 7139732"/>
              <a:gd name="connsiteX6" fmla="*/ 0 w 6053670"/>
              <a:gd name="connsiteY6" fmla="*/ 1084479 h 7139732"/>
              <a:gd name="connsiteX7" fmla="*/ 0 w 6053670"/>
              <a:gd name="connsiteY7" fmla="*/ 0 h 7139732"/>
              <a:gd name="connsiteX8" fmla="*/ 35717 w 6053670"/>
              <a:gd name="connsiteY8" fmla="*/ 5488 h 7139732"/>
              <a:gd name="connsiteX9" fmla="*/ 140445 w 6053670"/>
              <a:gd name="connsiteY9" fmla="*/ 21641 h 7139732"/>
              <a:gd name="connsiteX10" fmla="*/ 216722 w 6053670"/>
              <a:gd name="connsiteY10" fmla="*/ 32932 h 7139732"/>
              <a:gd name="connsiteX11" fmla="*/ 307527 w 6053670"/>
              <a:gd name="connsiteY11" fmla="*/ 44850 h 7139732"/>
              <a:gd name="connsiteX12" fmla="*/ 415282 w 6053670"/>
              <a:gd name="connsiteY12" fmla="*/ 59121 h 7139732"/>
              <a:gd name="connsiteX13" fmla="*/ 534539 w 6053670"/>
              <a:gd name="connsiteY13" fmla="*/ 74175 h 7139732"/>
              <a:gd name="connsiteX14" fmla="*/ 668931 w 6053670"/>
              <a:gd name="connsiteY14" fmla="*/ 90014 h 7139732"/>
              <a:gd name="connsiteX15" fmla="*/ 815430 w 6053670"/>
              <a:gd name="connsiteY15" fmla="*/ 106794 h 7139732"/>
              <a:gd name="connsiteX16" fmla="*/ 974641 w 6053670"/>
              <a:gd name="connsiteY16" fmla="*/ 123574 h 7139732"/>
              <a:gd name="connsiteX17" fmla="*/ 1144144 w 6053670"/>
              <a:gd name="connsiteY17" fmla="*/ 140667 h 7139732"/>
              <a:gd name="connsiteX18" fmla="*/ 1326965 w 6053670"/>
              <a:gd name="connsiteY18" fmla="*/ 156506 h 7139732"/>
              <a:gd name="connsiteX19" fmla="*/ 1518261 w 6053670"/>
              <a:gd name="connsiteY19" fmla="*/ 171717 h 7139732"/>
              <a:gd name="connsiteX20" fmla="*/ 1720453 w 6053670"/>
              <a:gd name="connsiteY20" fmla="*/ 185518 h 7139732"/>
              <a:gd name="connsiteX21" fmla="*/ 1931121 w 6053670"/>
              <a:gd name="connsiteY21" fmla="*/ 198690 h 7139732"/>
              <a:gd name="connsiteX22" fmla="*/ 2150869 w 6053670"/>
              <a:gd name="connsiteY22" fmla="*/ 211079 h 7139732"/>
              <a:gd name="connsiteX23" fmla="*/ 2263467 w 6053670"/>
              <a:gd name="connsiteY23" fmla="*/ 215470 h 7139732"/>
              <a:gd name="connsiteX24" fmla="*/ 2378487 w 6053670"/>
              <a:gd name="connsiteY24" fmla="*/ 220332 h 7139732"/>
              <a:gd name="connsiteX25" fmla="*/ 2495323 w 6053670"/>
              <a:gd name="connsiteY25" fmla="*/ 224879 h 7139732"/>
              <a:gd name="connsiteX26" fmla="*/ 2612764 w 6053670"/>
              <a:gd name="connsiteY26" fmla="*/ 227859 h 7139732"/>
              <a:gd name="connsiteX27" fmla="*/ 2732627 w 6053670"/>
              <a:gd name="connsiteY27" fmla="*/ 230525 h 7139732"/>
              <a:gd name="connsiteX28" fmla="*/ 2853700 w 6053670"/>
              <a:gd name="connsiteY28" fmla="*/ 233348 h 7139732"/>
              <a:gd name="connsiteX29" fmla="*/ 2977195 w 6053670"/>
              <a:gd name="connsiteY29" fmla="*/ 235229 h 7139732"/>
              <a:gd name="connsiteX30" fmla="*/ 3101901 w 6053670"/>
              <a:gd name="connsiteY30" fmla="*/ 235229 h 7139732"/>
              <a:gd name="connsiteX31" fmla="*/ 3227817 w 6053670"/>
              <a:gd name="connsiteY31" fmla="*/ 236170 h 7139732"/>
              <a:gd name="connsiteX32" fmla="*/ 3354944 w 6053670"/>
              <a:gd name="connsiteY32" fmla="*/ 235229 h 7139732"/>
              <a:gd name="connsiteX33" fmla="*/ 3483887 w 6053670"/>
              <a:gd name="connsiteY33" fmla="*/ 233348 h 7139732"/>
              <a:gd name="connsiteX34" fmla="*/ 3612830 w 6053670"/>
              <a:gd name="connsiteY34" fmla="*/ 231623 h 7139732"/>
              <a:gd name="connsiteX35" fmla="*/ 3743590 w 6053670"/>
              <a:gd name="connsiteY35" fmla="*/ 227859 h 7139732"/>
              <a:gd name="connsiteX36" fmla="*/ 3875560 w 6053670"/>
              <a:gd name="connsiteY36" fmla="*/ 223938 h 7139732"/>
              <a:gd name="connsiteX37" fmla="*/ 4007530 w 6053670"/>
              <a:gd name="connsiteY37" fmla="*/ 219391 h 7139732"/>
              <a:gd name="connsiteX38" fmla="*/ 4140710 w 6053670"/>
              <a:gd name="connsiteY38" fmla="*/ 212961 h 7139732"/>
              <a:gd name="connsiteX39" fmla="*/ 4275102 w 6053670"/>
              <a:gd name="connsiteY39" fmla="*/ 205277 h 7139732"/>
              <a:gd name="connsiteX40" fmla="*/ 4410098 w 6053670"/>
              <a:gd name="connsiteY40" fmla="*/ 197907 h 7139732"/>
              <a:gd name="connsiteX41" fmla="*/ 4545096 w 6053670"/>
              <a:gd name="connsiteY41" fmla="*/ 188498 h 7139732"/>
              <a:gd name="connsiteX42" fmla="*/ 4681909 w 6053670"/>
              <a:gd name="connsiteY42" fmla="*/ 177207 h 7139732"/>
              <a:gd name="connsiteX43" fmla="*/ 4816905 w 6053670"/>
              <a:gd name="connsiteY43" fmla="*/ 165916 h 7139732"/>
              <a:gd name="connsiteX44" fmla="*/ 4954323 w 6053670"/>
              <a:gd name="connsiteY44" fmla="*/ 152899 h 7139732"/>
              <a:gd name="connsiteX45" fmla="*/ 5092347 w 6053670"/>
              <a:gd name="connsiteY45" fmla="*/ 138629 h 7139732"/>
              <a:gd name="connsiteX46" fmla="*/ 5228555 w 6053670"/>
              <a:gd name="connsiteY46" fmla="*/ 123574 h 7139732"/>
              <a:gd name="connsiteX47" fmla="*/ 5366578 w 6053670"/>
              <a:gd name="connsiteY47" fmla="*/ 106010 h 7139732"/>
              <a:gd name="connsiteX48" fmla="*/ 5503997 w 6053670"/>
              <a:gd name="connsiteY48" fmla="*/ 87192 h 7139732"/>
              <a:gd name="connsiteX49" fmla="*/ 5642020 w 6053670"/>
              <a:gd name="connsiteY49" fmla="*/ 68530 h 7139732"/>
              <a:gd name="connsiteX50" fmla="*/ 5779438 w 6053670"/>
              <a:gd name="connsiteY50" fmla="*/ 46733 h 7139732"/>
              <a:gd name="connsiteX51" fmla="*/ 5916251 w 6053670"/>
              <a:gd name="connsiteY51" fmla="*/ 24464 h 7139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53670" h="7139732">
                <a:moveTo>
                  <a:pt x="6053670" y="1098"/>
                </a:moveTo>
                <a:lnTo>
                  <a:pt x="6053670" y="1084479"/>
                </a:lnTo>
                <a:lnTo>
                  <a:pt x="6053670" y="1254558"/>
                </a:lnTo>
                <a:lnTo>
                  <a:pt x="6053670" y="7139732"/>
                </a:lnTo>
                <a:lnTo>
                  <a:pt x="0" y="7139732"/>
                </a:lnTo>
                <a:lnTo>
                  <a:pt x="0" y="1249853"/>
                </a:lnTo>
                <a:lnTo>
                  <a:pt x="0" y="1084479"/>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1" y="235229"/>
                </a:lnTo>
                <a:lnTo>
                  <a:pt x="3227817" y="236170"/>
                </a:lnTo>
                <a:lnTo>
                  <a:pt x="3354944" y="235229"/>
                </a:lnTo>
                <a:lnTo>
                  <a:pt x="3483887" y="233348"/>
                </a:lnTo>
                <a:lnTo>
                  <a:pt x="3612830" y="231623"/>
                </a:lnTo>
                <a:lnTo>
                  <a:pt x="3743590" y="227859"/>
                </a:lnTo>
                <a:lnTo>
                  <a:pt x="3875560" y="223938"/>
                </a:lnTo>
                <a:lnTo>
                  <a:pt x="4007530"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bg1"/>
          </a:solidFill>
          <a:ln>
            <a:noFill/>
          </a:ln>
        </p:spPr>
        <p:txBody>
          <a:bodyPr/>
          <a:lstStyle/>
          <a:p>
            <a:endParaRPr lang="fi-FI"/>
          </a:p>
        </p:txBody>
      </p:sp>
      <p:sp>
        <p:nvSpPr>
          <p:cNvPr id="16" name="Freeform 5">
            <a:extLst>
              <a:ext uri="{FF2B5EF4-FFF2-40B4-BE49-F238E27FC236}">
                <a16:creationId xmlns:a16="http://schemas.microsoft.com/office/drawing/2014/main" id="{1F23E73A-FDC8-462C-83C1-3AA8961449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fi-FI"/>
          </a:p>
        </p:txBody>
      </p:sp>
      <p:sp>
        <p:nvSpPr>
          <p:cNvPr id="2" name="Otsikko 1">
            <a:extLst>
              <a:ext uri="{FF2B5EF4-FFF2-40B4-BE49-F238E27FC236}">
                <a16:creationId xmlns:a16="http://schemas.microsoft.com/office/drawing/2014/main" id="{D484A047-C545-9924-EACD-0BC052849B25}"/>
              </a:ext>
            </a:extLst>
          </p:cNvPr>
          <p:cNvSpPr>
            <a:spLocks noGrp="1"/>
          </p:cNvSpPr>
          <p:nvPr>
            <p:ph type="title"/>
          </p:nvPr>
        </p:nvSpPr>
        <p:spPr>
          <a:xfrm>
            <a:off x="994087" y="1130603"/>
            <a:ext cx="3342442" cy="4596794"/>
          </a:xfrm>
          <a:prstGeom prst="ellipse">
            <a:avLst/>
          </a:prstGeom>
        </p:spPr>
        <p:txBody>
          <a:bodyPr anchor="ctr">
            <a:normAutofit/>
          </a:bodyPr>
          <a:lstStyle/>
          <a:p>
            <a:r>
              <a:rPr lang="fi-FI" sz="3200" b="1" kern="0" spc="-10">
                <a:solidFill>
                  <a:srgbClr val="EBEBEB"/>
                </a:solidFill>
                <a:effectLst/>
                <a:latin typeface="Calibri" panose="020F0502020204030204" pitchFamily="34" charset="0"/>
                <a:ea typeface="Calibri" panose="020F0502020204030204" pitchFamily="34" charset="0"/>
              </a:rPr>
              <a:t>JOHDANTO</a:t>
            </a:r>
            <a:br>
              <a:rPr lang="fi-FI" sz="3200" b="1" kern="0" spc="-5">
                <a:solidFill>
                  <a:srgbClr val="EBEBEB"/>
                </a:solidFill>
                <a:effectLst/>
                <a:latin typeface="Calibri" panose="020F0502020204030204" pitchFamily="34" charset="0"/>
                <a:ea typeface="Calibri" panose="020F0502020204030204" pitchFamily="34" charset="0"/>
              </a:rPr>
            </a:br>
            <a:endParaRPr lang="fi-FI" sz="3200">
              <a:solidFill>
                <a:srgbClr val="EBEBEB"/>
              </a:solidFill>
            </a:endParaRPr>
          </a:p>
        </p:txBody>
      </p:sp>
      <p:sp>
        <p:nvSpPr>
          <p:cNvPr id="3" name="Sisällön paikkamerkki 2">
            <a:extLst>
              <a:ext uri="{FF2B5EF4-FFF2-40B4-BE49-F238E27FC236}">
                <a16:creationId xmlns:a16="http://schemas.microsoft.com/office/drawing/2014/main" id="{5CC06461-2BE4-4F13-03F6-2FBE8E58F42B}"/>
              </a:ext>
            </a:extLst>
          </p:cNvPr>
          <p:cNvSpPr>
            <a:spLocks noGrp="1"/>
          </p:cNvSpPr>
          <p:nvPr>
            <p:ph idx="1"/>
          </p:nvPr>
        </p:nvSpPr>
        <p:spPr>
          <a:xfrm>
            <a:off x="5290077" y="437513"/>
            <a:ext cx="5502614" cy="5954325"/>
          </a:xfrm>
        </p:spPr>
        <p:txBody>
          <a:bodyPr anchor="ctr">
            <a:normAutofit/>
          </a:bodyPr>
          <a:lstStyle/>
          <a:p>
            <a:pPr marL="71755" marR="130175">
              <a:lnSpc>
                <a:spcPct val="90000"/>
              </a:lnSpc>
              <a:spcBef>
                <a:spcPts val="150"/>
              </a:spcBef>
              <a:spcAft>
                <a:spcPts val="0"/>
              </a:spcAft>
            </a:pPr>
            <a:r>
              <a:rPr lang="fi-FI" sz="1900" dirty="0">
                <a:effectLst/>
                <a:latin typeface="Calibri" panose="020F0502020204030204" pitchFamily="34" charset="0"/>
                <a:ea typeface="Calibri" panose="020F0502020204030204" pitchFamily="34" charset="0"/>
              </a:rPr>
              <a:t>Olemme</a:t>
            </a:r>
            <a:r>
              <a:rPr lang="fi-FI" sz="1900" spc="-60" dirty="0">
                <a:effectLst/>
                <a:latin typeface="Calibri" panose="020F0502020204030204" pitchFamily="34" charset="0"/>
                <a:ea typeface="Calibri" panose="020F0502020204030204" pitchFamily="34" charset="0"/>
              </a:rPr>
              <a:t> </a:t>
            </a:r>
            <a:r>
              <a:rPr lang="fi-FI" sz="1900" spc="-60" dirty="0">
                <a:latin typeface="Calibri" panose="020F0502020204030204" pitchFamily="34" charset="0"/>
                <a:ea typeface="Calibri" panose="020F0502020204030204" pitchFamily="34" charset="0"/>
              </a:rPr>
              <a:t>Kinnalassa laatineet </a:t>
            </a:r>
            <a:r>
              <a:rPr lang="fi-FI" sz="1900" spc="-60" dirty="0">
                <a:effectLst/>
                <a:latin typeface="Calibri" panose="020F0502020204030204" pitchFamily="34" charset="0"/>
                <a:ea typeface="Calibri" panose="020F0502020204030204" pitchFamily="34" charset="0"/>
              </a:rPr>
              <a:t> </a:t>
            </a:r>
            <a:r>
              <a:rPr lang="fi-FI" sz="1900" dirty="0">
                <a:effectLst/>
                <a:latin typeface="Calibri" panose="020F0502020204030204" pitchFamily="34" charset="0"/>
                <a:ea typeface="Calibri" panose="020F0502020204030204" pitchFamily="34" charset="0"/>
              </a:rPr>
              <a:t>lastensuojelulain</a:t>
            </a:r>
            <a:r>
              <a:rPr lang="fi-FI" sz="1900" spc="-60" dirty="0">
                <a:effectLst/>
                <a:latin typeface="Calibri" panose="020F0502020204030204" pitchFamily="34" charset="0"/>
                <a:ea typeface="Calibri" panose="020F0502020204030204" pitchFamily="34" charset="0"/>
              </a:rPr>
              <a:t> </a:t>
            </a:r>
            <a:r>
              <a:rPr lang="fi-FI" sz="1900" dirty="0">
                <a:effectLst/>
                <a:latin typeface="Calibri" panose="020F0502020204030204" pitchFamily="34" charset="0"/>
                <a:ea typeface="Calibri" panose="020F0502020204030204" pitchFamily="34" charset="0"/>
              </a:rPr>
              <a:t>vaatiman</a:t>
            </a:r>
            <a:r>
              <a:rPr lang="fi-FI" sz="1900" spc="-60" dirty="0">
                <a:effectLst/>
                <a:latin typeface="Calibri" panose="020F0502020204030204" pitchFamily="34" charset="0"/>
                <a:ea typeface="Calibri" panose="020F0502020204030204" pitchFamily="34" charset="0"/>
              </a:rPr>
              <a:t> </a:t>
            </a:r>
            <a:r>
              <a:rPr lang="fi-FI" sz="1900" dirty="0">
                <a:effectLst/>
                <a:latin typeface="Calibri" panose="020F0502020204030204" pitchFamily="34" charset="0"/>
                <a:ea typeface="Calibri" panose="020F0502020204030204" pitchFamily="34" charset="0"/>
              </a:rPr>
              <a:t>hyvää</a:t>
            </a:r>
            <a:r>
              <a:rPr lang="fi-FI" sz="1900" spc="-60" dirty="0">
                <a:effectLst/>
                <a:latin typeface="Calibri" panose="020F0502020204030204" pitchFamily="34" charset="0"/>
                <a:ea typeface="Calibri" panose="020F0502020204030204" pitchFamily="34" charset="0"/>
              </a:rPr>
              <a:t> </a:t>
            </a:r>
            <a:r>
              <a:rPr lang="fi-FI" sz="1900" dirty="0">
                <a:effectLst/>
                <a:latin typeface="Calibri" panose="020F0502020204030204" pitchFamily="34" charset="0"/>
                <a:ea typeface="Calibri" panose="020F0502020204030204" pitchFamily="34" charset="0"/>
              </a:rPr>
              <a:t>kohtelua</a:t>
            </a:r>
            <a:r>
              <a:rPr lang="fi-FI" sz="1900" spc="-60" dirty="0">
                <a:effectLst/>
                <a:latin typeface="Calibri" panose="020F0502020204030204" pitchFamily="34" charset="0"/>
                <a:ea typeface="Calibri" panose="020F0502020204030204" pitchFamily="34" charset="0"/>
              </a:rPr>
              <a:t> </a:t>
            </a:r>
            <a:r>
              <a:rPr lang="fi-FI" sz="1900" dirty="0">
                <a:effectLst/>
                <a:latin typeface="Calibri" panose="020F0502020204030204" pitchFamily="34" charset="0"/>
                <a:ea typeface="Calibri" panose="020F0502020204030204" pitchFamily="34" charset="0"/>
              </a:rPr>
              <a:t>koskevan</a:t>
            </a:r>
            <a:r>
              <a:rPr lang="fi-FI" sz="1900" spc="-60" dirty="0">
                <a:effectLst/>
                <a:latin typeface="Calibri" panose="020F0502020204030204" pitchFamily="34" charset="0"/>
                <a:ea typeface="Calibri" panose="020F0502020204030204" pitchFamily="34" charset="0"/>
              </a:rPr>
              <a:t> </a:t>
            </a:r>
            <a:r>
              <a:rPr lang="fi-FI" sz="1900" dirty="0">
                <a:effectLst/>
                <a:latin typeface="Calibri" panose="020F0502020204030204" pitchFamily="34" charset="0"/>
                <a:ea typeface="Calibri" panose="020F0502020204030204" pitchFamily="34" charset="0"/>
              </a:rPr>
              <a:t>suunnitelman</a:t>
            </a:r>
            <a:r>
              <a:rPr lang="fi-FI" sz="1900" spc="-60" dirty="0">
                <a:effectLst/>
                <a:latin typeface="Calibri" panose="020F0502020204030204" pitchFamily="34" charset="0"/>
                <a:ea typeface="Calibri" panose="020F0502020204030204" pitchFamily="34" charset="0"/>
              </a:rPr>
              <a:t> </a:t>
            </a:r>
            <a:r>
              <a:rPr lang="fi-FI" sz="1900" dirty="0">
                <a:effectLst/>
                <a:latin typeface="Calibri" panose="020F0502020204030204" pitchFamily="34" charset="0"/>
                <a:ea typeface="Calibri" panose="020F0502020204030204" pitchFamily="34" charset="0"/>
              </a:rPr>
              <a:t>osana omavalvontasuunnitelmaa. Sijaishuoltotoiminnan tulee olla lainmukaista, turvallista sekä laadultaan sellaista, että lapsen tarpeisiin voidaan vastata ja sijaishuollolle asetettuja tavoitteita saavuttaa. Lapsen oikeudet muodostavat keskeisen pohjan laadukkaalle sijaishuollolle.</a:t>
            </a:r>
          </a:p>
          <a:p>
            <a:pPr marL="71755">
              <a:lnSpc>
                <a:spcPct val="90000"/>
              </a:lnSpc>
              <a:spcBef>
                <a:spcPts val="795"/>
              </a:spcBef>
            </a:pPr>
            <a:r>
              <a:rPr lang="fi-FI" sz="1900" dirty="0">
                <a:effectLst/>
                <a:latin typeface="Calibri" panose="020F0502020204030204" pitchFamily="34" charset="0"/>
                <a:ea typeface="Calibri" panose="020F0502020204030204" pitchFamily="34" charset="0"/>
              </a:rPr>
              <a:t>Hyvän kohtelun suunnitelman tarkoituksena on turvata lapsen oikeuksien toteutuminen Kinnalassa  asumisen</a:t>
            </a:r>
            <a:r>
              <a:rPr lang="fi-FI" sz="1900" spc="-55" dirty="0">
                <a:effectLst/>
                <a:latin typeface="Calibri" panose="020F0502020204030204" pitchFamily="34" charset="0"/>
                <a:ea typeface="Calibri" panose="020F0502020204030204" pitchFamily="34" charset="0"/>
              </a:rPr>
              <a:t> </a:t>
            </a:r>
            <a:r>
              <a:rPr lang="fi-FI" sz="1900" dirty="0">
                <a:effectLst/>
                <a:latin typeface="Calibri" panose="020F0502020204030204" pitchFamily="34" charset="0"/>
                <a:ea typeface="Calibri" panose="020F0502020204030204" pitchFamily="34" charset="0"/>
              </a:rPr>
              <a:t>ajan.</a:t>
            </a:r>
            <a:r>
              <a:rPr lang="fi-FI" sz="1900" spc="-55" dirty="0">
                <a:effectLst/>
                <a:latin typeface="Calibri" panose="020F0502020204030204" pitchFamily="34" charset="0"/>
                <a:ea typeface="Calibri" panose="020F0502020204030204" pitchFamily="34" charset="0"/>
              </a:rPr>
              <a:t> </a:t>
            </a:r>
            <a:r>
              <a:rPr lang="fi-FI" sz="1900" dirty="0">
                <a:effectLst/>
                <a:latin typeface="Calibri" panose="020F0502020204030204" pitchFamily="34" charset="0"/>
                <a:ea typeface="Calibri" panose="020F0502020204030204" pitchFamily="34" charset="0"/>
              </a:rPr>
              <a:t>Lapsen</a:t>
            </a:r>
            <a:r>
              <a:rPr lang="fi-FI" sz="1900" spc="-55" dirty="0">
                <a:effectLst/>
                <a:latin typeface="Calibri" panose="020F0502020204030204" pitchFamily="34" charset="0"/>
                <a:ea typeface="Calibri" panose="020F0502020204030204" pitchFamily="34" charset="0"/>
              </a:rPr>
              <a:t> </a:t>
            </a:r>
            <a:r>
              <a:rPr lang="fi-FI" sz="1900" dirty="0">
                <a:effectLst/>
                <a:latin typeface="Calibri" panose="020F0502020204030204" pitchFamily="34" charset="0"/>
                <a:ea typeface="Calibri" panose="020F0502020204030204" pitchFamily="34" charset="0"/>
              </a:rPr>
              <a:t>oikeuksien</a:t>
            </a:r>
            <a:r>
              <a:rPr lang="fi-FI" sz="1900" spc="-55" dirty="0">
                <a:effectLst/>
                <a:latin typeface="Calibri" panose="020F0502020204030204" pitchFamily="34" charset="0"/>
                <a:ea typeface="Calibri" panose="020F0502020204030204" pitchFamily="34" charset="0"/>
              </a:rPr>
              <a:t> </a:t>
            </a:r>
            <a:r>
              <a:rPr lang="fi-FI" sz="1900" dirty="0">
                <a:effectLst/>
                <a:latin typeface="Calibri" panose="020F0502020204030204" pitchFamily="34" charset="0"/>
                <a:ea typeface="Calibri" panose="020F0502020204030204" pitchFamily="34" charset="0"/>
              </a:rPr>
              <a:t>turvaamisella</a:t>
            </a:r>
            <a:r>
              <a:rPr lang="fi-FI" sz="1900" spc="-55" dirty="0">
                <a:effectLst/>
                <a:latin typeface="Calibri" panose="020F0502020204030204" pitchFamily="34" charset="0"/>
                <a:ea typeface="Calibri" panose="020F0502020204030204" pitchFamily="34" charset="0"/>
              </a:rPr>
              <a:t> </a:t>
            </a:r>
            <a:r>
              <a:rPr lang="fi-FI" sz="1900" dirty="0">
                <a:effectLst/>
                <a:latin typeface="Calibri" panose="020F0502020204030204" pitchFamily="34" charset="0"/>
                <a:ea typeface="Calibri" panose="020F0502020204030204" pitchFamily="34" charset="0"/>
              </a:rPr>
              <a:t>tarkoitetaan,</a:t>
            </a:r>
            <a:r>
              <a:rPr lang="fi-FI" sz="1900" spc="-55" dirty="0">
                <a:effectLst/>
                <a:latin typeface="Calibri" panose="020F0502020204030204" pitchFamily="34" charset="0"/>
                <a:ea typeface="Calibri" panose="020F0502020204030204" pitchFamily="34" charset="0"/>
              </a:rPr>
              <a:t> </a:t>
            </a:r>
            <a:r>
              <a:rPr lang="fi-FI" sz="1900" dirty="0">
                <a:effectLst/>
                <a:latin typeface="Calibri" panose="020F0502020204030204" pitchFamily="34" charset="0"/>
                <a:ea typeface="Calibri" panose="020F0502020204030204" pitchFamily="34" charset="0"/>
              </a:rPr>
              <a:t>että</a:t>
            </a:r>
            <a:r>
              <a:rPr lang="fi-FI" sz="1900" spc="-55" dirty="0">
                <a:effectLst/>
                <a:latin typeface="Calibri" panose="020F0502020204030204" pitchFamily="34" charset="0"/>
                <a:ea typeface="Calibri" panose="020F0502020204030204" pitchFamily="34" charset="0"/>
              </a:rPr>
              <a:t> </a:t>
            </a:r>
            <a:r>
              <a:rPr lang="fi-FI" sz="1900" dirty="0">
                <a:effectLst/>
                <a:latin typeface="Calibri" panose="020F0502020204030204" pitchFamily="34" charset="0"/>
                <a:ea typeface="Calibri" panose="020F0502020204030204" pitchFamily="34" charset="0"/>
              </a:rPr>
              <a:t>lasta</a:t>
            </a:r>
            <a:r>
              <a:rPr lang="fi-FI" sz="1900" spc="-55" dirty="0">
                <a:effectLst/>
                <a:latin typeface="Calibri" panose="020F0502020204030204" pitchFamily="34" charset="0"/>
                <a:ea typeface="Calibri" panose="020F0502020204030204" pitchFamily="34" charset="0"/>
              </a:rPr>
              <a:t> </a:t>
            </a:r>
            <a:r>
              <a:rPr lang="fi-FI" sz="1900" dirty="0">
                <a:effectLst/>
                <a:latin typeface="Calibri" panose="020F0502020204030204" pitchFamily="34" charset="0"/>
                <a:ea typeface="Calibri" panose="020F0502020204030204" pitchFamily="34" charset="0"/>
              </a:rPr>
              <a:t>kohdellaan</a:t>
            </a:r>
            <a:r>
              <a:rPr lang="fi-FI" sz="1900" spc="-55" dirty="0">
                <a:effectLst/>
                <a:latin typeface="Calibri" panose="020F0502020204030204" pitchFamily="34" charset="0"/>
                <a:ea typeface="Calibri" panose="020F0502020204030204" pitchFamily="34" charset="0"/>
              </a:rPr>
              <a:t> </a:t>
            </a:r>
            <a:r>
              <a:rPr lang="fi-FI" sz="1900" dirty="0">
                <a:effectLst/>
                <a:latin typeface="Calibri" panose="020F0502020204030204" pitchFamily="34" charset="0"/>
                <a:ea typeface="Calibri" panose="020F0502020204030204" pitchFamily="34" charset="0"/>
              </a:rPr>
              <a:t>asianmukaisesti</a:t>
            </a:r>
            <a:r>
              <a:rPr lang="fi-FI" sz="1900" spc="-55" dirty="0">
                <a:effectLst/>
                <a:latin typeface="Calibri" panose="020F0502020204030204" pitchFamily="34" charset="0"/>
                <a:ea typeface="Calibri" panose="020F0502020204030204" pitchFamily="34" charset="0"/>
              </a:rPr>
              <a:t> </a:t>
            </a:r>
            <a:r>
              <a:rPr lang="fi-FI" sz="1900" dirty="0">
                <a:effectLst/>
                <a:latin typeface="Calibri" panose="020F0502020204030204" pitchFamily="34" charset="0"/>
                <a:ea typeface="Calibri" panose="020F0502020204030204" pitchFamily="34" charset="0"/>
              </a:rPr>
              <a:t>sekä kunnioittavasti ja että jokaisen lapsen tuen tarpeisiin vastataan suunnitelmallisesti, turvallisesti ja laadukkaasti. Jokaisella lapsella on oikeus hyvään kohteluun ja hoitoon.</a:t>
            </a:r>
          </a:p>
          <a:p>
            <a:pPr>
              <a:lnSpc>
                <a:spcPct val="90000"/>
              </a:lnSpc>
            </a:pPr>
            <a:r>
              <a:rPr lang="fi-FI" sz="1900" spc="-60" dirty="0" err="1">
                <a:latin typeface="Calibri" panose="020F0502020204030204" pitchFamily="34" charset="0"/>
                <a:ea typeface="Calibri" panose="020F0502020204030204" pitchFamily="34" charset="0"/>
              </a:rPr>
              <a:t>Kinnalan</a:t>
            </a:r>
            <a:r>
              <a:rPr lang="fi-FI" sz="1900" spc="-60" dirty="0">
                <a:latin typeface="Calibri" panose="020F0502020204030204" pitchFamily="34" charset="0"/>
                <a:ea typeface="Calibri" panose="020F0502020204030204" pitchFamily="34" charset="0"/>
              </a:rPr>
              <a:t> </a:t>
            </a:r>
            <a:r>
              <a:rPr lang="fi-FI" sz="1900" spc="-60" dirty="0">
                <a:effectLst/>
                <a:latin typeface="Calibri" panose="020F0502020204030204" pitchFamily="34" charset="0"/>
                <a:ea typeface="Calibri" panose="020F0502020204030204" pitchFamily="34" charset="0"/>
              </a:rPr>
              <a:t> </a:t>
            </a:r>
            <a:r>
              <a:rPr lang="fi-FI" sz="1900" dirty="0">
                <a:effectLst/>
                <a:latin typeface="Calibri" panose="020F0502020204030204" pitchFamily="34" charset="0"/>
                <a:ea typeface="Calibri" panose="020F0502020204030204" pitchFamily="34" charset="0"/>
              </a:rPr>
              <a:t>lasten</a:t>
            </a:r>
            <a:r>
              <a:rPr lang="fi-FI" sz="1900" spc="-60" dirty="0">
                <a:effectLst/>
                <a:latin typeface="Calibri" panose="020F0502020204030204" pitchFamily="34" charset="0"/>
                <a:ea typeface="Calibri" panose="020F0502020204030204" pitchFamily="34" charset="0"/>
              </a:rPr>
              <a:t> </a:t>
            </a:r>
            <a:r>
              <a:rPr lang="fi-FI" sz="1900" dirty="0">
                <a:effectLst/>
                <a:latin typeface="Calibri" panose="020F0502020204030204" pitchFamily="34" charset="0"/>
                <a:ea typeface="Calibri" panose="020F0502020204030204" pitchFamily="34" charset="0"/>
              </a:rPr>
              <a:t>hyvää</a:t>
            </a:r>
            <a:r>
              <a:rPr lang="fi-FI" sz="1900" spc="-65" dirty="0">
                <a:effectLst/>
                <a:latin typeface="Calibri" panose="020F0502020204030204" pitchFamily="34" charset="0"/>
                <a:ea typeface="Calibri" panose="020F0502020204030204" pitchFamily="34" charset="0"/>
              </a:rPr>
              <a:t> </a:t>
            </a:r>
            <a:r>
              <a:rPr lang="fi-FI" sz="1900" dirty="0">
                <a:effectLst/>
                <a:latin typeface="Calibri" panose="020F0502020204030204" pitchFamily="34" charset="0"/>
                <a:ea typeface="Calibri" panose="020F0502020204030204" pitchFamily="34" charset="0"/>
              </a:rPr>
              <a:t>kohtelua</a:t>
            </a:r>
            <a:r>
              <a:rPr lang="fi-FI" sz="1900" spc="-60" dirty="0">
                <a:effectLst/>
                <a:latin typeface="Calibri" panose="020F0502020204030204" pitchFamily="34" charset="0"/>
                <a:ea typeface="Calibri" panose="020F0502020204030204" pitchFamily="34" charset="0"/>
              </a:rPr>
              <a:t> </a:t>
            </a:r>
            <a:r>
              <a:rPr lang="fi-FI" sz="1900" dirty="0">
                <a:effectLst/>
                <a:latin typeface="Calibri" panose="020F0502020204030204" pitchFamily="34" charset="0"/>
                <a:ea typeface="Calibri" panose="020F0502020204030204" pitchFamily="34" charset="0"/>
              </a:rPr>
              <a:t>koskeva</a:t>
            </a:r>
            <a:r>
              <a:rPr lang="fi-FI" sz="1900" spc="-60" dirty="0">
                <a:effectLst/>
                <a:latin typeface="Calibri" panose="020F0502020204030204" pitchFamily="34" charset="0"/>
                <a:ea typeface="Calibri" panose="020F0502020204030204" pitchFamily="34" charset="0"/>
              </a:rPr>
              <a:t> </a:t>
            </a:r>
            <a:r>
              <a:rPr lang="fi-FI" sz="1900" dirty="0">
                <a:effectLst/>
                <a:latin typeface="Calibri" panose="020F0502020204030204" pitchFamily="34" charset="0"/>
                <a:ea typeface="Calibri" panose="020F0502020204030204" pitchFamily="34" charset="0"/>
              </a:rPr>
              <a:t>suunnitelma</a:t>
            </a:r>
            <a:r>
              <a:rPr lang="fi-FI" sz="1900" spc="-60" dirty="0">
                <a:effectLst/>
                <a:latin typeface="Calibri" panose="020F0502020204030204" pitchFamily="34" charset="0"/>
                <a:ea typeface="Calibri" panose="020F0502020204030204" pitchFamily="34" charset="0"/>
              </a:rPr>
              <a:t> </a:t>
            </a:r>
            <a:r>
              <a:rPr lang="fi-FI" sz="1900" dirty="0">
                <a:effectLst/>
                <a:latin typeface="Calibri" panose="020F0502020204030204" pitchFamily="34" charset="0"/>
                <a:ea typeface="Calibri" panose="020F0502020204030204" pitchFamily="34" charset="0"/>
              </a:rPr>
              <a:t>on</a:t>
            </a:r>
            <a:r>
              <a:rPr lang="fi-FI" sz="1900" spc="-60" dirty="0">
                <a:effectLst/>
                <a:latin typeface="Calibri" panose="020F0502020204030204" pitchFamily="34" charset="0"/>
                <a:ea typeface="Calibri" panose="020F0502020204030204" pitchFamily="34" charset="0"/>
              </a:rPr>
              <a:t> </a:t>
            </a:r>
            <a:r>
              <a:rPr lang="fi-FI" sz="1900" dirty="0">
                <a:effectLst/>
                <a:latin typeface="Calibri" panose="020F0502020204030204" pitchFamily="34" charset="0"/>
                <a:ea typeface="Calibri" panose="020F0502020204030204" pitchFamily="34" charset="0"/>
              </a:rPr>
              <a:t>työstetty</a:t>
            </a:r>
            <a:r>
              <a:rPr lang="fi-FI" sz="1900" spc="-60" dirty="0">
                <a:effectLst/>
                <a:latin typeface="Calibri" panose="020F0502020204030204" pitchFamily="34" charset="0"/>
                <a:ea typeface="Calibri" panose="020F0502020204030204" pitchFamily="34" charset="0"/>
              </a:rPr>
              <a:t> yhdessä </a:t>
            </a:r>
            <a:r>
              <a:rPr lang="fi-FI" sz="1900" dirty="0">
                <a:effectLst/>
                <a:latin typeface="Calibri" panose="020F0502020204030204" pitchFamily="34" charset="0"/>
                <a:ea typeface="Calibri" panose="020F0502020204030204" pitchFamily="34" charset="0"/>
              </a:rPr>
              <a:t>lasten</a:t>
            </a:r>
            <a:r>
              <a:rPr lang="fi-FI" sz="1900" spc="-60" dirty="0">
                <a:effectLst/>
                <a:latin typeface="Calibri" panose="020F0502020204030204" pitchFamily="34" charset="0"/>
                <a:ea typeface="Calibri" panose="020F0502020204030204" pitchFamily="34" charset="0"/>
              </a:rPr>
              <a:t> </a:t>
            </a:r>
            <a:r>
              <a:rPr lang="fi-FI" sz="1900" dirty="0">
                <a:effectLst/>
                <a:latin typeface="Calibri" panose="020F0502020204030204" pitchFamily="34" charset="0"/>
                <a:ea typeface="Calibri" panose="020F0502020204030204" pitchFamily="34" charset="0"/>
              </a:rPr>
              <a:t>kanssa. Suunnitelmaa myös päivitetään joka vuosi yhdessä lasten kanssa.</a:t>
            </a:r>
            <a:r>
              <a:rPr lang="fi-FI" sz="1900" dirty="0">
                <a:effectLst/>
              </a:rPr>
              <a:t> </a:t>
            </a:r>
            <a:endParaRPr lang="fi-FI" sz="1900" dirty="0"/>
          </a:p>
        </p:txBody>
      </p:sp>
    </p:spTree>
    <p:extLst>
      <p:ext uri="{BB962C8B-B14F-4D97-AF65-F5344CB8AC3E}">
        <p14:creationId xmlns:p14="http://schemas.microsoft.com/office/powerpoint/2010/main" val="20997035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 name="Rectangle 7">
            <a:extLst>
              <a:ext uri="{FF2B5EF4-FFF2-40B4-BE49-F238E27FC236}">
                <a16:creationId xmlns:a16="http://schemas.microsoft.com/office/drawing/2014/main" id="{324E43EB-867C-4B35-9A5C-E435157C72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9">
            <a:extLst>
              <a:ext uri="{FF2B5EF4-FFF2-40B4-BE49-F238E27FC236}">
                <a16:creationId xmlns:a16="http://schemas.microsoft.com/office/drawing/2014/main" id="{A7C0F5DA-B59F-4F13-8BB8-FFD8F2C572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a:lstStyle/>
          <a:p>
            <a:endParaRPr lang="fi-FI"/>
          </a:p>
        </p:txBody>
      </p:sp>
      <p:sp>
        <p:nvSpPr>
          <p:cNvPr id="7" name="Freeform 5">
            <a:extLst>
              <a:ext uri="{FF2B5EF4-FFF2-40B4-BE49-F238E27FC236}">
                <a16:creationId xmlns:a16="http://schemas.microsoft.com/office/drawing/2014/main" id="{9CEA1DEC-CC9E-4776-9E08-048A15BFA6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fi-FI"/>
          </a:p>
        </p:txBody>
      </p:sp>
      <p:sp>
        <p:nvSpPr>
          <p:cNvPr id="9" name="Freeform: Shape 13">
            <a:extLst>
              <a:ext uri="{FF2B5EF4-FFF2-40B4-BE49-F238E27FC236}">
                <a16:creationId xmlns:a16="http://schemas.microsoft.com/office/drawing/2014/main" id="{9CE399CF-F4B8-4832-A8CB-B93F6B1EF4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5171964" y="-140866"/>
            <a:ext cx="6053670" cy="7139732"/>
          </a:xfrm>
          <a:custGeom>
            <a:avLst/>
            <a:gdLst>
              <a:gd name="connsiteX0" fmla="*/ 6053670 w 6053670"/>
              <a:gd name="connsiteY0" fmla="*/ 1098 h 7139732"/>
              <a:gd name="connsiteX1" fmla="*/ 6053670 w 6053670"/>
              <a:gd name="connsiteY1" fmla="*/ 1084479 h 7139732"/>
              <a:gd name="connsiteX2" fmla="*/ 6053670 w 6053670"/>
              <a:gd name="connsiteY2" fmla="*/ 1254558 h 7139732"/>
              <a:gd name="connsiteX3" fmla="*/ 6053670 w 6053670"/>
              <a:gd name="connsiteY3" fmla="*/ 7139732 h 7139732"/>
              <a:gd name="connsiteX4" fmla="*/ 0 w 6053670"/>
              <a:gd name="connsiteY4" fmla="*/ 7139732 h 7139732"/>
              <a:gd name="connsiteX5" fmla="*/ 0 w 6053670"/>
              <a:gd name="connsiteY5" fmla="*/ 1249853 h 7139732"/>
              <a:gd name="connsiteX6" fmla="*/ 0 w 6053670"/>
              <a:gd name="connsiteY6" fmla="*/ 1084479 h 7139732"/>
              <a:gd name="connsiteX7" fmla="*/ 0 w 6053670"/>
              <a:gd name="connsiteY7" fmla="*/ 0 h 7139732"/>
              <a:gd name="connsiteX8" fmla="*/ 35717 w 6053670"/>
              <a:gd name="connsiteY8" fmla="*/ 5488 h 7139732"/>
              <a:gd name="connsiteX9" fmla="*/ 140445 w 6053670"/>
              <a:gd name="connsiteY9" fmla="*/ 21641 h 7139732"/>
              <a:gd name="connsiteX10" fmla="*/ 216722 w 6053670"/>
              <a:gd name="connsiteY10" fmla="*/ 32932 h 7139732"/>
              <a:gd name="connsiteX11" fmla="*/ 307527 w 6053670"/>
              <a:gd name="connsiteY11" fmla="*/ 44850 h 7139732"/>
              <a:gd name="connsiteX12" fmla="*/ 415282 w 6053670"/>
              <a:gd name="connsiteY12" fmla="*/ 59121 h 7139732"/>
              <a:gd name="connsiteX13" fmla="*/ 534539 w 6053670"/>
              <a:gd name="connsiteY13" fmla="*/ 74175 h 7139732"/>
              <a:gd name="connsiteX14" fmla="*/ 668931 w 6053670"/>
              <a:gd name="connsiteY14" fmla="*/ 90014 h 7139732"/>
              <a:gd name="connsiteX15" fmla="*/ 815430 w 6053670"/>
              <a:gd name="connsiteY15" fmla="*/ 106794 h 7139732"/>
              <a:gd name="connsiteX16" fmla="*/ 974641 w 6053670"/>
              <a:gd name="connsiteY16" fmla="*/ 123574 h 7139732"/>
              <a:gd name="connsiteX17" fmla="*/ 1144144 w 6053670"/>
              <a:gd name="connsiteY17" fmla="*/ 140667 h 7139732"/>
              <a:gd name="connsiteX18" fmla="*/ 1326965 w 6053670"/>
              <a:gd name="connsiteY18" fmla="*/ 156506 h 7139732"/>
              <a:gd name="connsiteX19" fmla="*/ 1518261 w 6053670"/>
              <a:gd name="connsiteY19" fmla="*/ 171717 h 7139732"/>
              <a:gd name="connsiteX20" fmla="*/ 1720453 w 6053670"/>
              <a:gd name="connsiteY20" fmla="*/ 185518 h 7139732"/>
              <a:gd name="connsiteX21" fmla="*/ 1931121 w 6053670"/>
              <a:gd name="connsiteY21" fmla="*/ 198690 h 7139732"/>
              <a:gd name="connsiteX22" fmla="*/ 2150869 w 6053670"/>
              <a:gd name="connsiteY22" fmla="*/ 211079 h 7139732"/>
              <a:gd name="connsiteX23" fmla="*/ 2263467 w 6053670"/>
              <a:gd name="connsiteY23" fmla="*/ 215470 h 7139732"/>
              <a:gd name="connsiteX24" fmla="*/ 2378487 w 6053670"/>
              <a:gd name="connsiteY24" fmla="*/ 220332 h 7139732"/>
              <a:gd name="connsiteX25" fmla="*/ 2495323 w 6053670"/>
              <a:gd name="connsiteY25" fmla="*/ 224879 h 7139732"/>
              <a:gd name="connsiteX26" fmla="*/ 2612764 w 6053670"/>
              <a:gd name="connsiteY26" fmla="*/ 227859 h 7139732"/>
              <a:gd name="connsiteX27" fmla="*/ 2732627 w 6053670"/>
              <a:gd name="connsiteY27" fmla="*/ 230525 h 7139732"/>
              <a:gd name="connsiteX28" fmla="*/ 2853700 w 6053670"/>
              <a:gd name="connsiteY28" fmla="*/ 233348 h 7139732"/>
              <a:gd name="connsiteX29" fmla="*/ 2977195 w 6053670"/>
              <a:gd name="connsiteY29" fmla="*/ 235229 h 7139732"/>
              <a:gd name="connsiteX30" fmla="*/ 3101901 w 6053670"/>
              <a:gd name="connsiteY30" fmla="*/ 235229 h 7139732"/>
              <a:gd name="connsiteX31" fmla="*/ 3227817 w 6053670"/>
              <a:gd name="connsiteY31" fmla="*/ 236170 h 7139732"/>
              <a:gd name="connsiteX32" fmla="*/ 3354944 w 6053670"/>
              <a:gd name="connsiteY32" fmla="*/ 235229 h 7139732"/>
              <a:gd name="connsiteX33" fmla="*/ 3483887 w 6053670"/>
              <a:gd name="connsiteY33" fmla="*/ 233348 h 7139732"/>
              <a:gd name="connsiteX34" fmla="*/ 3612830 w 6053670"/>
              <a:gd name="connsiteY34" fmla="*/ 231623 h 7139732"/>
              <a:gd name="connsiteX35" fmla="*/ 3743590 w 6053670"/>
              <a:gd name="connsiteY35" fmla="*/ 227859 h 7139732"/>
              <a:gd name="connsiteX36" fmla="*/ 3875560 w 6053670"/>
              <a:gd name="connsiteY36" fmla="*/ 223938 h 7139732"/>
              <a:gd name="connsiteX37" fmla="*/ 4007530 w 6053670"/>
              <a:gd name="connsiteY37" fmla="*/ 219391 h 7139732"/>
              <a:gd name="connsiteX38" fmla="*/ 4140710 w 6053670"/>
              <a:gd name="connsiteY38" fmla="*/ 212961 h 7139732"/>
              <a:gd name="connsiteX39" fmla="*/ 4275102 w 6053670"/>
              <a:gd name="connsiteY39" fmla="*/ 205277 h 7139732"/>
              <a:gd name="connsiteX40" fmla="*/ 4410098 w 6053670"/>
              <a:gd name="connsiteY40" fmla="*/ 197907 h 7139732"/>
              <a:gd name="connsiteX41" fmla="*/ 4545096 w 6053670"/>
              <a:gd name="connsiteY41" fmla="*/ 188498 h 7139732"/>
              <a:gd name="connsiteX42" fmla="*/ 4681909 w 6053670"/>
              <a:gd name="connsiteY42" fmla="*/ 177207 h 7139732"/>
              <a:gd name="connsiteX43" fmla="*/ 4816905 w 6053670"/>
              <a:gd name="connsiteY43" fmla="*/ 165916 h 7139732"/>
              <a:gd name="connsiteX44" fmla="*/ 4954323 w 6053670"/>
              <a:gd name="connsiteY44" fmla="*/ 152899 h 7139732"/>
              <a:gd name="connsiteX45" fmla="*/ 5092347 w 6053670"/>
              <a:gd name="connsiteY45" fmla="*/ 138629 h 7139732"/>
              <a:gd name="connsiteX46" fmla="*/ 5228555 w 6053670"/>
              <a:gd name="connsiteY46" fmla="*/ 123574 h 7139732"/>
              <a:gd name="connsiteX47" fmla="*/ 5366578 w 6053670"/>
              <a:gd name="connsiteY47" fmla="*/ 106010 h 7139732"/>
              <a:gd name="connsiteX48" fmla="*/ 5503997 w 6053670"/>
              <a:gd name="connsiteY48" fmla="*/ 87192 h 7139732"/>
              <a:gd name="connsiteX49" fmla="*/ 5642020 w 6053670"/>
              <a:gd name="connsiteY49" fmla="*/ 68530 h 7139732"/>
              <a:gd name="connsiteX50" fmla="*/ 5779438 w 6053670"/>
              <a:gd name="connsiteY50" fmla="*/ 46733 h 7139732"/>
              <a:gd name="connsiteX51" fmla="*/ 5916251 w 6053670"/>
              <a:gd name="connsiteY51" fmla="*/ 24464 h 7139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53670" h="7139732">
                <a:moveTo>
                  <a:pt x="6053670" y="1098"/>
                </a:moveTo>
                <a:lnTo>
                  <a:pt x="6053670" y="1084479"/>
                </a:lnTo>
                <a:lnTo>
                  <a:pt x="6053670" y="1254558"/>
                </a:lnTo>
                <a:lnTo>
                  <a:pt x="6053670" y="7139732"/>
                </a:lnTo>
                <a:lnTo>
                  <a:pt x="0" y="7139732"/>
                </a:lnTo>
                <a:lnTo>
                  <a:pt x="0" y="1249853"/>
                </a:lnTo>
                <a:lnTo>
                  <a:pt x="0" y="1084479"/>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1" y="235229"/>
                </a:lnTo>
                <a:lnTo>
                  <a:pt x="3227817" y="236170"/>
                </a:lnTo>
                <a:lnTo>
                  <a:pt x="3354944" y="235229"/>
                </a:lnTo>
                <a:lnTo>
                  <a:pt x="3483887" y="233348"/>
                </a:lnTo>
                <a:lnTo>
                  <a:pt x="3612830" y="231623"/>
                </a:lnTo>
                <a:lnTo>
                  <a:pt x="3743590" y="227859"/>
                </a:lnTo>
                <a:lnTo>
                  <a:pt x="3875560" y="223938"/>
                </a:lnTo>
                <a:lnTo>
                  <a:pt x="4007530"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bg1"/>
          </a:solidFill>
          <a:ln>
            <a:noFill/>
          </a:ln>
        </p:spPr>
        <p:txBody>
          <a:bodyPr/>
          <a:lstStyle/>
          <a:p>
            <a:endParaRPr lang="fi-FI"/>
          </a:p>
        </p:txBody>
      </p:sp>
      <p:sp>
        <p:nvSpPr>
          <p:cNvPr id="16" name="Freeform 5">
            <a:extLst>
              <a:ext uri="{FF2B5EF4-FFF2-40B4-BE49-F238E27FC236}">
                <a16:creationId xmlns:a16="http://schemas.microsoft.com/office/drawing/2014/main" id="{1F23E73A-FDC8-462C-83C1-3AA8961449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fi-FI"/>
          </a:p>
        </p:txBody>
      </p:sp>
      <p:sp>
        <p:nvSpPr>
          <p:cNvPr id="2" name="Otsikko 1">
            <a:extLst>
              <a:ext uri="{FF2B5EF4-FFF2-40B4-BE49-F238E27FC236}">
                <a16:creationId xmlns:a16="http://schemas.microsoft.com/office/drawing/2014/main" id="{EAC9B822-EB8B-8BCF-A791-FE4085FD987C}"/>
              </a:ext>
            </a:extLst>
          </p:cNvPr>
          <p:cNvSpPr>
            <a:spLocks noGrp="1"/>
          </p:cNvSpPr>
          <p:nvPr>
            <p:ph type="title"/>
          </p:nvPr>
        </p:nvSpPr>
        <p:spPr>
          <a:xfrm>
            <a:off x="994087" y="1130603"/>
            <a:ext cx="3342442" cy="4596794"/>
          </a:xfrm>
        </p:spPr>
        <p:txBody>
          <a:bodyPr anchor="ctr">
            <a:normAutofit/>
          </a:bodyPr>
          <a:lstStyle/>
          <a:p>
            <a:pPr marL="71755">
              <a:spcBef>
                <a:spcPts val="360"/>
              </a:spcBef>
              <a:spcAft>
                <a:spcPts val="0"/>
              </a:spcAft>
            </a:pPr>
            <a:r>
              <a:rPr lang="fi-FI" sz="3200">
                <a:solidFill>
                  <a:srgbClr val="EBEBEB"/>
                </a:solidFill>
                <a:effectLst/>
                <a:latin typeface="Calibri" panose="020F0502020204030204" pitchFamily="34" charset="0"/>
                <a:ea typeface="Calibri" panose="020F0502020204030204" pitchFamily="34" charset="0"/>
              </a:rPr>
              <a:t> </a:t>
            </a:r>
            <a:br>
              <a:rPr lang="fi-FI" sz="3200">
                <a:solidFill>
                  <a:srgbClr val="EBEBEB"/>
                </a:solidFill>
                <a:effectLst/>
                <a:latin typeface="Calibri" panose="020F0502020204030204" pitchFamily="34" charset="0"/>
                <a:ea typeface="Calibri" panose="020F0502020204030204" pitchFamily="34" charset="0"/>
              </a:rPr>
            </a:br>
            <a:r>
              <a:rPr lang="fi-FI" sz="3200" b="1">
                <a:solidFill>
                  <a:srgbClr val="EBEBEB"/>
                </a:solidFill>
                <a:effectLst/>
                <a:latin typeface="Calibri" panose="020F0502020204030204" pitchFamily="34" charset="0"/>
                <a:ea typeface="Calibri" panose="020F0502020204030204" pitchFamily="34" charset="0"/>
              </a:rPr>
              <a:t>Lastensuojelulaki</a:t>
            </a:r>
            <a:r>
              <a:rPr lang="fi-FI" sz="3200" b="1" spc="-40">
                <a:solidFill>
                  <a:srgbClr val="EBEBEB"/>
                </a:solidFill>
                <a:effectLst/>
                <a:latin typeface="Calibri" panose="020F0502020204030204" pitchFamily="34" charset="0"/>
                <a:ea typeface="Calibri" panose="020F0502020204030204" pitchFamily="34" charset="0"/>
              </a:rPr>
              <a:t> </a:t>
            </a:r>
            <a:r>
              <a:rPr lang="fi-FI" sz="3200" b="1">
                <a:solidFill>
                  <a:srgbClr val="EBEBEB"/>
                </a:solidFill>
                <a:effectLst/>
                <a:latin typeface="Calibri" panose="020F0502020204030204" pitchFamily="34" charset="0"/>
                <a:ea typeface="Calibri" panose="020F0502020204030204" pitchFamily="34" charset="0"/>
              </a:rPr>
              <a:t>61</a:t>
            </a:r>
            <a:r>
              <a:rPr lang="fi-FI" sz="3200" b="1" spc="-40">
                <a:solidFill>
                  <a:srgbClr val="EBEBEB"/>
                </a:solidFill>
                <a:effectLst/>
                <a:latin typeface="Calibri" panose="020F0502020204030204" pitchFamily="34" charset="0"/>
                <a:ea typeface="Calibri" panose="020F0502020204030204" pitchFamily="34" charset="0"/>
              </a:rPr>
              <a:t> </a:t>
            </a:r>
            <a:r>
              <a:rPr lang="fi-FI" sz="3200" b="1">
                <a:solidFill>
                  <a:srgbClr val="EBEBEB"/>
                </a:solidFill>
                <a:effectLst/>
                <a:latin typeface="Calibri" panose="020F0502020204030204" pitchFamily="34" charset="0"/>
                <a:ea typeface="Calibri" panose="020F0502020204030204" pitchFamily="34" charset="0"/>
              </a:rPr>
              <a:t>b</a:t>
            </a:r>
            <a:r>
              <a:rPr lang="fi-FI" sz="3200" b="1" spc="-40">
                <a:solidFill>
                  <a:srgbClr val="EBEBEB"/>
                </a:solidFill>
                <a:effectLst/>
                <a:latin typeface="Calibri" panose="020F0502020204030204" pitchFamily="34" charset="0"/>
                <a:ea typeface="Calibri" panose="020F0502020204030204" pitchFamily="34" charset="0"/>
              </a:rPr>
              <a:t> </a:t>
            </a:r>
            <a:r>
              <a:rPr lang="fi-FI" sz="3200" b="1" spc="-50">
                <a:solidFill>
                  <a:srgbClr val="EBEBEB"/>
                </a:solidFill>
                <a:effectLst/>
                <a:latin typeface="Calibri" panose="020F0502020204030204" pitchFamily="34" charset="0"/>
                <a:ea typeface="Calibri" panose="020F0502020204030204" pitchFamily="34" charset="0"/>
              </a:rPr>
              <a:t>§</a:t>
            </a:r>
            <a:br>
              <a:rPr lang="fi-FI" sz="3200" b="1">
                <a:solidFill>
                  <a:srgbClr val="EBEBEB"/>
                </a:solidFill>
                <a:effectLst/>
                <a:latin typeface="Calibri" panose="020F0502020204030204" pitchFamily="34" charset="0"/>
                <a:ea typeface="Calibri" panose="020F0502020204030204" pitchFamily="34" charset="0"/>
              </a:rPr>
            </a:br>
            <a:endParaRPr lang="fi-FI" sz="3200">
              <a:solidFill>
                <a:srgbClr val="EBEBEB"/>
              </a:solidFill>
            </a:endParaRPr>
          </a:p>
        </p:txBody>
      </p:sp>
      <p:sp>
        <p:nvSpPr>
          <p:cNvPr id="3" name="Sisällön paikkamerkki 2">
            <a:extLst>
              <a:ext uri="{FF2B5EF4-FFF2-40B4-BE49-F238E27FC236}">
                <a16:creationId xmlns:a16="http://schemas.microsoft.com/office/drawing/2014/main" id="{EA7C9530-575E-4470-7DE8-E095B3F50EED}"/>
              </a:ext>
            </a:extLst>
          </p:cNvPr>
          <p:cNvSpPr>
            <a:spLocks noGrp="1"/>
          </p:cNvSpPr>
          <p:nvPr>
            <p:ph idx="1"/>
          </p:nvPr>
        </p:nvSpPr>
        <p:spPr>
          <a:xfrm>
            <a:off x="5290077" y="437513"/>
            <a:ext cx="5502614" cy="5954325"/>
          </a:xfrm>
        </p:spPr>
        <p:txBody>
          <a:bodyPr anchor="ctr">
            <a:normAutofit/>
          </a:bodyPr>
          <a:lstStyle/>
          <a:p>
            <a:pPr>
              <a:lnSpc>
                <a:spcPct val="90000"/>
              </a:lnSpc>
            </a:pPr>
            <a:r>
              <a:rPr lang="fi-FI" sz="2000" dirty="0">
                <a:effectLst/>
                <a:latin typeface="Calibri" panose="020F0502020204030204" pitchFamily="34" charset="0"/>
                <a:ea typeface="Calibri" panose="020F0502020204030204" pitchFamily="34" charset="0"/>
              </a:rPr>
              <a:t>Hyvää</a:t>
            </a:r>
            <a:r>
              <a:rPr lang="fi-FI" sz="2000" spc="-65" dirty="0">
                <a:effectLst/>
                <a:latin typeface="Calibri" panose="020F0502020204030204" pitchFamily="34" charset="0"/>
                <a:ea typeface="Calibri" panose="020F0502020204030204" pitchFamily="34" charset="0"/>
              </a:rPr>
              <a:t> </a:t>
            </a:r>
            <a:r>
              <a:rPr lang="fi-FI" sz="2000" dirty="0">
                <a:effectLst/>
                <a:latin typeface="Calibri" panose="020F0502020204030204" pitchFamily="34" charset="0"/>
                <a:ea typeface="Calibri" panose="020F0502020204030204" pitchFamily="34" charset="0"/>
              </a:rPr>
              <a:t>kohtelua</a:t>
            </a:r>
            <a:r>
              <a:rPr lang="fi-FI" sz="2000" spc="-60" dirty="0">
                <a:effectLst/>
                <a:latin typeface="Calibri" panose="020F0502020204030204" pitchFamily="34" charset="0"/>
                <a:ea typeface="Calibri" panose="020F0502020204030204" pitchFamily="34" charset="0"/>
              </a:rPr>
              <a:t> </a:t>
            </a:r>
            <a:r>
              <a:rPr lang="fi-FI" sz="2000" dirty="0">
                <a:effectLst/>
                <a:latin typeface="Calibri" panose="020F0502020204030204" pitchFamily="34" charset="0"/>
                <a:ea typeface="Calibri" panose="020F0502020204030204" pitchFamily="34" charset="0"/>
              </a:rPr>
              <a:t>koskevan</a:t>
            </a:r>
            <a:r>
              <a:rPr lang="fi-FI" sz="2000" spc="-65" dirty="0">
                <a:effectLst/>
                <a:latin typeface="Calibri" panose="020F0502020204030204" pitchFamily="34" charset="0"/>
                <a:ea typeface="Calibri" panose="020F0502020204030204" pitchFamily="34" charset="0"/>
              </a:rPr>
              <a:t> </a:t>
            </a:r>
            <a:r>
              <a:rPr lang="fi-FI" sz="2000" dirty="0">
                <a:effectLst/>
                <a:latin typeface="Calibri" panose="020F0502020204030204" pitchFamily="34" charset="0"/>
                <a:ea typeface="Calibri" panose="020F0502020204030204" pitchFamily="34" charset="0"/>
              </a:rPr>
              <a:t>suunnitelman </a:t>
            </a:r>
            <a:r>
              <a:rPr lang="fi-FI" sz="2000" spc="-60" dirty="0">
                <a:effectLst/>
                <a:latin typeface="Calibri" panose="020F0502020204030204" pitchFamily="34" charset="0"/>
                <a:ea typeface="Calibri" panose="020F0502020204030204" pitchFamily="34" charset="0"/>
              </a:rPr>
              <a:t> osa</a:t>
            </a:r>
            <a:r>
              <a:rPr lang="fi-FI" sz="2000" dirty="0">
                <a:effectLst/>
                <a:latin typeface="Calibri" panose="020F0502020204030204" pitchFamily="34" charset="0"/>
                <a:ea typeface="Calibri" panose="020F0502020204030204" pitchFamily="34" charset="0"/>
              </a:rPr>
              <a:t>tavoitteena</a:t>
            </a:r>
            <a:r>
              <a:rPr lang="fi-FI" sz="2000" spc="-65" dirty="0">
                <a:effectLst/>
                <a:latin typeface="Calibri" panose="020F0502020204030204" pitchFamily="34" charset="0"/>
                <a:ea typeface="Calibri" panose="020F0502020204030204" pitchFamily="34" charset="0"/>
              </a:rPr>
              <a:t> </a:t>
            </a:r>
            <a:r>
              <a:rPr lang="fi-FI" sz="2000" dirty="0">
                <a:effectLst/>
                <a:latin typeface="Calibri" panose="020F0502020204030204" pitchFamily="34" charset="0"/>
                <a:ea typeface="Calibri" panose="020F0502020204030204" pitchFamily="34" charset="0"/>
              </a:rPr>
              <a:t>on</a:t>
            </a:r>
            <a:r>
              <a:rPr lang="fi-FI" sz="2000" spc="-60" dirty="0">
                <a:effectLst/>
                <a:latin typeface="Calibri" panose="020F0502020204030204" pitchFamily="34" charset="0"/>
                <a:ea typeface="Calibri" panose="020F0502020204030204" pitchFamily="34" charset="0"/>
              </a:rPr>
              <a:t> </a:t>
            </a:r>
            <a:r>
              <a:rPr lang="fi-FI" sz="2000" dirty="0">
                <a:effectLst/>
                <a:latin typeface="Calibri" panose="020F0502020204030204" pitchFamily="34" charset="0"/>
                <a:ea typeface="Calibri" panose="020F0502020204030204" pitchFamily="34" charset="0"/>
              </a:rPr>
              <a:t>vähentää</a:t>
            </a:r>
            <a:r>
              <a:rPr lang="fi-FI" sz="2000" spc="-65" dirty="0">
                <a:effectLst/>
                <a:latin typeface="Calibri" panose="020F0502020204030204" pitchFamily="34" charset="0"/>
                <a:ea typeface="Calibri" panose="020F0502020204030204" pitchFamily="34" charset="0"/>
              </a:rPr>
              <a:t> </a:t>
            </a:r>
            <a:r>
              <a:rPr lang="fi-FI" sz="2000" dirty="0">
                <a:effectLst/>
                <a:latin typeface="Calibri" panose="020F0502020204030204" pitchFamily="34" charset="0"/>
                <a:ea typeface="Calibri" panose="020F0502020204030204" pitchFamily="34" charset="0"/>
              </a:rPr>
              <a:t>rajoitustoimenpiteitä,</a:t>
            </a:r>
            <a:r>
              <a:rPr lang="fi-FI" sz="2000" spc="-60" dirty="0">
                <a:effectLst/>
                <a:latin typeface="Calibri" panose="020F0502020204030204" pitchFamily="34" charset="0"/>
                <a:ea typeface="Calibri" panose="020F0502020204030204" pitchFamily="34" charset="0"/>
              </a:rPr>
              <a:t> </a:t>
            </a:r>
            <a:r>
              <a:rPr lang="fi-FI" sz="2000" dirty="0">
                <a:effectLst/>
                <a:latin typeface="Calibri" panose="020F0502020204030204" pitchFamily="34" charset="0"/>
                <a:ea typeface="Calibri" panose="020F0502020204030204" pitchFamily="34" charset="0"/>
              </a:rPr>
              <a:t>sekä</a:t>
            </a:r>
            <a:r>
              <a:rPr lang="fi-FI" sz="2000" spc="-60" dirty="0">
                <a:effectLst/>
                <a:latin typeface="Calibri" panose="020F0502020204030204" pitchFamily="34" charset="0"/>
                <a:ea typeface="Calibri" panose="020F0502020204030204" pitchFamily="34" charset="0"/>
              </a:rPr>
              <a:t> </a:t>
            </a:r>
            <a:r>
              <a:rPr lang="fi-FI" sz="2000" dirty="0">
                <a:effectLst/>
                <a:latin typeface="Calibri" panose="020F0502020204030204" pitchFamily="34" charset="0"/>
                <a:ea typeface="Calibri" panose="020F0502020204030204" pitchFamily="34" charset="0"/>
              </a:rPr>
              <a:t>vahvistaa</a:t>
            </a:r>
            <a:r>
              <a:rPr lang="fi-FI" sz="2000" spc="-65" dirty="0">
                <a:effectLst/>
                <a:latin typeface="Calibri" panose="020F0502020204030204" pitchFamily="34" charset="0"/>
                <a:ea typeface="Calibri" panose="020F0502020204030204" pitchFamily="34" charset="0"/>
              </a:rPr>
              <a:t> </a:t>
            </a:r>
            <a:r>
              <a:rPr lang="fi-FI" sz="2000" dirty="0">
                <a:effectLst/>
                <a:latin typeface="Calibri" panose="020F0502020204030204" pitchFamily="34" charset="0"/>
                <a:ea typeface="Calibri" panose="020F0502020204030204" pitchFamily="34" charset="0"/>
              </a:rPr>
              <a:t>lasten itsemääräämisoikeutta ja osallisuutta. Hyvää kohtelua koskevan suunnitelman laatimisessa ja sen tarkistamisessa kuullaan </a:t>
            </a:r>
            <a:r>
              <a:rPr lang="fi-FI" sz="2000" dirty="0" err="1">
                <a:effectLst/>
                <a:latin typeface="Calibri" panose="020F0502020204030204" pitchFamily="34" charset="0"/>
                <a:ea typeface="Calibri" panose="020F0502020204030204" pitchFamily="34" charset="0"/>
              </a:rPr>
              <a:t>Kinnalaan</a:t>
            </a:r>
            <a:r>
              <a:rPr lang="fi-FI" sz="2000" dirty="0">
                <a:effectLst/>
                <a:latin typeface="Calibri" panose="020F0502020204030204" pitchFamily="34" charset="0"/>
                <a:ea typeface="Calibri" panose="020F0502020204030204" pitchFamily="34" charset="0"/>
              </a:rPr>
              <a:t> sijoitettuja lapsia ja heille on mahdollisuus antaa mielipiteensä suunnitelman tekemiseen. </a:t>
            </a:r>
            <a:endParaRPr lang="fi-FI" sz="2000" dirty="0"/>
          </a:p>
        </p:txBody>
      </p:sp>
    </p:spTree>
    <p:extLst>
      <p:ext uri="{BB962C8B-B14F-4D97-AF65-F5344CB8AC3E}">
        <p14:creationId xmlns:p14="http://schemas.microsoft.com/office/powerpoint/2010/main" val="7485862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24E43EB-867C-4B35-9A5C-E435157C72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A7C0F5DA-B59F-4F13-8BB8-FFD8F2C572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a:lstStyle/>
          <a:p>
            <a:endParaRPr lang="fi-FI"/>
          </a:p>
        </p:txBody>
      </p:sp>
      <p:sp>
        <p:nvSpPr>
          <p:cNvPr id="12" name="Freeform 5">
            <a:extLst>
              <a:ext uri="{FF2B5EF4-FFF2-40B4-BE49-F238E27FC236}">
                <a16:creationId xmlns:a16="http://schemas.microsoft.com/office/drawing/2014/main" id="{9CEA1DEC-CC9E-4776-9E08-048A15BFA6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fi-FI"/>
          </a:p>
        </p:txBody>
      </p:sp>
      <p:sp>
        <p:nvSpPr>
          <p:cNvPr id="14" name="Freeform: Shape 13">
            <a:extLst>
              <a:ext uri="{FF2B5EF4-FFF2-40B4-BE49-F238E27FC236}">
                <a16:creationId xmlns:a16="http://schemas.microsoft.com/office/drawing/2014/main" id="{9CE399CF-F4B8-4832-A8CB-B93F6B1EF4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5171964" y="-140866"/>
            <a:ext cx="6053670" cy="7139732"/>
          </a:xfrm>
          <a:custGeom>
            <a:avLst/>
            <a:gdLst>
              <a:gd name="connsiteX0" fmla="*/ 6053670 w 6053670"/>
              <a:gd name="connsiteY0" fmla="*/ 1098 h 7139732"/>
              <a:gd name="connsiteX1" fmla="*/ 6053670 w 6053670"/>
              <a:gd name="connsiteY1" fmla="*/ 1084479 h 7139732"/>
              <a:gd name="connsiteX2" fmla="*/ 6053670 w 6053670"/>
              <a:gd name="connsiteY2" fmla="*/ 1254558 h 7139732"/>
              <a:gd name="connsiteX3" fmla="*/ 6053670 w 6053670"/>
              <a:gd name="connsiteY3" fmla="*/ 7139732 h 7139732"/>
              <a:gd name="connsiteX4" fmla="*/ 0 w 6053670"/>
              <a:gd name="connsiteY4" fmla="*/ 7139732 h 7139732"/>
              <a:gd name="connsiteX5" fmla="*/ 0 w 6053670"/>
              <a:gd name="connsiteY5" fmla="*/ 1249853 h 7139732"/>
              <a:gd name="connsiteX6" fmla="*/ 0 w 6053670"/>
              <a:gd name="connsiteY6" fmla="*/ 1084479 h 7139732"/>
              <a:gd name="connsiteX7" fmla="*/ 0 w 6053670"/>
              <a:gd name="connsiteY7" fmla="*/ 0 h 7139732"/>
              <a:gd name="connsiteX8" fmla="*/ 35717 w 6053670"/>
              <a:gd name="connsiteY8" fmla="*/ 5488 h 7139732"/>
              <a:gd name="connsiteX9" fmla="*/ 140445 w 6053670"/>
              <a:gd name="connsiteY9" fmla="*/ 21641 h 7139732"/>
              <a:gd name="connsiteX10" fmla="*/ 216722 w 6053670"/>
              <a:gd name="connsiteY10" fmla="*/ 32932 h 7139732"/>
              <a:gd name="connsiteX11" fmla="*/ 307527 w 6053670"/>
              <a:gd name="connsiteY11" fmla="*/ 44850 h 7139732"/>
              <a:gd name="connsiteX12" fmla="*/ 415282 w 6053670"/>
              <a:gd name="connsiteY12" fmla="*/ 59121 h 7139732"/>
              <a:gd name="connsiteX13" fmla="*/ 534539 w 6053670"/>
              <a:gd name="connsiteY13" fmla="*/ 74175 h 7139732"/>
              <a:gd name="connsiteX14" fmla="*/ 668931 w 6053670"/>
              <a:gd name="connsiteY14" fmla="*/ 90014 h 7139732"/>
              <a:gd name="connsiteX15" fmla="*/ 815430 w 6053670"/>
              <a:gd name="connsiteY15" fmla="*/ 106794 h 7139732"/>
              <a:gd name="connsiteX16" fmla="*/ 974641 w 6053670"/>
              <a:gd name="connsiteY16" fmla="*/ 123574 h 7139732"/>
              <a:gd name="connsiteX17" fmla="*/ 1144144 w 6053670"/>
              <a:gd name="connsiteY17" fmla="*/ 140667 h 7139732"/>
              <a:gd name="connsiteX18" fmla="*/ 1326965 w 6053670"/>
              <a:gd name="connsiteY18" fmla="*/ 156506 h 7139732"/>
              <a:gd name="connsiteX19" fmla="*/ 1518261 w 6053670"/>
              <a:gd name="connsiteY19" fmla="*/ 171717 h 7139732"/>
              <a:gd name="connsiteX20" fmla="*/ 1720453 w 6053670"/>
              <a:gd name="connsiteY20" fmla="*/ 185518 h 7139732"/>
              <a:gd name="connsiteX21" fmla="*/ 1931121 w 6053670"/>
              <a:gd name="connsiteY21" fmla="*/ 198690 h 7139732"/>
              <a:gd name="connsiteX22" fmla="*/ 2150869 w 6053670"/>
              <a:gd name="connsiteY22" fmla="*/ 211079 h 7139732"/>
              <a:gd name="connsiteX23" fmla="*/ 2263467 w 6053670"/>
              <a:gd name="connsiteY23" fmla="*/ 215470 h 7139732"/>
              <a:gd name="connsiteX24" fmla="*/ 2378487 w 6053670"/>
              <a:gd name="connsiteY24" fmla="*/ 220332 h 7139732"/>
              <a:gd name="connsiteX25" fmla="*/ 2495323 w 6053670"/>
              <a:gd name="connsiteY25" fmla="*/ 224879 h 7139732"/>
              <a:gd name="connsiteX26" fmla="*/ 2612764 w 6053670"/>
              <a:gd name="connsiteY26" fmla="*/ 227859 h 7139732"/>
              <a:gd name="connsiteX27" fmla="*/ 2732627 w 6053670"/>
              <a:gd name="connsiteY27" fmla="*/ 230525 h 7139732"/>
              <a:gd name="connsiteX28" fmla="*/ 2853700 w 6053670"/>
              <a:gd name="connsiteY28" fmla="*/ 233348 h 7139732"/>
              <a:gd name="connsiteX29" fmla="*/ 2977195 w 6053670"/>
              <a:gd name="connsiteY29" fmla="*/ 235229 h 7139732"/>
              <a:gd name="connsiteX30" fmla="*/ 3101901 w 6053670"/>
              <a:gd name="connsiteY30" fmla="*/ 235229 h 7139732"/>
              <a:gd name="connsiteX31" fmla="*/ 3227817 w 6053670"/>
              <a:gd name="connsiteY31" fmla="*/ 236170 h 7139732"/>
              <a:gd name="connsiteX32" fmla="*/ 3354944 w 6053670"/>
              <a:gd name="connsiteY32" fmla="*/ 235229 h 7139732"/>
              <a:gd name="connsiteX33" fmla="*/ 3483887 w 6053670"/>
              <a:gd name="connsiteY33" fmla="*/ 233348 h 7139732"/>
              <a:gd name="connsiteX34" fmla="*/ 3612830 w 6053670"/>
              <a:gd name="connsiteY34" fmla="*/ 231623 h 7139732"/>
              <a:gd name="connsiteX35" fmla="*/ 3743590 w 6053670"/>
              <a:gd name="connsiteY35" fmla="*/ 227859 h 7139732"/>
              <a:gd name="connsiteX36" fmla="*/ 3875560 w 6053670"/>
              <a:gd name="connsiteY36" fmla="*/ 223938 h 7139732"/>
              <a:gd name="connsiteX37" fmla="*/ 4007530 w 6053670"/>
              <a:gd name="connsiteY37" fmla="*/ 219391 h 7139732"/>
              <a:gd name="connsiteX38" fmla="*/ 4140710 w 6053670"/>
              <a:gd name="connsiteY38" fmla="*/ 212961 h 7139732"/>
              <a:gd name="connsiteX39" fmla="*/ 4275102 w 6053670"/>
              <a:gd name="connsiteY39" fmla="*/ 205277 h 7139732"/>
              <a:gd name="connsiteX40" fmla="*/ 4410098 w 6053670"/>
              <a:gd name="connsiteY40" fmla="*/ 197907 h 7139732"/>
              <a:gd name="connsiteX41" fmla="*/ 4545096 w 6053670"/>
              <a:gd name="connsiteY41" fmla="*/ 188498 h 7139732"/>
              <a:gd name="connsiteX42" fmla="*/ 4681909 w 6053670"/>
              <a:gd name="connsiteY42" fmla="*/ 177207 h 7139732"/>
              <a:gd name="connsiteX43" fmla="*/ 4816905 w 6053670"/>
              <a:gd name="connsiteY43" fmla="*/ 165916 h 7139732"/>
              <a:gd name="connsiteX44" fmla="*/ 4954323 w 6053670"/>
              <a:gd name="connsiteY44" fmla="*/ 152899 h 7139732"/>
              <a:gd name="connsiteX45" fmla="*/ 5092347 w 6053670"/>
              <a:gd name="connsiteY45" fmla="*/ 138629 h 7139732"/>
              <a:gd name="connsiteX46" fmla="*/ 5228555 w 6053670"/>
              <a:gd name="connsiteY46" fmla="*/ 123574 h 7139732"/>
              <a:gd name="connsiteX47" fmla="*/ 5366578 w 6053670"/>
              <a:gd name="connsiteY47" fmla="*/ 106010 h 7139732"/>
              <a:gd name="connsiteX48" fmla="*/ 5503997 w 6053670"/>
              <a:gd name="connsiteY48" fmla="*/ 87192 h 7139732"/>
              <a:gd name="connsiteX49" fmla="*/ 5642020 w 6053670"/>
              <a:gd name="connsiteY49" fmla="*/ 68530 h 7139732"/>
              <a:gd name="connsiteX50" fmla="*/ 5779438 w 6053670"/>
              <a:gd name="connsiteY50" fmla="*/ 46733 h 7139732"/>
              <a:gd name="connsiteX51" fmla="*/ 5916251 w 6053670"/>
              <a:gd name="connsiteY51" fmla="*/ 24464 h 7139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53670" h="7139732">
                <a:moveTo>
                  <a:pt x="6053670" y="1098"/>
                </a:moveTo>
                <a:lnTo>
                  <a:pt x="6053670" y="1084479"/>
                </a:lnTo>
                <a:lnTo>
                  <a:pt x="6053670" y="1254558"/>
                </a:lnTo>
                <a:lnTo>
                  <a:pt x="6053670" y="7139732"/>
                </a:lnTo>
                <a:lnTo>
                  <a:pt x="0" y="7139732"/>
                </a:lnTo>
                <a:lnTo>
                  <a:pt x="0" y="1249853"/>
                </a:lnTo>
                <a:lnTo>
                  <a:pt x="0" y="1084479"/>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1" y="235229"/>
                </a:lnTo>
                <a:lnTo>
                  <a:pt x="3227817" y="236170"/>
                </a:lnTo>
                <a:lnTo>
                  <a:pt x="3354944" y="235229"/>
                </a:lnTo>
                <a:lnTo>
                  <a:pt x="3483887" y="233348"/>
                </a:lnTo>
                <a:lnTo>
                  <a:pt x="3612830" y="231623"/>
                </a:lnTo>
                <a:lnTo>
                  <a:pt x="3743590" y="227859"/>
                </a:lnTo>
                <a:lnTo>
                  <a:pt x="3875560" y="223938"/>
                </a:lnTo>
                <a:lnTo>
                  <a:pt x="4007530"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bg1"/>
          </a:solidFill>
          <a:ln>
            <a:noFill/>
          </a:ln>
        </p:spPr>
        <p:txBody>
          <a:bodyPr/>
          <a:lstStyle/>
          <a:p>
            <a:endParaRPr lang="fi-FI"/>
          </a:p>
        </p:txBody>
      </p:sp>
      <p:sp>
        <p:nvSpPr>
          <p:cNvPr id="16" name="Freeform 5">
            <a:extLst>
              <a:ext uri="{FF2B5EF4-FFF2-40B4-BE49-F238E27FC236}">
                <a16:creationId xmlns:a16="http://schemas.microsoft.com/office/drawing/2014/main" id="{1F23E73A-FDC8-462C-83C1-3AA8961449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fi-FI"/>
          </a:p>
        </p:txBody>
      </p:sp>
      <p:sp>
        <p:nvSpPr>
          <p:cNvPr id="2" name="Otsikko 1">
            <a:extLst>
              <a:ext uri="{FF2B5EF4-FFF2-40B4-BE49-F238E27FC236}">
                <a16:creationId xmlns:a16="http://schemas.microsoft.com/office/drawing/2014/main" id="{F548F812-FCA3-7AA7-5CCA-0C44C486E81D}"/>
              </a:ext>
            </a:extLst>
          </p:cNvPr>
          <p:cNvSpPr>
            <a:spLocks noGrp="1"/>
          </p:cNvSpPr>
          <p:nvPr>
            <p:ph type="title"/>
          </p:nvPr>
        </p:nvSpPr>
        <p:spPr>
          <a:xfrm>
            <a:off x="994087" y="1130603"/>
            <a:ext cx="3342442" cy="4596794"/>
          </a:xfrm>
        </p:spPr>
        <p:txBody>
          <a:bodyPr anchor="ctr">
            <a:normAutofit/>
          </a:bodyPr>
          <a:lstStyle/>
          <a:p>
            <a:pPr marL="342900" lvl="0" indent="-342900">
              <a:lnSpc>
                <a:spcPct val="90000"/>
              </a:lnSpc>
              <a:spcBef>
                <a:spcPts val="60"/>
              </a:spcBef>
              <a:tabLst>
                <a:tab pos="527685" algn="l"/>
              </a:tabLst>
            </a:pPr>
            <a:r>
              <a:rPr lang="fi-FI" sz="3200" b="1" kern="0" spc="-10">
                <a:solidFill>
                  <a:srgbClr val="EBEBEB"/>
                </a:solidFill>
                <a:effectLst/>
                <a:latin typeface="Calibri" panose="020F0502020204030204" pitchFamily="34" charset="0"/>
                <a:ea typeface="Calibri" panose="020F0502020204030204" pitchFamily="34" charset="0"/>
              </a:rPr>
              <a:t>TOIMENPITEISTÄ</a:t>
            </a:r>
            <a:br>
              <a:rPr lang="fi-FI" sz="3200" b="1" kern="0" spc="-5">
                <a:solidFill>
                  <a:srgbClr val="EBEBEB"/>
                </a:solidFill>
                <a:effectLst/>
                <a:latin typeface="Calibri" panose="020F0502020204030204" pitchFamily="34" charset="0"/>
                <a:ea typeface="Calibri" panose="020F0502020204030204" pitchFamily="34" charset="0"/>
              </a:rPr>
            </a:br>
            <a:r>
              <a:rPr lang="fi-FI" sz="3200" b="1" spc="-10">
                <a:solidFill>
                  <a:srgbClr val="EBEBEB"/>
                </a:solidFill>
                <a:effectLst/>
                <a:latin typeface="Calibri" panose="020F0502020204030204" pitchFamily="34" charset="0"/>
                <a:ea typeface="Calibri" panose="020F0502020204030204" pitchFamily="34" charset="0"/>
              </a:rPr>
              <a:t>Toimenpiteistä</a:t>
            </a:r>
            <a:r>
              <a:rPr lang="fi-FI" sz="3200" b="1" spc="5">
                <a:solidFill>
                  <a:srgbClr val="EBEBEB"/>
                </a:solidFill>
                <a:effectLst/>
                <a:latin typeface="Calibri" panose="020F0502020204030204" pitchFamily="34" charset="0"/>
                <a:ea typeface="Calibri" panose="020F0502020204030204" pitchFamily="34" charset="0"/>
              </a:rPr>
              <a:t> </a:t>
            </a:r>
            <a:r>
              <a:rPr lang="fi-FI" sz="3200" b="1" spc="-10">
                <a:solidFill>
                  <a:srgbClr val="EBEBEB"/>
                </a:solidFill>
                <a:effectLst/>
                <a:latin typeface="Calibri" panose="020F0502020204030204" pitchFamily="34" charset="0"/>
                <a:ea typeface="Calibri" panose="020F0502020204030204" pitchFamily="34" charset="0"/>
              </a:rPr>
              <a:t>lapsen</a:t>
            </a:r>
            <a:r>
              <a:rPr lang="fi-FI" sz="3200" b="1" spc="15">
                <a:solidFill>
                  <a:srgbClr val="EBEBEB"/>
                </a:solidFill>
                <a:effectLst/>
                <a:latin typeface="Calibri" panose="020F0502020204030204" pitchFamily="34" charset="0"/>
                <a:ea typeface="Calibri" panose="020F0502020204030204" pitchFamily="34" charset="0"/>
              </a:rPr>
              <a:t> </a:t>
            </a:r>
            <a:r>
              <a:rPr lang="fi-FI" sz="3200" b="1" spc="-10">
                <a:solidFill>
                  <a:srgbClr val="EBEBEB"/>
                </a:solidFill>
                <a:effectLst/>
                <a:latin typeface="Calibri" panose="020F0502020204030204" pitchFamily="34" charset="0"/>
                <a:ea typeface="Calibri" panose="020F0502020204030204" pitchFamily="34" charset="0"/>
              </a:rPr>
              <a:t>ikätasoisen</a:t>
            </a:r>
            <a:r>
              <a:rPr lang="fi-FI" sz="3200" b="1" spc="15">
                <a:solidFill>
                  <a:srgbClr val="EBEBEB"/>
                </a:solidFill>
                <a:effectLst/>
                <a:latin typeface="Calibri" panose="020F0502020204030204" pitchFamily="34" charset="0"/>
                <a:ea typeface="Calibri" panose="020F0502020204030204" pitchFamily="34" charset="0"/>
              </a:rPr>
              <a:t> </a:t>
            </a:r>
            <a:r>
              <a:rPr lang="fi-FI" sz="3200" b="1" spc="-10">
                <a:solidFill>
                  <a:srgbClr val="EBEBEB"/>
                </a:solidFill>
                <a:effectLst/>
                <a:latin typeface="Calibri" panose="020F0502020204030204" pitchFamily="34" charset="0"/>
                <a:ea typeface="Calibri" panose="020F0502020204030204" pitchFamily="34" charset="0"/>
              </a:rPr>
              <a:t>itsemääräämisoikeuden</a:t>
            </a:r>
            <a:r>
              <a:rPr lang="fi-FI" sz="3200" b="1" spc="15">
                <a:solidFill>
                  <a:srgbClr val="EBEBEB"/>
                </a:solidFill>
                <a:effectLst/>
                <a:latin typeface="Calibri" panose="020F0502020204030204" pitchFamily="34" charset="0"/>
                <a:ea typeface="Calibri" panose="020F0502020204030204" pitchFamily="34" charset="0"/>
              </a:rPr>
              <a:t> </a:t>
            </a:r>
            <a:r>
              <a:rPr lang="fi-FI" sz="3200" b="1" spc="-10">
                <a:solidFill>
                  <a:srgbClr val="EBEBEB"/>
                </a:solidFill>
                <a:effectLst/>
                <a:latin typeface="Calibri" panose="020F0502020204030204" pitchFamily="34" charset="0"/>
                <a:ea typeface="Calibri" panose="020F0502020204030204" pitchFamily="34" charset="0"/>
              </a:rPr>
              <a:t>vahvistamiseksi,</a:t>
            </a:r>
            <a:r>
              <a:rPr lang="fi-FI" sz="3200" b="1" spc="15">
                <a:solidFill>
                  <a:srgbClr val="EBEBEB"/>
                </a:solidFill>
                <a:effectLst/>
                <a:latin typeface="Calibri" panose="020F0502020204030204" pitchFamily="34" charset="0"/>
                <a:ea typeface="Calibri" panose="020F0502020204030204" pitchFamily="34" charset="0"/>
              </a:rPr>
              <a:t> </a:t>
            </a:r>
            <a:r>
              <a:rPr lang="fi-FI" sz="3200" b="1" spc="-10">
                <a:solidFill>
                  <a:srgbClr val="EBEBEB"/>
                </a:solidFill>
                <a:effectLst/>
                <a:latin typeface="Calibri" panose="020F0502020204030204" pitchFamily="34" charset="0"/>
                <a:ea typeface="Calibri" panose="020F0502020204030204" pitchFamily="34" charset="0"/>
              </a:rPr>
              <a:t>tukemiseksi</a:t>
            </a:r>
            <a:r>
              <a:rPr lang="fi-FI" sz="3200" b="1" spc="15">
                <a:solidFill>
                  <a:srgbClr val="EBEBEB"/>
                </a:solidFill>
                <a:effectLst/>
                <a:latin typeface="Calibri" panose="020F0502020204030204" pitchFamily="34" charset="0"/>
                <a:ea typeface="Calibri" panose="020F0502020204030204" pitchFamily="34" charset="0"/>
              </a:rPr>
              <a:t> </a:t>
            </a:r>
            <a:r>
              <a:rPr lang="fi-FI" sz="3200" b="1" spc="-10">
                <a:solidFill>
                  <a:srgbClr val="EBEBEB"/>
                </a:solidFill>
                <a:effectLst/>
                <a:latin typeface="Calibri" panose="020F0502020204030204" pitchFamily="34" charset="0"/>
                <a:ea typeface="Calibri" panose="020F0502020204030204" pitchFamily="34" charset="0"/>
              </a:rPr>
              <a:t>ja</a:t>
            </a:r>
            <a:r>
              <a:rPr lang="fi-FI" sz="3200" b="1" spc="15">
                <a:solidFill>
                  <a:srgbClr val="EBEBEB"/>
                </a:solidFill>
                <a:effectLst/>
                <a:latin typeface="Calibri" panose="020F0502020204030204" pitchFamily="34" charset="0"/>
                <a:ea typeface="Calibri" panose="020F0502020204030204" pitchFamily="34" charset="0"/>
              </a:rPr>
              <a:t> </a:t>
            </a:r>
            <a:r>
              <a:rPr lang="fi-FI" sz="3200" b="1" spc="-10">
                <a:solidFill>
                  <a:srgbClr val="EBEBEB"/>
                </a:solidFill>
                <a:effectLst/>
                <a:latin typeface="Calibri" panose="020F0502020204030204" pitchFamily="34" charset="0"/>
                <a:ea typeface="Calibri" panose="020F0502020204030204" pitchFamily="34" charset="0"/>
              </a:rPr>
              <a:t>ylläpitämiksi</a:t>
            </a:r>
            <a:br>
              <a:rPr lang="fi-FI" sz="3200" b="1">
                <a:solidFill>
                  <a:srgbClr val="EBEBEB"/>
                </a:solidFill>
                <a:effectLst/>
                <a:latin typeface="Calibri" panose="020F0502020204030204" pitchFamily="34" charset="0"/>
                <a:ea typeface="Calibri" panose="020F0502020204030204" pitchFamily="34" charset="0"/>
              </a:rPr>
            </a:br>
            <a:endParaRPr lang="fi-FI" sz="3200">
              <a:solidFill>
                <a:srgbClr val="EBEBEB"/>
              </a:solidFill>
            </a:endParaRPr>
          </a:p>
        </p:txBody>
      </p:sp>
      <p:sp>
        <p:nvSpPr>
          <p:cNvPr id="3" name="Sisällön paikkamerkki 2">
            <a:extLst>
              <a:ext uri="{FF2B5EF4-FFF2-40B4-BE49-F238E27FC236}">
                <a16:creationId xmlns:a16="http://schemas.microsoft.com/office/drawing/2014/main" id="{A89DF9BB-7FFA-28A1-7C93-F7B42386B481}"/>
              </a:ext>
            </a:extLst>
          </p:cNvPr>
          <p:cNvSpPr>
            <a:spLocks noGrp="1"/>
          </p:cNvSpPr>
          <p:nvPr>
            <p:ph idx="1"/>
          </p:nvPr>
        </p:nvSpPr>
        <p:spPr>
          <a:xfrm>
            <a:off x="5290077" y="437513"/>
            <a:ext cx="5502614" cy="5954325"/>
          </a:xfrm>
        </p:spPr>
        <p:txBody>
          <a:bodyPr anchor="ctr">
            <a:normAutofit/>
          </a:bodyPr>
          <a:lstStyle/>
          <a:p>
            <a:pPr marL="71755" marR="130175">
              <a:spcBef>
                <a:spcPts val="905"/>
              </a:spcBef>
              <a:spcAft>
                <a:spcPts val="0"/>
              </a:spcAft>
            </a:pPr>
            <a:r>
              <a:rPr lang="fi-FI" sz="2000" spc="-60" dirty="0">
                <a:latin typeface="Calibri" panose="020F0502020204030204" pitchFamily="34" charset="0"/>
                <a:ea typeface="Calibri" panose="020F0502020204030204" pitchFamily="34" charset="0"/>
              </a:rPr>
              <a:t>Kinnalassa</a:t>
            </a:r>
            <a:r>
              <a:rPr lang="fi-FI" sz="2000" spc="-60" dirty="0">
                <a:effectLst/>
                <a:latin typeface="Calibri" panose="020F0502020204030204" pitchFamily="34" charset="0"/>
                <a:ea typeface="Calibri" panose="020F0502020204030204" pitchFamily="34" charset="0"/>
              </a:rPr>
              <a:t> kiinnitetään </a:t>
            </a:r>
            <a:r>
              <a:rPr lang="fi-FI" sz="2000" dirty="0">
                <a:effectLst/>
                <a:latin typeface="Calibri" panose="020F0502020204030204" pitchFamily="34" charset="0"/>
                <a:ea typeface="Calibri" panose="020F0502020204030204" pitchFamily="34" charset="0"/>
              </a:rPr>
              <a:t>huomiota</a:t>
            </a:r>
            <a:r>
              <a:rPr lang="fi-FI" sz="2000" spc="-60" dirty="0">
                <a:effectLst/>
                <a:latin typeface="Calibri" panose="020F0502020204030204" pitchFamily="34" charset="0"/>
                <a:ea typeface="Calibri" panose="020F0502020204030204" pitchFamily="34" charset="0"/>
              </a:rPr>
              <a:t>  </a:t>
            </a:r>
            <a:r>
              <a:rPr lang="fi-FI" sz="2000" dirty="0">
                <a:effectLst/>
                <a:latin typeface="Calibri" panose="020F0502020204030204" pitchFamily="34" charset="0"/>
                <a:ea typeface="Calibri" panose="020F0502020204030204" pitchFamily="34" charset="0"/>
              </a:rPr>
              <a:t>lasten</a:t>
            </a:r>
            <a:r>
              <a:rPr lang="fi-FI" sz="2000" spc="-60" dirty="0">
                <a:effectLst/>
                <a:latin typeface="Calibri" panose="020F0502020204030204" pitchFamily="34" charset="0"/>
                <a:ea typeface="Calibri" panose="020F0502020204030204" pitchFamily="34" charset="0"/>
              </a:rPr>
              <a:t> </a:t>
            </a:r>
            <a:r>
              <a:rPr lang="fi-FI" sz="2000" dirty="0">
                <a:effectLst/>
                <a:latin typeface="Calibri" panose="020F0502020204030204" pitchFamily="34" charset="0"/>
                <a:ea typeface="Calibri" panose="020F0502020204030204" pitchFamily="34" charset="0"/>
              </a:rPr>
              <a:t>ikätasoisten itsemääräämisoikeuksien toteutumiseen.</a:t>
            </a:r>
          </a:p>
          <a:p>
            <a:pPr marL="71755" marR="130175">
              <a:spcBef>
                <a:spcPts val="905"/>
              </a:spcBef>
              <a:spcAft>
                <a:spcPts val="0"/>
              </a:spcAft>
            </a:pPr>
            <a:r>
              <a:rPr lang="fi-FI" sz="2000" dirty="0">
                <a:effectLst/>
                <a:latin typeface="Calibri" panose="020F0502020204030204" pitchFamily="34" charset="0"/>
                <a:ea typeface="Calibri" panose="020F0502020204030204" pitchFamily="34" charset="0"/>
              </a:rPr>
              <a:t>Itsemääräämisoikeus</a:t>
            </a:r>
            <a:r>
              <a:rPr lang="fi-FI" sz="2000" spc="-65" dirty="0">
                <a:effectLst/>
                <a:latin typeface="Calibri" panose="020F0502020204030204" pitchFamily="34" charset="0"/>
                <a:ea typeface="Calibri" panose="020F0502020204030204" pitchFamily="34" charset="0"/>
              </a:rPr>
              <a:t> </a:t>
            </a:r>
            <a:r>
              <a:rPr lang="fi-FI" sz="2000" dirty="0">
                <a:effectLst/>
                <a:latin typeface="Calibri" panose="020F0502020204030204" pitchFamily="34" charset="0"/>
                <a:ea typeface="Calibri" panose="020F0502020204030204" pitchFamily="34" charset="0"/>
              </a:rPr>
              <a:t>on</a:t>
            </a:r>
            <a:r>
              <a:rPr lang="fi-FI" sz="2000" spc="-60" dirty="0">
                <a:effectLst/>
                <a:latin typeface="Calibri" panose="020F0502020204030204" pitchFamily="34" charset="0"/>
                <a:ea typeface="Calibri" panose="020F0502020204030204" pitchFamily="34" charset="0"/>
              </a:rPr>
              <a:t> lapsen </a:t>
            </a:r>
            <a:r>
              <a:rPr lang="fi-FI" sz="2000" dirty="0">
                <a:effectLst/>
                <a:latin typeface="Calibri" panose="020F0502020204030204" pitchFamily="34" charset="0"/>
                <a:ea typeface="Calibri" panose="020F0502020204030204" pitchFamily="34" charset="0"/>
              </a:rPr>
              <a:t>perusoikeus,</a:t>
            </a:r>
            <a:r>
              <a:rPr lang="fi-FI" sz="2000" spc="-65" dirty="0">
                <a:effectLst/>
                <a:latin typeface="Calibri" panose="020F0502020204030204" pitchFamily="34" charset="0"/>
                <a:ea typeface="Calibri" panose="020F0502020204030204" pitchFamily="34" charset="0"/>
              </a:rPr>
              <a:t> </a:t>
            </a:r>
            <a:r>
              <a:rPr lang="fi-FI" sz="2000" dirty="0">
                <a:effectLst/>
                <a:latin typeface="Calibri" panose="020F0502020204030204" pitchFamily="34" charset="0"/>
                <a:ea typeface="Calibri" panose="020F0502020204030204" pitchFamily="34" charset="0"/>
              </a:rPr>
              <a:t>joka</a:t>
            </a:r>
            <a:r>
              <a:rPr lang="fi-FI" sz="2000" spc="-60" dirty="0">
                <a:effectLst/>
                <a:latin typeface="Calibri" panose="020F0502020204030204" pitchFamily="34" charset="0"/>
                <a:ea typeface="Calibri" panose="020F0502020204030204" pitchFamily="34" charset="0"/>
              </a:rPr>
              <a:t> </a:t>
            </a:r>
            <a:r>
              <a:rPr lang="fi-FI" sz="2000" dirty="0">
                <a:effectLst/>
                <a:latin typeface="Calibri" panose="020F0502020204030204" pitchFamily="34" charset="0"/>
                <a:ea typeface="Calibri" panose="020F0502020204030204" pitchFamily="34" charset="0"/>
              </a:rPr>
              <a:t>muodostuu</a:t>
            </a:r>
            <a:r>
              <a:rPr lang="fi-FI" sz="2000" spc="-65" dirty="0">
                <a:effectLst/>
                <a:latin typeface="Calibri" panose="020F0502020204030204" pitchFamily="34" charset="0"/>
                <a:ea typeface="Calibri" panose="020F0502020204030204" pitchFamily="34" charset="0"/>
              </a:rPr>
              <a:t> </a:t>
            </a:r>
            <a:r>
              <a:rPr lang="fi-FI" sz="2000" dirty="0">
                <a:effectLst/>
                <a:latin typeface="Calibri" panose="020F0502020204030204" pitchFamily="34" charset="0"/>
                <a:ea typeface="Calibri" panose="020F0502020204030204" pitchFamily="34" charset="0"/>
              </a:rPr>
              <a:t>oikeudesta</a:t>
            </a:r>
            <a:r>
              <a:rPr lang="fi-FI" sz="2000" spc="-60" dirty="0">
                <a:effectLst/>
                <a:latin typeface="Calibri" panose="020F0502020204030204" pitchFamily="34" charset="0"/>
                <a:ea typeface="Calibri" panose="020F0502020204030204" pitchFamily="34" charset="0"/>
              </a:rPr>
              <a:t> </a:t>
            </a:r>
            <a:r>
              <a:rPr lang="fi-FI" sz="2000" dirty="0">
                <a:effectLst/>
                <a:latin typeface="Calibri" panose="020F0502020204030204" pitchFamily="34" charset="0"/>
                <a:ea typeface="Calibri" panose="020F0502020204030204" pitchFamily="34" charset="0"/>
              </a:rPr>
              <a:t>henkilökohtaiseen</a:t>
            </a:r>
            <a:r>
              <a:rPr lang="fi-FI" sz="2000" spc="-65" dirty="0">
                <a:effectLst/>
                <a:latin typeface="Calibri" panose="020F0502020204030204" pitchFamily="34" charset="0"/>
                <a:ea typeface="Calibri" panose="020F0502020204030204" pitchFamily="34" charset="0"/>
              </a:rPr>
              <a:t> </a:t>
            </a:r>
            <a:r>
              <a:rPr lang="fi-FI" sz="2000" dirty="0">
                <a:effectLst/>
                <a:latin typeface="Calibri" panose="020F0502020204030204" pitchFamily="34" charset="0"/>
                <a:ea typeface="Calibri" panose="020F0502020204030204" pitchFamily="34" charset="0"/>
              </a:rPr>
              <a:t>vapauteen, koskemattomuuteen ja turvallisuuteen.</a:t>
            </a:r>
          </a:p>
          <a:p>
            <a:pPr marL="71755">
              <a:spcBef>
                <a:spcPts val="800"/>
              </a:spcBef>
            </a:pPr>
            <a:r>
              <a:rPr lang="fi-FI" sz="2000" dirty="0">
                <a:effectLst/>
                <a:latin typeface="Calibri" panose="020F0502020204030204" pitchFamily="34" charset="0"/>
                <a:ea typeface="Calibri" panose="020F0502020204030204" pitchFamily="34" charset="0"/>
              </a:rPr>
              <a:t>Kinnalassa kunnioitamme</a:t>
            </a:r>
            <a:r>
              <a:rPr lang="fi-FI" sz="2000" spc="-40" dirty="0">
                <a:effectLst/>
                <a:latin typeface="Calibri" panose="020F0502020204030204" pitchFamily="34" charset="0"/>
                <a:ea typeface="Calibri" panose="020F0502020204030204" pitchFamily="34" charset="0"/>
              </a:rPr>
              <a:t> </a:t>
            </a:r>
            <a:r>
              <a:rPr lang="fi-FI" sz="2000" dirty="0">
                <a:effectLst/>
                <a:latin typeface="Calibri" panose="020F0502020204030204" pitchFamily="34" charset="0"/>
                <a:ea typeface="Calibri" panose="020F0502020204030204" pitchFamily="34" charset="0"/>
              </a:rPr>
              <a:t>ja</a:t>
            </a:r>
            <a:r>
              <a:rPr lang="fi-FI" sz="2000" spc="-40" dirty="0">
                <a:effectLst/>
                <a:latin typeface="Calibri" panose="020F0502020204030204" pitchFamily="34" charset="0"/>
                <a:ea typeface="Calibri" panose="020F0502020204030204" pitchFamily="34" charset="0"/>
              </a:rPr>
              <a:t> </a:t>
            </a:r>
            <a:r>
              <a:rPr lang="fi-FI" sz="2000" dirty="0">
                <a:effectLst/>
                <a:latin typeface="Calibri" panose="020F0502020204030204" pitchFamily="34" charset="0"/>
                <a:ea typeface="Calibri" panose="020F0502020204030204" pitchFamily="34" charset="0"/>
              </a:rPr>
              <a:t>vahvistamme</a:t>
            </a:r>
            <a:r>
              <a:rPr lang="fi-FI" sz="2000" spc="-40" dirty="0">
                <a:effectLst/>
                <a:latin typeface="Calibri" panose="020F0502020204030204" pitchFamily="34" charset="0"/>
                <a:ea typeface="Calibri" panose="020F0502020204030204" pitchFamily="34" charset="0"/>
              </a:rPr>
              <a:t> </a:t>
            </a:r>
            <a:r>
              <a:rPr lang="fi-FI" sz="2000" dirty="0">
                <a:effectLst/>
                <a:latin typeface="Calibri" panose="020F0502020204030204" pitchFamily="34" charset="0"/>
                <a:ea typeface="Calibri" panose="020F0502020204030204" pitchFamily="34" charset="0"/>
              </a:rPr>
              <a:t>lapsen</a:t>
            </a:r>
            <a:r>
              <a:rPr lang="fi-FI" sz="2000" spc="-40" dirty="0">
                <a:effectLst/>
                <a:latin typeface="Calibri" panose="020F0502020204030204" pitchFamily="34" charset="0"/>
                <a:ea typeface="Calibri" panose="020F0502020204030204" pitchFamily="34" charset="0"/>
              </a:rPr>
              <a:t> </a:t>
            </a:r>
            <a:r>
              <a:rPr lang="fi-FI" sz="2000" dirty="0">
                <a:effectLst/>
                <a:latin typeface="Calibri" panose="020F0502020204030204" pitchFamily="34" charset="0"/>
                <a:ea typeface="Calibri" panose="020F0502020204030204" pitchFamily="34" charset="0"/>
              </a:rPr>
              <a:t>itsemääräämisoikeuta</a:t>
            </a:r>
            <a:r>
              <a:rPr lang="fi-FI" sz="2000" spc="-40" dirty="0">
                <a:effectLst/>
                <a:latin typeface="Calibri" panose="020F0502020204030204" pitchFamily="34" charset="0"/>
                <a:ea typeface="Calibri" panose="020F0502020204030204" pitchFamily="34" charset="0"/>
              </a:rPr>
              <a:t> </a:t>
            </a:r>
            <a:r>
              <a:rPr lang="fi-FI" sz="2000" dirty="0">
                <a:effectLst/>
                <a:latin typeface="Calibri" panose="020F0502020204030204" pitchFamily="34" charset="0"/>
                <a:ea typeface="Calibri" panose="020F0502020204030204" pitchFamily="34" charset="0"/>
              </a:rPr>
              <a:t>ja</a:t>
            </a:r>
            <a:r>
              <a:rPr lang="fi-FI" sz="2000" spc="-40" dirty="0">
                <a:effectLst/>
                <a:latin typeface="Calibri" panose="020F0502020204030204" pitchFamily="34" charset="0"/>
                <a:ea typeface="Calibri" panose="020F0502020204030204" pitchFamily="34" charset="0"/>
              </a:rPr>
              <a:t> </a:t>
            </a:r>
            <a:r>
              <a:rPr lang="fi-FI" sz="2000" dirty="0">
                <a:effectLst/>
                <a:latin typeface="Calibri" panose="020F0502020204030204" pitchFamily="34" charset="0"/>
                <a:ea typeface="Calibri" panose="020F0502020204030204" pitchFamily="34" charset="0"/>
              </a:rPr>
              <a:t>tuemme</a:t>
            </a:r>
            <a:r>
              <a:rPr lang="fi-FI" sz="2000" spc="-40" dirty="0">
                <a:effectLst/>
                <a:latin typeface="Calibri" panose="020F0502020204030204" pitchFamily="34" charset="0"/>
                <a:ea typeface="Calibri" panose="020F0502020204030204" pitchFamily="34" charset="0"/>
              </a:rPr>
              <a:t> </a:t>
            </a:r>
            <a:r>
              <a:rPr lang="fi-FI" sz="2000" dirty="0">
                <a:effectLst/>
                <a:latin typeface="Calibri" panose="020F0502020204030204" pitchFamily="34" charset="0"/>
                <a:ea typeface="Calibri" panose="020F0502020204030204" pitchFamily="34" charset="0"/>
              </a:rPr>
              <a:t>lapsen</a:t>
            </a:r>
            <a:r>
              <a:rPr lang="fi-FI" sz="2000" spc="-40" dirty="0">
                <a:effectLst/>
                <a:latin typeface="Calibri" panose="020F0502020204030204" pitchFamily="34" charset="0"/>
                <a:ea typeface="Calibri" panose="020F0502020204030204" pitchFamily="34" charset="0"/>
              </a:rPr>
              <a:t> </a:t>
            </a:r>
            <a:r>
              <a:rPr lang="fi-FI" sz="2000" dirty="0">
                <a:effectLst/>
                <a:latin typeface="Calibri" panose="020F0502020204030204" pitchFamily="34" charset="0"/>
                <a:ea typeface="Calibri" panose="020F0502020204030204" pitchFamily="34" charset="0"/>
              </a:rPr>
              <a:t>osallistumista oman</a:t>
            </a:r>
            <a:r>
              <a:rPr lang="fi-FI" sz="2000" spc="-40" dirty="0">
                <a:effectLst/>
                <a:latin typeface="Calibri" panose="020F0502020204030204" pitchFamily="34" charset="0"/>
                <a:ea typeface="Calibri" panose="020F0502020204030204" pitchFamily="34" charset="0"/>
              </a:rPr>
              <a:t> </a:t>
            </a:r>
            <a:r>
              <a:rPr lang="fi-FI" sz="2000" dirty="0">
                <a:effectLst/>
                <a:latin typeface="Calibri" panose="020F0502020204030204" pitchFamily="34" charset="0"/>
                <a:ea typeface="Calibri" panose="020F0502020204030204" pitchFamily="34" charset="0"/>
              </a:rPr>
              <a:t>elämän,</a:t>
            </a:r>
            <a:r>
              <a:rPr lang="fi-FI" sz="2000" spc="-40" dirty="0">
                <a:effectLst/>
                <a:latin typeface="Calibri" panose="020F0502020204030204" pitchFamily="34" charset="0"/>
                <a:ea typeface="Calibri" panose="020F0502020204030204" pitchFamily="34" charset="0"/>
              </a:rPr>
              <a:t> </a:t>
            </a:r>
            <a:r>
              <a:rPr lang="fi-FI" sz="2000" dirty="0">
                <a:effectLst/>
                <a:latin typeface="Calibri" panose="020F0502020204030204" pitchFamily="34" charset="0"/>
                <a:ea typeface="Calibri" panose="020F0502020204030204" pitchFamily="34" charset="0"/>
              </a:rPr>
              <a:t>hoidon</a:t>
            </a:r>
            <a:r>
              <a:rPr lang="fi-FI" sz="2000" spc="-40" dirty="0">
                <a:effectLst/>
                <a:latin typeface="Calibri" panose="020F0502020204030204" pitchFamily="34" charset="0"/>
                <a:ea typeface="Calibri" panose="020F0502020204030204" pitchFamily="34" charset="0"/>
              </a:rPr>
              <a:t> </a:t>
            </a:r>
            <a:r>
              <a:rPr lang="fi-FI" sz="2000" dirty="0">
                <a:effectLst/>
                <a:latin typeface="Calibri" panose="020F0502020204030204" pitchFamily="34" charset="0"/>
                <a:ea typeface="Calibri" panose="020F0502020204030204" pitchFamily="34" charset="0"/>
              </a:rPr>
              <a:t>ja</a:t>
            </a:r>
            <a:r>
              <a:rPr lang="fi-FI" sz="2000" spc="-40" dirty="0">
                <a:effectLst/>
                <a:latin typeface="Calibri" panose="020F0502020204030204" pitchFamily="34" charset="0"/>
                <a:ea typeface="Calibri" panose="020F0502020204030204" pitchFamily="34" charset="0"/>
              </a:rPr>
              <a:t> </a:t>
            </a:r>
            <a:r>
              <a:rPr lang="fi-FI" sz="2000" dirty="0">
                <a:effectLst/>
                <a:latin typeface="Calibri" panose="020F0502020204030204" pitchFamily="34" charset="0"/>
                <a:ea typeface="Calibri" panose="020F0502020204030204" pitchFamily="34" charset="0"/>
              </a:rPr>
              <a:t>kasvatuksen</a:t>
            </a:r>
            <a:r>
              <a:rPr lang="fi-FI" sz="2000" spc="-40" dirty="0">
                <a:effectLst/>
                <a:latin typeface="Calibri" panose="020F0502020204030204" pitchFamily="34" charset="0"/>
                <a:ea typeface="Calibri" panose="020F0502020204030204" pitchFamily="34" charset="0"/>
              </a:rPr>
              <a:t> </a:t>
            </a:r>
            <a:r>
              <a:rPr lang="fi-FI" sz="2000" dirty="0">
                <a:effectLst/>
                <a:latin typeface="Calibri" panose="020F0502020204030204" pitchFamily="34" charset="0"/>
                <a:ea typeface="Calibri" panose="020F0502020204030204" pitchFamily="34" charset="0"/>
              </a:rPr>
              <a:t>suunnitteluun</a:t>
            </a:r>
            <a:r>
              <a:rPr lang="fi-FI" sz="2000" spc="-40" dirty="0">
                <a:effectLst/>
                <a:latin typeface="Calibri" panose="020F0502020204030204" pitchFamily="34" charset="0"/>
                <a:ea typeface="Calibri" panose="020F0502020204030204" pitchFamily="34" charset="0"/>
              </a:rPr>
              <a:t> </a:t>
            </a:r>
            <a:r>
              <a:rPr lang="fi-FI" sz="2000" dirty="0">
                <a:effectLst/>
                <a:latin typeface="Calibri" panose="020F0502020204030204" pitchFamily="34" charset="0"/>
                <a:ea typeface="Calibri" panose="020F0502020204030204" pitchFamily="34" charset="0"/>
              </a:rPr>
              <a:t>sekä</a:t>
            </a:r>
            <a:r>
              <a:rPr lang="fi-FI" sz="2000" spc="-40" dirty="0">
                <a:effectLst/>
                <a:latin typeface="Calibri" panose="020F0502020204030204" pitchFamily="34" charset="0"/>
                <a:ea typeface="Calibri" panose="020F0502020204030204" pitchFamily="34" charset="0"/>
              </a:rPr>
              <a:t> </a:t>
            </a:r>
            <a:r>
              <a:rPr lang="fi-FI" sz="2000" dirty="0">
                <a:effectLst/>
                <a:latin typeface="Calibri" panose="020F0502020204030204" pitchFamily="34" charset="0"/>
                <a:ea typeface="Calibri" panose="020F0502020204030204" pitchFamily="34" charset="0"/>
              </a:rPr>
              <a:t>toteutumiseen.</a:t>
            </a:r>
            <a:r>
              <a:rPr lang="fi-FI" sz="2000" spc="-40" dirty="0">
                <a:effectLst/>
                <a:latin typeface="Calibri" panose="020F0502020204030204" pitchFamily="34" charset="0"/>
                <a:ea typeface="Calibri" panose="020F0502020204030204" pitchFamily="34" charset="0"/>
              </a:rPr>
              <a:t> </a:t>
            </a:r>
            <a:r>
              <a:rPr lang="fi-FI" sz="2000" dirty="0">
                <a:effectLst/>
                <a:latin typeface="Calibri" panose="020F0502020204030204" pitchFamily="34" charset="0"/>
                <a:ea typeface="Calibri" panose="020F0502020204030204" pitchFamily="34" charset="0"/>
              </a:rPr>
              <a:t>Aikuisen</a:t>
            </a:r>
            <a:r>
              <a:rPr lang="fi-FI" sz="2000" spc="-40" dirty="0">
                <a:effectLst/>
                <a:latin typeface="Calibri" panose="020F0502020204030204" pitchFamily="34" charset="0"/>
                <a:ea typeface="Calibri" panose="020F0502020204030204" pitchFamily="34" charset="0"/>
              </a:rPr>
              <a:t> </a:t>
            </a:r>
            <a:r>
              <a:rPr lang="fi-FI" sz="2000" dirty="0">
                <a:effectLst/>
                <a:latin typeface="Calibri" panose="020F0502020204030204" pitchFamily="34" charset="0"/>
                <a:ea typeface="Calibri" panose="020F0502020204030204" pitchFamily="34" charset="0"/>
              </a:rPr>
              <a:t>velvollisuus</a:t>
            </a:r>
            <a:r>
              <a:rPr lang="fi-FI" sz="2000" spc="-40" dirty="0">
                <a:effectLst/>
                <a:latin typeface="Calibri" panose="020F0502020204030204" pitchFamily="34" charset="0"/>
                <a:ea typeface="Calibri" panose="020F0502020204030204" pitchFamily="34" charset="0"/>
              </a:rPr>
              <a:t> </a:t>
            </a:r>
            <a:r>
              <a:rPr lang="fi-FI" sz="2000" dirty="0">
                <a:effectLst/>
                <a:latin typeface="Calibri" panose="020F0502020204030204" pitchFamily="34" charset="0"/>
                <a:ea typeface="Calibri" panose="020F0502020204030204" pitchFamily="34" charset="0"/>
              </a:rPr>
              <a:t>on</a:t>
            </a:r>
            <a:r>
              <a:rPr lang="fi-FI" sz="2000" spc="-40" dirty="0">
                <a:effectLst/>
                <a:latin typeface="Calibri" panose="020F0502020204030204" pitchFamily="34" charset="0"/>
                <a:ea typeface="Calibri" panose="020F0502020204030204" pitchFamily="34" charset="0"/>
              </a:rPr>
              <a:t> </a:t>
            </a:r>
            <a:r>
              <a:rPr lang="fi-FI" sz="2000" dirty="0">
                <a:effectLst/>
                <a:latin typeface="Calibri" panose="020F0502020204030204" pitchFamily="34" charset="0"/>
                <a:ea typeface="Calibri" panose="020F0502020204030204" pitchFamily="34" charset="0"/>
              </a:rPr>
              <a:t>kuunnella, mitä lapsella on sanottavana ja velvollisuus toimia ja reagoida, mikäli tarve vaatii. Kinnalassa otetaan huomioon lapsen toivomukset, mielipide, etu ja yksilölliset tarpeet.</a:t>
            </a:r>
          </a:p>
          <a:p>
            <a:endParaRPr lang="fi-FI" sz="2000" dirty="0"/>
          </a:p>
        </p:txBody>
      </p:sp>
    </p:spTree>
    <p:extLst>
      <p:ext uri="{BB962C8B-B14F-4D97-AF65-F5344CB8AC3E}">
        <p14:creationId xmlns:p14="http://schemas.microsoft.com/office/powerpoint/2010/main" val="6788439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24E43EB-867C-4B35-9A5C-E435157C72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A7C0F5DA-B59F-4F13-8BB8-FFD8F2C572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a:lstStyle/>
          <a:p>
            <a:endParaRPr lang="fi-FI"/>
          </a:p>
        </p:txBody>
      </p:sp>
      <p:sp>
        <p:nvSpPr>
          <p:cNvPr id="12" name="Freeform 5">
            <a:extLst>
              <a:ext uri="{FF2B5EF4-FFF2-40B4-BE49-F238E27FC236}">
                <a16:creationId xmlns:a16="http://schemas.microsoft.com/office/drawing/2014/main" id="{9CEA1DEC-CC9E-4776-9E08-048A15BFA6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fi-FI"/>
          </a:p>
        </p:txBody>
      </p:sp>
      <p:sp>
        <p:nvSpPr>
          <p:cNvPr id="14" name="Freeform: Shape 13">
            <a:extLst>
              <a:ext uri="{FF2B5EF4-FFF2-40B4-BE49-F238E27FC236}">
                <a16:creationId xmlns:a16="http://schemas.microsoft.com/office/drawing/2014/main" id="{9CE399CF-F4B8-4832-A8CB-B93F6B1EF4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5171964" y="-140866"/>
            <a:ext cx="6053670" cy="7139732"/>
          </a:xfrm>
          <a:custGeom>
            <a:avLst/>
            <a:gdLst>
              <a:gd name="connsiteX0" fmla="*/ 6053670 w 6053670"/>
              <a:gd name="connsiteY0" fmla="*/ 1098 h 7139732"/>
              <a:gd name="connsiteX1" fmla="*/ 6053670 w 6053670"/>
              <a:gd name="connsiteY1" fmla="*/ 1084479 h 7139732"/>
              <a:gd name="connsiteX2" fmla="*/ 6053670 w 6053670"/>
              <a:gd name="connsiteY2" fmla="*/ 1254558 h 7139732"/>
              <a:gd name="connsiteX3" fmla="*/ 6053670 w 6053670"/>
              <a:gd name="connsiteY3" fmla="*/ 7139732 h 7139732"/>
              <a:gd name="connsiteX4" fmla="*/ 0 w 6053670"/>
              <a:gd name="connsiteY4" fmla="*/ 7139732 h 7139732"/>
              <a:gd name="connsiteX5" fmla="*/ 0 w 6053670"/>
              <a:gd name="connsiteY5" fmla="*/ 1249853 h 7139732"/>
              <a:gd name="connsiteX6" fmla="*/ 0 w 6053670"/>
              <a:gd name="connsiteY6" fmla="*/ 1084479 h 7139732"/>
              <a:gd name="connsiteX7" fmla="*/ 0 w 6053670"/>
              <a:gd name="connsiteY7" fmla="*/ 0 h 7139732"/>
              <a:gd name="connsiteX8" fmla="*/ 35717 w 6053670"/>
              <a:gd name="connsiteY8" fmla="*/ 5488 h 7139732"/>
              <a:gd name="connsiteX9" fmla="*/ 140445 w 6053670"/>
              <a:gd name="connsiteY9" fmla="*/ 21641 h 7139732"/>
              <a:gd name="connsiteX10" fmla="*/ 216722 w 6053670"/>
              <a:gd name="connsiteY10" fmla="*/ 32932 h 7139732"/>
              <a:gd name="connsiteX11" fmla="*/ 307527 w 6053670"/>
              <a:gd name="connsiteY11" fmla="*/ 44850 h 7139732"/>
              <a:gd name="connsiteX12" fmla="*/ 415282 w 6053670"/>
              <a:gd name="connsiteY12" fmla="*/ 59121 h 7139732"/>
              <a:gd name="connsiteX13" fmla="*/ 534539 w 6053670"/>
              <a:gd name="connsiteY13" fmla="*/ 74175 h 7139732"/>
              <a:gd name="connsiteX14" fmla="*/ 668931 w 6053670"/>
              <a:gd name="connsiteY14" fmla="*/ 90014 h 7139732"/>
              <a:gd name="connsiteX15" fmla="*/ 815430 w 6053670"/>
              <a:gd name="connsiteY15" fmla="*/ 106794 h 7139732"/>
              <a:gd name="connsiteX16" fmla="*/ 974641 w 6053670"/>
              <a:gd name="connsiteY16" fmla="*/ 123574 h 7139732"/>
              <a:gd name="connsiteX17" fmla="*/ 1144144 w 6053670"/>
              <a:gd name="connsiteY17" fmla="*/ 140667 h 7139732"/>
              <a:gd name="connsiteX18" fmla="*/ 1326965 w 6053670"/>
              <a:gd name="connsiteY18" fmla="*/ 156506 h 7139732"/>
              <a:gd name="connsiteX19" fmla="*/ 1518261 w 6053670"/>
              <a:gd name="connsiteY19" fmla="*/ 171717 h 7139732"/>
              <a:gd name="connsiteX20" fmla="*/ 1720453 w 6053670"/>
              <a:gd name="connsiteY20" fmla="*/ 185518 h 7139732"/>
              <a:gd name="connsiteX21" fmla="*/ 1931121 w 6053670"/>
              <a:gd name="connsiteY21" fmla="*/ 198690 h 7139732"/>
              <a:gd name="connsiteX22" fmla="*/ 2150869 w 6053670"/>
              <a:gd name="connsiteY22" fmla="*/ 211079 h 7139732"/>
              <a:gd name="connsiteX23" fmla="*/ 2263467 w 6053670"/>
              <a:gd name="connsiteY23" fmla="*/ 215470 h 7139732"/>
              <a:gd name="connsiteX24" fmla="*/ 2378487 w 6053670"/>
              <a:gd name="connsiteY24" fmla="*/ 220332 h 7139732"/>
              <a:gd name="connsiteX25" fmla="*/ 2495323 w 6053670"/>
              <a:gd name="connsiteY25" fmla="*/ 224879 h 7139732"/>
              <a:gd name="connsiteX26" fmla="*/ 2612764 w 6053670"/>
              <a:gd name="connsiteY26" fmla="*/ 227859 h 7139732"/>
              <a:gd name="connsiteX27" fmla="*/ 2732627 w 6053670"/>
              <a:gd name="connsiteY27" fmla="*/ 230525 h 7139732"/>
              <a:gd name="connsiteX28" fmla="*/ 2853700 w 6053670"/>
              <a:gd name="connsiteY28" fmla="*/ 233348 h 7139732"/>
              <a:gd name="connsiteX29" fmla="*/ 2977195 w 6053670"/>
              <a:gd name="connsiteY29" fmla="*/ 235229 h 7139732"/>
              <a:gd name="connsiteX30" fmla="*/ 3101901 w 6053670"/>
              <a:gd name="connsiteY30" fmla="*/ 235229 h 7139732"/>
              <a:gd name="connsiteX31" fmla="*/ 3227817 w 6053670"/>
              <a:gd name="connsiteY31" fmla="*/ 236170 h 7139732"/>
              <a:gd name="connsiteX32" fmla="*/ 3354944 w 6053670"/>
              <a:gd name="connsiteY32" fmla="*/ 235229 h 7139732"/>
              <a:gd name="connsiteX33" fmla="*/ 3483887 w 6053670"/>
              <a:gd name="connsiteY33" fmla="*/ 233348 h 7139732"/>
              <a:gd name="connsiteX34" fmla="*/ 3612830 w 6053670"/>
              <a:gd name="connsiteY34" fmla="*/ 231623 h 7139732"/>
              <a:gd name="connsiteX35" fmla="*/ 3743590 w 6053670"/>
              <a:gd name="connsiteY35" fmla="*/ 227859 h 7139732"/>
              <a:gd name="connsiteX36" fmla="*/ 3875560 w 6053670"/>
              <a:gd name="connsiteY36" fmla="*/ 223938 h 7139732"/>
              <a:gd name="connsiteX37" fmla="*/ 4007530 w 6053670"/>
              <a:gd name="connsiteY37" fmla="*/ 219391 h 7139732"/>
              <a:gd name="connsiteX38" fmla="*/ 4140710 w 6053670"/>
              <a:gd name="connsiteY38" fmla="*/ 212961 h 7139732"/>
              <a:gd name="connsiteX39" fmla="*/ 4275102 w 6053670"/>
              <a:gd name="connsiteY39" fmla="*/ 205277 h 7139732"/>
              <a:gd name="connsiteX40" fmla="*/ 4410098 w 6053670"/>
              <a:gd name="connsiteY40" fmla="*/ 197907 h 7139732"/>
              <a:gd name="connsiteX41" fmla="*/ 4545096 w 6053670"/>
              <a:gd name="connsiteY41" fmla="*/ 188498 h 7139732"/>
              <a:gd name="connsiteX42" fmla="*/ 4681909 w 6053670"/>
              <a:gd name="connsiteY42" fmla="*/ 177207 h 7139732"/>
              <a:gd name="connsiteX43" fmla="*/ 4816905 w 6053670"/>
              <a:gd name="connsiteY43" fmla="*/ 165916 h 7139732"/>
              <a:gd name="connsiteX44" fmla="*/ 4954323 w 6053670"/>
              <a:gd name="connsiteY44" fmla="*/ 152899 h 7139732"/>
              <a:gd name="connsiteX45" fmla="*/ 5092347 w 6053670"/>
              <a:gd name="connsiteY45" fmla="*/ 138629 h 7139732"/>
              <a:gd name="connsiteX46" fmla="*/ 5228555 w 6053670"/>
              <a:gd name="connsiteY46" fmla="*/ 123574 h 7139732"/>
              <a:gd name="connsiteX47" fmla="*/ 5366578 w 6053670"/>
              <a:gd name="connsiteY47" fmla="*/ 106010 h 7139732"/>
              <a:gd name="connsiteX48" fmla="*/ 5503997 w 6053670"/>
              <a:gd name="connsiteY48" fmla="*/ 87192 h 7139732"/>
              <a:gd name="connsiteX49" fmla="*/ 5642020 w 6053670"/>
              <a:gd name="connsiteY49" fmla="*/ 68530 h 7139732"/>
              <a:gd name="connsiteX50" fmla="*/ 5779438 w 6053670"/>
              <a:gd name="connsiteY50" fmla="*/ 46733 h 7139732"/>
              <a:gd name="connsiteX51" fmla="*/ 5916251 w 6053670"/>
              <a:gd name="connsiteY51" fmla="*/ 24464 h 7139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53670" h="7139732">
                <a:moveTo>
                  <a:pt x="6053670" y="1098"/>
                </a:moveTo>
                <a:lnTo>
                  <a:pt x="6053670" y="1084479"/>
                </a:lnTo>
                <a:lnTo>
                  <a:pt x="6053670" y="1254558"/>
                </a:lnTo>
                <a:lnTo>
                  <a:pt x="6053670" y="7139732"/>
                </a:lnTo>
                <a:lnTo>
                  <a:pt x="0" y="7139732"/>
                </a:lnTo>
                <a:lnTo>
                  <a:pt x="0" y="1249853"/>
                </a:lnTo>
                <a:lnTo>
                  <a:pt x="0" y="1084479"/>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1" y="235229"/>
                </a:lnTo>
                <a:lnTo>
                  <a:pt x="3227817" y="236170"/>
                </a:lnTo>
                <a:lnTo>
                  <a:pt x="3354944" y="235229"/>
                </a:lnTo>
                <a:lnTo>
                  <a:pt x="3483887" y="233348"/>
                </a:lnTo>
                <a:lnTo>
                  <a:pt x="3612830" y="231623"/>
                </a:lnTo>
                <a:lnTo>
                  <a:pt x="3743590" y="227859"/>
                </a:lnTo>
                <a:lnTo>
                  <a:pt x="3875560" y="223938"/>
                </a:lnTo>
                <a:lnTo>
                  <a:pt x="4007530"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bg1"/>
          </a:solidFill>
          <a:ln>
            <a:noFill/>
          </a:ln>
        </p:spPr>
        <p:txBody>
          <a:bodyPr/>
          <a:lstStyle/>
          <a:p>
            <a:endParaRPr lang="fi-FI"/>
          </a:p>
        </p:txBody>
      </p:sp>
      <p:sp>
        <p:nvSpPr>
          <p:cNvPr id="16" name="Freeform 5">
            <a:extLst>
              <a:ext uri="{FF2B5EF4-FFF2-40B4-BE49-F238E27FC236}">
                <a16:creationId xmlns:a16="http://schemas.microsoft.com/office/drawing/2014/main" id="{1F23E73A-FDC8-462C-83C1-3AA8961449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fi-FI"/>
          </a:p>
        </p:txBody>
      </p:sp>
      <p:sp>
        <p:nvSpPr>
          <p:cNvPr id="2" name="Otsikko 1">
            <a:extLst>
              <a:ext uri="{FF2B5EF4-FFF2-40B4-BE49-F238E27FC236}">
                <a16:creationId xmlns:a16="http://schemas.microsoft.com/office/drawing/2014/main" id="{F0E26E8E-23B7-37B7-E4C7-72CEE5323814}"/>
              </a:ext>
            </a:extLst>
          </p:cNvPr>
          <p:cNvSpPr>
            <a:spLocks noGrp="1"/>
          </p:cNvSpPr>
          <p:nvPr>
            <p:ph type="title"/>
          </p:nvPr>
        </p:nvSpPr>
        <p:spPr>
          <a:xfrm>
            <a:off x="994087" y="1130603"/>
            <a:ext cx="3342442" cy="4596794"/>
          </a:xfrm>
        </p:spPr>
        <p:txBody>
          <a:bodyPr anchor="ctr">
            <a:normAutofit/>
          </a:bodyPr>
          <a:lstStyle/>
          <a:p>
            <a:r>
              <a:rPr lang="fi-FI" sz="3200" b="1" spc="-10">
                <a:solidFill>
                  <a:srgbClr val="EBEBEB"/>
                </a:solidFill>
                <a:effectLst/>
                <a:latin typeface="Calibri" panose="020F0502020204030204" pitchFamily="34" charset="0"/>
                <a:ea typeface="Calibri" panose="020F0502020204030204" pitchFamily="34" charset="0"/>
              </a:rPr>
              <a:t>Koulunkäynnin</a:t>
            </a:r>
            <a:r>
              <a:rPr lang="fi-FI" sz="3200" b="1" spc="20">
                <a:solidFill>
                  <a:srgbClr val="EBEBEB"/>
                </a:solidFill>
                <a:effectLst/>
                <a:latin typeface="Calibri" panose="020F0502020204030204" pitchFamily="34" charset="0"/>
                <a:ea typeface="Calibri" panose="020F0502020204030204" pitchFamily="34" charset="0"/>
              </a:rPr>
              <a:t> </a:t>
            </a:r>
            <a:r>
              <a:rPr lang="fi-FI" sz="3200" b="1" spc="-10">
                <a:solidFill>
                  <a:srgbClr val="EBEBEB"/>
                </a:solidFill>
                <a:effectLst/>
                <a:latin typeface="Calibri" panose="020F0502020204030204" pitchFamily="34" charset="0"/>
                <a:ea typeface="Calibri" panose="020F0502020204030204" pitchFamily="34" charset="0"/>
              </a:rPr>
              <a:t>turvaaminen</a:t>
            </a:r>
            <a:br>
              <a:rPr lang="fi-FI" sz="3200" b="1">
                <a:solidFill>
                  <a:srgbClr val="EBEBEB"/>
                </a:solidFill>
                <a:effectLst/>
                <a:latin typeface="Calibri" panose="020F0502020204030204" pitchFamily="34" charset="0"/>
                <a:ea typeface="Calibri" panose="020F0502020204030204" pitchFamily="34" charset="0"/>
              </a:rPr>
            </a:br>
            <a:endParaRPr lang="fi-FI" sz="3200">
              <a:solidFill>
                <a:srgbClr val="EBEBEB"/>
              </a:solidFill>
            </a:endParaRPr>
          </a:p>
        </p:txBody>
      </p:sp>
      <p:sp>
        <p:nvSpPr>
          <p:cNvPr id="3" name="Sisällön paikkamerkki 2">
            <a:extLst>
              <a:ext uri="{FF2B5EF4-FFF2-40B4-BE49-F238E27FC236}">
                <a16:creationId xmlns:a16="http://schemas.microsoft.com/office/drawing/2014/main" id="{29254634-B2B7-E9C3-AB9D-1EED4A1BEE9D}"/>
              </a:ext>
            </a:extLst>
          </p:cNvPr>
          <p:cNvSpPr>
            <a:spLocks noGrp="1"/>
          </p:cNvSpPr>
          <p:nvPr>
            <p:ph idx="1"/>
          </p:nvPr>
        </p:nvSpPr>
        <p:spPr>
          <a:xfrm>
            <a:off x="5290077" y="437513"/>
            <a:ext cx="5502614" cy="5954325"/>
          </a:xfrm>
        </p:spPr>
        <p:txBody>
          <a:bodyPr anchor="ctr">
            <a:normAutofit/>
          </a:bodyPr>
          <a:lstStyle/>
          <a:p>
            <a:r>
              <a:rPr lang="fi-FI" sz="2000" spc="-50" dirty="0">
                <a:latin typeface="Calibri" panose="020F0502020204030204" pitchFamily="34" charset="0"/>
                <a:ea typeface="Calibri" panose="020F0502020204030204" pitchFamily="34" charset="0"/>
              </a:rPr>
              <a:t>Kinnalassa</a:t>
            </a:r>
            <a:r>
              <a:rPr lang="fi-FI" sz="2000" spc="-50" dirty="0">
                <a:effectLst/>
                <a:latin typeface="Calibri" panose="020F0502020204030204" pitchFamily="34" charset="0"/>
                <a:ea typeface="Calibri" panose="020F0502020204030204" pitchFamily="34" charset="0"/>
              </a:rPr>
              <a:t> </a:t>
            </a:r>
            <a:r>
              <a:rPr lang="fi-FI" sz="2000" dirty="0">
                <a:effectLst/>
                <a:latin typeface="Calibri" panose="020F0502020204030204" pitchFamily="34" charset="0"/>
                <a:ea typeface="Calibri" panose="020F0502020204030204" pitchFamily="34" charset="0"/>
              </a:rPr>
              <a:t>toimii</a:t>
            </a:r>
            <a:r>
              <a:rPr lang="fi-FI" sz="2000" spc="-50" dirty="0">
                <a:effectLst/>
                <a:latin typeface="Calibri" panose="020F0502020204030204" pitchFamily="34" charset="0"/>
                <a:ea typeface="Calibri" panose="020F0502020204030204" pitchFamily="34" charset="0"/>
              </a:rPr>
              <a:t> </a:t>
            </a:r>
            <a:r>
              <a:rPr lang="fi-FI" sz="2000" dirty="0">
                <a:effectLst/>
                <a:latin typeface="Calibri" panose="020F0502020204030204" pitchFamily="34" charset="0"/>
                <a:ea typeface="Calibri" panose="020F0502020204030204" pitchFamily="34" charset="0"/>
              </a:rPr>
              <a:t>kunnan</a:t>
            </a:r>
            <a:r>
              <a:rPr lang="fi-FI" sz="2000" spc="-50" dirty="0">
                <a:effectLst/>
                <a:latin typeface="Calibri" panose="020F0502020204030204" pitchFamily="34" charset="0"/>
                <a:ea typeface="Calibri" panose="020F0502020204030204" pitchFamily="34" charset="0"/>
              </a:rPr>
              <a:t> </a:t>
            </a:r>
            <a:r>
              <a:rPr lang="fi-FI" sz="2000" dirty="0">
                <a:effectLst/>
                <a:latin typeface="Calibri" panose="020F0502020204030204" pitchFamily="34" charset="0"/>
                <a:ea typeface="Calibri" panose="020F0502020204030204" pitchFamily="34" charset="0"/>
              </a:rPr>
              <a:t>opetustoimen</a:t>
            </a:r>
            <a:r>
              <a:rPr lang="fi-FI" sz="2000" spc="-50" dirty="0">
                <a:effectLst/>
                <a:latin typeface="Calibri" panose="020F0502020204030204" pitchFamily="34" charset="0"/>
                <a:ea typeface="Calibri" panose="020F0502020204030204" pitchFamily="34" charset="0"/>
              </a:rPr>
              <a:t> </a:t>
            </a:r>
            <a:r>
              <a:rPr lang="fi-FI" sz="2000" dirty="0">
                <a:effectLst/>
                <a:latin typeface="Calibri" panose="020F0502020204030204" pitchFamily="34" charset="0"/>
                <a:ea typeface="Calibri" panose="020F0502020204030204" pitchFamily="34" charset="0"/>
              </a:rPr>
              <a:t>alainen</a:t>
            </a:r>
            <a:r>
              <a:rPr lang="fi-FI" sz="2000" spc="-50" dirty="0">
                <a:effectLst/>
                <a:latin typeface="Calibri" panose="020F0502020204030204" pitchFamily="34" charset="0"/>
                <a:ea typeface="Calibri" panose="020F0502020204030204" pitchFamily="34" charset="0"/>
              </a:rPr>
              <a:t> ryhmä, </a:t>
            </a:r>
            <a:r>
              <a:rPr lang="fi-FI" sz="2000" dirty="0">
                <a:effectLst/>
                <a:latin typeface="Calibri" panose="020F0502020204030204" pitchFamily="34" charset="0"/>
                <a:ea typeface="Calibri" panose="020F0502020204030204" pitchFamily="34" charset="0"/>
              </a:rPr>
              <a:t>jossa</a:t>
            </a:r>
            <a:r>
              <a:rPr lang="fi-FI" sz="2000" spc="-50" dirty="0">
                <a:effectLst/>
                <a:latin typeface="Calibri" panose="020F0502020204030204" pitchFamily="34" charset="0"/>
                <a:ea typeface="Calibri" panose="020F0502020204030204" pitchFamily="34" charset="0"/>
              </a:rPr>
              <a:t> Kinnalassa </a:t>
            </a:r>
            <a:r>
              <a:rPr lang="fi-FI" sz="2000" dirty="0">
                <a:effectLst/>
                <a:latin typeface="Calibri" panose="020F0502020204030204" pitchFamily="34" charset="0"/>
                <a:ea typeface="Calibri" panose="020F0502020204030204" pitchFamily="34" charset="0"/>
              </a:rPr>
              <a:t>asuvat</a:t>
            </a:r>
            <a:r>
              <a:rPr lang="fi-FI" sz="2000" spc="-50" dirty="0">
                <a:effectLst/>
                <a:latin typeface="Calibri" panose="020F0502020204030204" pitchFamily="34" charset="0"/>
                <a:ea typeface="Calibri" panose="020F0502020204030204" pitchFamily="34" charset="0"/>
              </a:rPr>
              <a:t> </a:t>
            </a:r>
            <a:r>
              <a:rPr lang="fi-FI" sz="2000" dirty="0">
                <a:effectLst/>
                <a:latin typeface="Calibri" panose="020F0502020204030204" pitchFamily="34" charset="0"/>
                <a:ea typeface="Calibri" panose="020F0502020204030204" pitchFamily="34" charset="0"/>
              </a:rPr>
              <a:t>lapset </a:t>
            </a:r>
            <a:r>
              <a:rPr lang="fi-FI" sz="2000" spc="-10" dirty="0">
                <a:effectLst/>
                <a:latin typeface="Calibri" panose="020F0502020204030204" pitchFamily="34" charset="0"/>
                <a:ea typeface="Calibri" panose="020F0502020204030204" pitchFamily="34" charset="0"/>
              </a:rPr>
              <a:t>pääsääntöisesti</a:t>
            </a:r>
            <a:r>
              <a:rPr lang="fi-FI" sz="2000" dirty="0">
                <a:effectLst/>
                <a:latin typeface="Calibri" panose="020F0502020204030204" pitchFamily="34" charset="0"/>
                <a:ea typeface="Calibri" panose="020F0502020204030204" pitchFamily="34" charset="0"/>
              </a:rPr>
              <a:t> </a:t>
            </a:r>
            <a:r>
              <a:rPr lang="fi-FI" sz="2000" spc="-10" dirty="0">
                <a:effectLst/>
                <a:latin typeface="Calibri" panose="020F0502020204030204" pitchFamily="34" charset="0"/>
                <a:ea typeface="Calibri" panose="020F0502020204030204" pitchFamily="34" charset="0"/>
              </a:rPr>
              <a:t>käyvät</a:t>
            </a:r>
            <a:r>
              <a:rPr lang="fi-FI" sz="2000" spc="15" dirty="0">
                <a:effectLst/>
                <a:latin typeface="Calibri" panose="020F0502020204030204" pitchFamily="34" charset="0"/>
                <a:ea typeface="Calibri" panose="020F0502020204030204" pitchFamily="34" charset="0"/>
              </a:rPr>
              <a:t> </a:t>
            </a:r>
            <a:r>
              <a:rPr lang="fi-FI" sz="2000" spc="-10" dirty="0">
                <a:effectLst/>
                <a:latin typeface="Calibri" panose="020F0502020204030204" pitchFamily="34" charset="0"/>
                <a:ea typeface="Calibri" panose="020F0502020204030204" pitchFamily="34" charset="0"/>
              </a:rPr>
              <a:t>peruskouluaan</a:t>
            </a:r>
            <a:r>
              <a:rPr lang="fi-FI" sz="2000" spc="15" dirty="0">
                <a:effectLst/>
                <a:latin typeface="Calibri" panose="020F0502020204030204" pitchFamily="34" charset="0"/>
                <a:ea typeface="Calibri" panose="020F0502020204030204" pitchFamily="34" charset="0"/>
              </a:rPr>
              <a:t> </a:t>
            </a:r>
            <a:r>
              <a:rPr lang="fi-FI" sz="2000" spc="-10" dirty="0">
                <a:effectLst/>
                <a:latin typeface="Calibri" panose="020F0502020204030204" pitchFamily="34" charset="0"/>
                <a:ea typeface="Calibri" panose="020F0502020204030204" pitchFamily="34" charset="0"/>
              </a:rPr>
              <a:t>erityisen</a:t>
            </a:r>
            <a:r>
              <a:rPr lang="fi-FI" sz="2000" spc="15" dirty="0">
                <a:effectLst/>
                <a:latin typeface="Calibri" panose="020F0502020204030204" pitchFamily="34" charset="0"/>
                <a:ea typeface="Calibri" panose="020F0502020204030204" pitchFamily="34" charset="0"/>
              </a:rPr>
              <a:t> </a:t>
            </a:r>
            <a:r>
              <a:rPr lang="fi-FI" sz="2000" spc="-10" dirty="0">
                <a:effectLst/>
                <a:latin typeface="Calibri" panose="020F0502020204030204" pitchFamily="34" charset="0"/>
                <a:ea typeface="Calibri" panose="020F0502020204030204" pitchFamily="34" charset="0"/>
              </a:rPr>
              <a:t>vahvan</a:t>
            </a:r>
            <a:r>
              <a:rPr lang="fi-FI" sz="2000" spc="15" dirty="0">
                <a:effectLst/>
                <a:latin typeface="Calibri" panose="020F0502020204030204" pitchFamily="34" charset="0"/>
                <a:ea typeface="Calibri" panose="020F0502020204030204" pitchFamily="34" charset="0"/>
              </a:rPr>
              <a:t> </a:t>
            </a:r>
            <a:r>
              <a:rPr lang="fi-FI" sz="2000" spc="-10" dirty="0">
                <a:effectLst/>
                <a:latin typeface="Calibri" panose="020F0502020204030204" pitchFamily="34" charset="0"/>
                <a:ea typeface="Calibri" panose="020F0502020204030204" pitchFamily="34" charset="0"/>
              </a:rPr>
              <a:t>tuen</a:t>
            </a:r>
            <a:r>
              <a:rPr lang="fi-FI" sz="2000" spc="15" dirty="0">
                <a:effectLst/>
                <a:latin typeface="Calibri" panose="020F0502020204030204" pitchFamily="34" charset="0"/>
                <a:ea typeface="Calibri" panose="020F0502020204030204" pitchFamily="34" charset="0"/>
              </a:rPr>
              <a:t> </a:t>
            </a:r>
            <a:r>
              <a:rPr lang="fi-FI" sz="2000" spc="-10" dirty="0">
                <a:effectLst/>
                <a:latin typeface="Calibri" panose="020F0502020204030204" pitchFamily="34" charset="0"/>
                <a:ea typeface="Calibri" panose="020F0502020204030204" pitchFamily="34" charset="0"/>
              </a:rPr>
              <a:t>avulla.</a:t>
            </a:r>
            <a:r>
              <a:rPr lang="fi-FI" sz="2000" spc="15" dirty="0">
                <a:effectLst/>
                <a:latin typeface="Calibri" panose="020F0502020204030204" pitchFamily="34" charset="0"/>
                <a:ea typeface="Calibri" panose="020F0502020204030204" pitchFamily="34" charset="0"/>
              </a:rPr>
              <a:t> </a:t>
            </a:r>
            <a:r>
              <a:rPr lang="fi-FI" sz="2000" spc="-10" dirty="0">
                <a:effectLst/>
                <a:latin typeface="Calibri" panose="020F0502020204030204" pitchFamily="34" charset="0"/>
                <a:ea typeface="Calibri" panose="020F0502020204030204" pitchFamily="34" charset="0"/>
              </a:rPr>
              <a:t>Koulunkäynti</a:t>
            </a:r>
            <a:r>
              <a:rPr lang="fi-FI" sz="2000" spc="15" dirty="0">
                <a:effectLst/>
                <a:latin typeface="Calibri" panose="020F0502020204030204" pitchFamily="34" charset="0"/>
                <a:ea typeface="Calibri" panose="020F0502020204030204" pitchFamily="34" charset="0"/>
              </a:rPr>
              <a:t> </a:t>
            </a:r>
            <a:r>
              <a:rPr lang="fi-FI" sz="2000" spc="-10" dirty="0">
                <a:effectLst/>
                <a:latin typeface="Calibri" panose="020F0502020204030204" pitchFamily="34" charset="0"/>
                <a:ea typeface="Calibri" panose="020F0502020204030204" pitchFamily="34" charset="0"/>
              </a:rPr>
              <a:t>on</a:t>
            </a:r>
            <a:r>
              <a:rPr lang="fi-FI" sz="2000" spc="15" dirty="0">
                <a:effectLst/>
                <a:latin typeface="Calibri" panose="020F0502020204030204" pitchFamily="34" charset="0"/>
                <a:ea typeface="Calibri" panose="020F0502020204030204" pitchFamily="34" charset="0"/>
              </a:rPr>
              <a:t> </a:t>
            </a:r>
            <a:r>
              <a:rPr lang="fi-FI" sz="2000" spc="-10" dirty="0">
                <a:effectLst/>
                <a:latin typeface="Calibri" panose="020F0502020204030204" pitchFamily="34" charset="0"/>
                <a:ea typeface="Calibri" panose="020F0502020204030204" pitchFamily="34" charset="0"/>
              </a:rPr>
              <a:t>vuosiluokkiin </a:t>
            </a:r>
            <a:r>
              <a:rPr lang="fi-FI" sz="2000" dirty="0">
                <a:effectLst/>
                <a:latin typeface="Calibri" panose="020F0502020204030204" pitchFamily="34" charset="0"/>
                <a:ea typeface="Calibri" panose="020F0502020204030204" pitchFamily="34" charset="0"/>
              </a:rPr>
              <a:t>sitomatonta.</a:t>
            </a:r>
            <a:r>
              <a:rPr lang="fi-FI" sz="2000" spc="-55" dirty="0">
                <a:effectLst/>
                <a:latin typeface="Calibri" panose="020F0502020204030204" pitchFamily="34" charset="0"/>
                <a:ea typeface="Calibri" panose="020F0502020204030204" pitchFamily="34" charset="0"/>
              </a:rPr>
              <a:t> Peruskoulu on tärkeä saada suoritettua. </a:t>
            </a:r>
            <a:r>
              <a:rPr lang="fi-FI" sz="2000" spc="-55" dirty="0">
                <a:effectLst/>
                <a:latin typeface="Calibri" panose="020F0502020204030204" pitchFamily="34" charset="0"/>
                <a:ea typeface="Calibri" panose="020F0502020204030204" pitchFamily="34" charset="0"/>
                <a:sym typeface="Wingdings" pitchFamily="2" charset="2"/>
              </a:rPr>
              <a:t></a:t>
            </a:r>
            <a:endParaRPr lang="fi-FI" sz="2000" dirty="0">
              <a:effectLst/>
              <a:latin typeface="Calibri" panose="020F0502020204030204" pitchFamily="34" charset="0"/>
              <a:ea typeface="Calibri" panose="020F0502020204030204" pitchFamily="34" charset="0"/>
            </a:endParaRPr>
          </a:p>
          <a:p>
            <a:endParaRPr lang="fi-FI" sz="2000" dirty="0"/>
          </a:p>
        </p:txBody>
      </p:sp>
    </p:spTree>
    <p:extLst>
      <p:ext uri="{BB962C8B-B14F-4D97-AF65-F5344CB8AC3E}">
        <p14:creationId xmlns:p14="http://schemas.microsoft.com/office/powerpoint/2010/main" val="38338764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24E43EB-867C-4B35-9A5C-E435157C72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A7C0F5DA-B59F-4F13-8BB8-FFD8F2C572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a:lstStyle/>
          <a:p>
            <a:endParaRPr lang="fi-FI"/>
          </a:p>
        </p:txBody>
      </p:sp>
      <p:sp>
        <p:nvSpPr>
          <p:cNvPr id="12" name="Freeform 5">
            <a:extLst>
              <a:ext uri="{FF2B5EF4-FFF2-40B4-BE49-F238E27FC236}">
                <a16:creationId xmlns:a16="http://schemas.microsoft.com/office/drawing/2014/main" id="{9CEA1DEC-CC9E-4776-9E08-048A15BFA6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fi-FI"/>
          </a:p>
        </p:txBody>
      </p:sp>
      <p:sp>
        <p:nvSpPr>
          <p:cNvPr id="14" name="Freeform: Shape 13">
            <a:extLst>
              <a:ext uri="{FF2B5EF4-FFF2-40B4-BE49-F238E27FC236}">
                <a16:creationId xmlns:a16="http://schemas.microsoft.com/office/drawing/2014/main" id="{9CE399CF-F4B8-4832-A8CB-B93F6B1EF4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5171964" y="-140866"/>
            <a:ext cx="6053670" cy="7139732"/>
          </a:xfrm>
          <a:custGeom>
            <a:avLst/>
            <a:gdLst>
              <a:gd name="connsiteX0" fmla="*/ 6053670 w 6053670"/>
              <a:gd name="connsiteY0" fmla="*/ 1098 h 7139732"/>
              <a:gd name="connsiteX1" fmla="*/ 6053670 w 6053670"/>
              <a:gd name="connsiteY1" fmla="*/ 1084479 h 7139732"/>
              <a:gd name="connsiteX2" fmla="*/ 6053670 w 6053670"/>
              <a:gd name="connsiteY2" fmla="*/ 1254558 h 7139732"/>
              <a:gd name="connsiteX3" fmla="*/ 6053670 w 6053670"/>
              <a:gd name="connsiteY3" fmla="*/ 7139732 h 7139732"/>
              <a:gd name="connsiteX4" fmla="*/ 0 w 6053670"/>
              <a:gd name="connsiteY4" fmla="*/ 7139732 h 7139732"/>
              <a:gd name="connsiteX5" fmla="*/ 0 w 6053670"/>
              <a:gd name="connsiteY5" fmla="*/ 1249853 h 7139732"/>
              <a:gd name="connsiteX6" fmla="*/ 0 w 6053670"/>
              <a:gd name="connsiteY6" fmla="*/ 1084479 h 7139732"/>
              <a:gd name="connsiteX7" fmla="*/ 0 w 6053670"/>
              <a:gd name="connsiteY7" fmla="*/ 0 h 7139732"/>
              <a:gd name="connsiteX8" fmla="*/ 35717 w 6053670"/>
              <a:gd name="connsiteY8" fmla="*/ 5488 h 7139732"/>
              <a:gd name="connsiteX9" fmla="*/ 140445 w 6053670"/>
              <a:gd name="connsiteY9" fmla="*/ 21641 h 7139732"/>
              <a:gd name="connsiteX10" fmla="*/ 216722 w 6053670"/>
              <a:gd name="connsiteY10" fmla="*/ 32932 h 7139732"/>
              <a:gd name="connsiteX11" fmla="*/ 307527 w 6053670"/>
              <a:gd name="connsiteY11" fmla="*/ 44850 h 7139732"/>
              <a:gd name="connsiteX12" fmla="*/ 415282 w 6053670"/>
              <a:gd name="connsiteY12" fmla="*/ 59121 h 7139732"/>
              <a:gd name="connsiteX13" fmla="*/ 534539 w 6053670"/>
              <a:gd name="connsiteY13" fmla="*/ 74175 h 7139732"/>
              <a:gd name="connsiteX14" fmla="*/ 668931 w 6053670"/>
              <a:gd name="connsiteY14" fmla="*/ 90014 h 7139732"/>
              <a:gd name="connsiteX15" fmla="*/ 815430 w 6053670"/>
              <a:gd name="connsiteY15" fmla="*/ 106794 h 7139732"/>
              <a:gd name="connsiteX16" fmla="*/ 974641 w 6053670"/>
              <a:gd name="connsiteY16" fmla="*/ 123574 h 7139732"/>
              <a:gd name="connsiteX17" fmla="*/ 1144144 w 6053670"/>
              <a:gd name="connsiteY17" fmla="*/ 140667 h 7139732"/>
              <a:gd name="connsiteX18" fmla="*/ 1326965 w 6053670"/>
              <a:gd name="connsiteY18" fmla="*/ 156506 h 7139732"/>
              <a:gd name="connsiteX19" fmla="*/ 1518261 w 6053670"/>
              <a:gd name="connsiteY19" fmla="*/ 171717 h 7139732"/>
              <a:gd name="connsiteX20" fmla="*/ 1720453 w 6053670"/>
              <a:gd name="connsiteY20" fmla="*/ 185518 h 7139732"/>
              <a:gd name="connsiteX21" fmla="*/ 1931121 w 6053670"/>
              <a:gd name="connsiteY21" fmla="*/ 198690 h 7139732"/>
              <a:gd name="connsiteX22" fmla="*/ 2150869 w 6053670"/>
              <a:gd name="connsiteY22" fmla="*/ 211079 h 7139732"/>
              <a:gd name="connsiteX23" fmla="*/ 2263467 w 6053670"/>
              <a:gd name="connsiteY23" fmla="*/ 215470 h 7139732"/>
              <a:gd name="connsiteX24" fmla="*/ 2378487 w 6053670"/>
              <a:gd name="connsiteY24" fmla="*/ 220332 h 7139732"/>
              <a:gd name="connsiteX25" fmla="*/ 2495323 w 6053670"/>
              <a:gd name="connsiteY25" fmla="*/ 224879 h 7139732"/>
              <a:gd name="connsiteX26" fmla="*/ 2612764 w 6053670"/>
              <a:gd name="connsiteY26" fmla="*/ 227859 h 7139732"/>
              <a:gd name="connsiteX27" fmla="*/ 2732627 w 6053670"/>
              <a:gd name="connsiteY27" fmla="*/ 230525 h 7139732"/>
              <a:gd name="connsiteX28" fmla="*/ 2853700 w 6053670"/>
              <a:gd name="connsiteY28" fmla="*/ 233348 h 7139732"/>
              <a:gd name="connsiteX29" fmla="*/ 2977195 w 6053670"/>
              <a:gd name="connsiteY29" fmla="*/ 235229 h 7139732"/>
              <a:gd name="connsiteX30" fmla="*/ 3101901 w 6053670"/>
              <a:gd name="connsiteY30" fmla="*/ 235229 h 7139732"/>
              <a:gd name="connsiteX31" fmla="*/ 3227817 w 6053670"/>
              <a:gd name="connsiteY31" fmla="*/ 236170 h 7139732"/>
              <a:gd name="connsiteX32" fmla="*/ 3354944 w 6053670"/>
              <a:gd name="connsiteY32" fmla="*/ 235229 h 7139732"/>
              <a:gd name="connsiteX33" fmla="*/ 3483887 w 6053670"/>
              <a:gd name="connsiteY33" fmla="*/ 233348 h 7139732"/>
              <a:gd name="connsiteX34" fmla="*/ 3612830 w 6053670"/>
              <a:gd name="connsiteY34" fmla="*/ 231623 h 7139732"/>
              <a:gd name="connsiteX35" fmla="*/ 3743590 w 6053670"/>
              <a:gd name="connsiteY35" fmla="*/ 227859 h 7139732"/>
              <a:gd name="connsiteX36" fmla="*/ 3875560 w 6053670"/>
              <a:gd name="connsiteY36" fmla="*/ 223938 h 7139732"/>
              <a:gd name="connsiteX37" fmla="*/ 4007530 w 6053670"/>
              <a:gd name="connsiteY37" fmla="*/ 219391 h 7139732"/>
              <a:gd name="connsiteX38" fmla="*/ 4140710 w 6053670"/>
              <a:gd name="connsiteY38" fmla="*/ 212961 h 7139732"/>
              <a:gd name="connsiteX39" fmla="*/ 4275102 w 6053670"/>
              <a:gd name="connsiteY39" fmla="*/ 205277 h 7139732"/>
              <a:gd name="connsiteX40" fmla="*/ 4410098 w 6053670"/>
              <a:gd name="connsiteY40" fmla="*/ 197907 h 7139732"/>
              <a:gd name="connsiteX41" fmla="*/ 4545096 w 6053670"/>
              <a:gd name="connsiteY41" fmla="*/ 188498 h 7139732"/>
              <a:gd name="connsiteX42" fmla="*/ 4681909 w 6053670"/>
              <a:gd name="connsiteY42" fmla="*/ 177207 h 7139732"/>
              <a:gd name="connsiteX43" fmla="*/ 4816905 w 6053670"/>
              <a:gd name="connsiteY43" fmla="*/ 165916 h 7139732"/>
              <a:gd name="connsiteX44" fmla="*/ 4954323 w 6053670"/>
              <a:gd name="connsiteY44" fmla="*/ 152899 h 7139732"/>
              <a:gd name="connsiteX45" fmla="*/ 5092347 w 6053670"/>
              <a:gd name="connsiteY45" fmla="*/ 138629 h 7139732"/>
              <a:gd name="connsiteX46" fmla="*/ 5228555 w 6053670"/>
              <a:gd name="connsiteY46" fmla="*/ 123574 h 7139732"/>
              <a:gd name="connsiteX47" fmla="*/ 5366578 w 6053670"/>
              <a:gd name="connsiteY47" fmla="*/ 106010 h 7139732"/>
              <a:gd name="connsiteX48" fmla="*/ 5503997 w 6053670"/>
              <a:gd name="connsiteY48" fmla="*/ 87192 h 7139732"/>
              <a:gd name="connsiteX49" fmla="*/ 5642020 w 6053670"/>
              <a:gd name="connsiteY49" fmla="*/ 68530 h 7139732"/>
              <a:gd name="connsiteX50" fmla="*/ 5779438 w 6053670"/>
              <a:gd name="connsiteY50" fmla="*/ 46733 h 7139732"/>
              <a:gd name="connsiteX51" fmla="*/ 5916251 w 6053670"/>
              <a:gd name="connsiteY51" fmla="*/ 24464 h 7139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53670" h="7139732">
                <a:moveTo>
                  <a:pt x="6053670" y="1098"/>
                </a:moveTo>
                <a:lnTo>
                  <a:pt x="6053670" y="1084479"/>
                </a:lnTo>
                <a:lnTo>
                  <a:pt x="6053670" y="1254558"/>
                </a:lnTo>
                <a:lnTo>
                  <a:pt x="6053670" y="7139732"/>
                </a:lnTo>
                <a:lnTo>
                  <a:pt x="0" y="7139732"/>
                </a:lnTo>
                <a:lnTo>
                  <a:pt x="0" y="1249853"/>
                </a:lnTo>
                <a:lnTo>
                  <a:pt x="0" y="1084479"/>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1" y="235229"/>
                </a:lnTo>
                <a:lnTo>
                  <a:pt x="3227817" y="236170"/>
                </a:lnTo>
                <a:lnTo>
                  <a:pt x="3354944" y="235229"/>
                </a:lnTo>
                <a:lnTo>
                  <a:pt x="3483887" y="233348"/>
                </a:lnTo>
                <a:lnTo>
                  <a:pt x="3612830" y="231623"/>
                </a:lnTo>
                <a:lnTo>
                  <a:pt x="3743590" y="227859"/>
                </a:lnTo>
                <a:lnTo>
                  <a:pt x="3875560" y="223938"/>
                </a:lnTo>
                <a:lnTo>
                  <a:pt x="4007530"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bg1"/>
          </a:solidFill>
          <a:ln>
            <a:noFill/>
          </a:ln>
        </p:spPr>
        <p:txBody>
          <a:bodyPr/>
          <a:lstStyle/>
          <a:p>
            <a:endParaRPr lang="fi-FI"/>
          </a:p>
        </p:txBody>
      </p:sp>
      <p:sp>
        <p:nvSpPr>
          <p:cNvPr id="16" name="Freeform 5">
            <a:extLst>
              <a:ext uri="{FF2B5EF4-FFF2-40B4-BE49-F238E27FC236}">
                <a16:creationId xmlns:a16="http://schemas.microsoft.com/office/drawing/2014/main" id="{1F23E73A-FDC8-462C-83C1-3AA8961449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fi-FI"/>
          </a:p>
        </p:txBody>
      </p:sp>
      <p:sp>
        <p:nvSpPr>
          <p:cNvPr id="2" name="Otsikko 1">
            <a:extLst>
              <a:ext uri="{FF2B5EF4-FFF2-40B4-BE49-F238E27FC236}">
                <a16:creationId xmlns:a16="http://schemas.microsoft.com/office/drawing/2014/main" id="{2E314303-6CD1-F86C-E39F-97265DC1372C}"/>
              </a:ext>
            </a:extLst>
          </p:cNvPr>
          <p:cNvSpPr>
            <a:spLocks noGrp="1"/>
          </p:cNvSpPr>
          <p:nvPr>
            <p:ph type="title"/>
          </p:nvPr>
        </p:nvSpPr>
        <p:spPr>
          <a:xfrm>
            <a:off x="994087" y="1130603"/>
            <a:ext cx="3342442" cy="4596794"/>
          </a:xfrm>
        </p:spPr>
        <p:txBody>
          <a:bodyPr anchor="ctr">
            <a:normAutofit/>
          </a:bodyPr>
          <a:lstStyle/>
          <a:p>
            <a:r>
              <a:rPr lang="fi-FI" sz="3200" b="1" spc="-10" dirty="0">
                <a:solidFill>
                  <a:srgbClr val="EBEBEB"/>
                </a:solidFill>
                <a:effectLst/>
                <a:latin typeface="Calibri" panose="020F0502020204030204" pitchFamily="34" charset="0"/>
                <a:ea typeface="Calibri" panose="020F0502020204030204" pitchFamily="34" charset="0"/>
              </a:rPr>
              <a:t>Koskemattomuus</a:t>
            </a:r>
            <a:br>
              <a:rPr lang="fi-FI" sz="3200" b="1" dirty="0">
                <a:solidFill>
                  <a:srgbClr val="EBEBEB"/>
                </a:solidFill>
                <a:effectLst/>
                <a:latin typeface="Calibri" panose="020F0502020204030204" pitchFamily="34" charset="0"/>
                <a:ea typeface="Calibri" panose="020F0502020204030204" pitchFamily="34" charset="0"/>
              </a:rPr>
            </a:br>
            <a:endParaRPr lang="fi-FI" sz="3200" dirty="0">
              <a:solidFill>
                <a:srgbClr val="EBEBEB"/>
              </a:solidFill>
            </a:endParaRPr>
          </a:p>
        </p:txBody>
      </p:sp>
      <p:sp>
        <p:nvSpPr>
          <p:cNvPr id="3" name="Sisällön paikkamerkki 2">
            <a:extLst>
              <a:ext uri="{FF2B5EF4-FFF2-40B4-BE49-F238E27FC236}">
                <a16:creationId xmlns:a16="http://schemas.microsoft.com/office/drawing/2014/main" id="{7073AF6F-CBE3-FC75-80BC-AECEB355955C}"/>
              </a:ext>
            </a:extLst>
          </p:cNvPr>
          <p:cNvSpPr>
            <a:spLocks noGrp="1"/>
          </p:cNvSpPr>
          <p:nvPr>
            <p:ph idx="1"/>
          </p:nvPr>
        </p:nvSpPr>
        <p:spPr>
          <a:xfrm>
            <a:off x="5290077" y="437513"/>
            <a:ext cx="5502614" cy="5954325"/>
          </a:xfrm>
        </p:spPr>
        <p:txBody>
          <a:bodyPr anchor="ctr">
            <a:normAutofit/>
          </a:bodyPr>
          <a:lstStyle/>
          <a:p>
            <a:r>
              <a:rPr lang="fi-FI" sz="2000" dirty="0">
                <a:effectLst/>
                <a:latin typeface="Calibri" panose="020F0502020204030204" pitchFamily="34" charset="0"/>
                <a:ea typeface="Calibri" panose="020F0502020204030204" pitchFamily="34" charset="0"/>
              </a:rPr>
              <a:t>Jokaisella </a:t>
            </a:r>
            <a:r>
              <a:rPr lang="fi-FI" sz="2000" dirty="0">
                <a:latin typeface="Calibri" panose="020F0502020204030204" pitchFamily="34" charset="0"/>
                <a:ea typeface="Calibri" panose="020F0502020204030204" pitchFamily="34" charset="0"/>
              </a:rPr>
              <a:t>l</a:t>
            </a:r>
            <a:r>
              <a:rPr lang="fi-FI" sz="2000" dirty="0">
                <a:effectLst/>
                <a:latin typeface="Calibri" panose="020F0502020204030204" pitchFamily="34" charset="0"/>
                <a:ea typeface="Calibri" panose="020F0502020204030204" pitchFamily="34" charset="0"/>
              </a:rPr>
              <a:t>apsella oikeus koskemattomuuteen ja hyvään kohteluun. Jokainen lapsi on oikeutettu siihen,</a:t>
            </a:r>
            <a:r>
              <a:rPr lang="fi-FI" sz="2000" spc="-40" dirty="0">
                <a:effectLst/>
                <a:latin typeface="Calibri" panose="020F0502020204030204" pitchFamily="34" charset="0"/>
                <a:ea typeface="Calibri" panose="020F0502020204030204" pitchFamily="34" charset="0"/>
              </a:rPr>
              <a:t> </a:t>
            </a:r>
            <a:r>
              <a:rPr lang="fi-FI" sz="2000" dirty="0">
                <a:effectLst/>
                <a:latin typeface="Calibri" panose="020F0502020204030204" pitchFamily="34" charset="0"/>
                <a:ea typeface="Calibri" panose="020F0502020204030204" pitchFamily="34" charset="0"/>
              </a:rPr>
              <a:t>että</a:t>
            </a:r>
            <a:r>
              <a:rPr lang="fi-FI" sz="2000" spc="-40" dirty="0">
                <a:effectLst/>
                <a:latin typeface="Calibri" panose="020F0502020204030204" pitchFamily="34" charset="0"/>
                <a:ea typeface="Calibri" panose="020F0502020204030204" pitchFamily="34" charset="0"/>
              </a:rPr>
              <a:t> </a:t>
            </a:r>
            <a:r>
              <a:rPr lang="fi-FI" sz="2000" dirty="0">
                <a:effectLst/>
                <a:latin typeface="Calibri" panose="020F0502020204030204" pitchFamily="34" charset="0"/>
                <a:ea typeface="Calibri" panose="020F0502020204030204" pitchFamily="34" charset="0"/>
              </a:rPr>
              <a:t>häntä</a:t>
            </a:r>
            <a:r>
              <a:rPr lang="fi-FI" sz="2000" spc="-40" dirty="0">
                <a:effectLst/>
                <a:latin typeface="Calibri" panose="020F0502020204030204" pitchFamily="34" charset="0"/>
                <a:ea typeface="Calibri" panose="020F0502020204030204" pitchFamily="34" charset="0"/>
              </a:rPr>
              <a:t> </a:t>
            </a:r>
            <a:r>
              <a:rPr lang="fi-FI" sz="2000" dirty="0">
                <a:effectLst/>
                <a:latin typeface="Calibri" panose="020F0502020204030204" pitchFamily="34" charset="0"/>
                <a:ea typeface="Calibri" panose="020F0502020204030204" pitchFamily="34" charset="0"/>
              </a:rPr>
              <a:t>kohdellaan oikeudenmukaisesti.</a:t>
            </a:r>
            <a:r>
              <a:rPr lang="fi-FI" sz="2000" spc="-40" dirty="0">
                <a:effectLst/>
                <a:latin typeface="Calibri" panose="020F0502020204030204" pitchFamily="34" charset="0"/>
                <a:ea typeface="Calibri" panose="020F0502020204030204" pitchFamily="34" charset="0"/>
              </a:rPr>
              <a:t> </a:t>
            </a:r>
            <a:r>
              <a:rPr lang="fi-FI" sz="2000" dirty="0">
                <a:effectLst/>
                <a:latin typeface="Calibri" panose="020F0502020204030204" pitchFamily="34" charset="0"/>
                <a:ea typeface="Calibri" panose="020F0502020204030204" pitchFamily="34" charset="0"/>
              </a:rPr>
              <a:t>Häntä</a:t>
            </a:r>
            <a:r>
              <a:rPr lang="fi-FI" sz="2000" spc="-40" dirty="0">
                <a:effectLst/>
                <a:latin typeface="Calibri" panose="020F0502020204030204" pitchFamily="34" charset="0"/>
                <a:ea typeface="Calibri" panose="020F0502020204030204" pitchFamily="34" charset="0"/>
              </a:rPr>
              <a:t> </a:t>
            </a:r>
            <a:r>
              <a:rPr lang="fi-FI" sz="2000" dirty="0">
                <a:effectLst/>
                <a:latin typeface="Calibri" panose="020F0502020204030204" pitchFamily="34" charset="0"/>
                <a:ea typeface="Calibri" panose="020F0502020204030204" pitchFamily="34" charset="0"/>
              </a:rPr>
              <a:t>ei</a:t>
            </a:r>
            <a:r>
              <a:rPr lang="fi-FI" sz="2000" spc="-40" dirty="0">
                <a:effectLst/>
                <a:latin typeface="Calibri" panose="020F0502020204030204" pitchFamily="34" charset="0"/>
                <a:ea typeface="Calibri" panose="020F0502020204030204" pitchFamily="34" charset="0"/>
              </a:rPr>
              <a:t> </a:t>
            </a:r>
            <a:r>
              <a:rPr lang="fi-FI" sz="2000" dirty="0">
                <a:effectLst/>
                <a:latin typeface="Calibri" panose="020F0502020204030204" pitchFamily="34" charset="0"/>
                <a:ea typeface="Calibri" panose="020F0502020204030204" pitchFamily="34" charset="0"/>
              </a:rPr>
              <a:t>saa</a:t>
            </a:r>
            <a:r>
              <a:rPr lang="fi-FI" sz="2000" spc="-40" dirty="0">
                <a:effectLst/>
                <a:latin typeface="Calibri" panose="020F0502020204030204" pitchFamily="34" charset="0"/>
                <a:ea typeface="Calibri" panose="020F0502020204030204" pitchFamily="34" charset="0"/>
              </a:rPr>
              <a:t> </a:t>
            </a:r>
            <a:r>
              <a:rPr lang="fi-FI" sz="2000" dirty="0">
                <a:effectLst/>
                <a:latin typeface="Calibri" panose="020F0502020204030204" pitchFamily="34" charset="0"/>
                <a:ea typeface="Calibri" panose="020F0502020204030204" pitchFamily="34" charset="0"/>
              </a:rPr>
              <a:t>nimitellä,</a:t>
            </a:r>
            <a:r>
              <a:rPr lang="fi-FI" sz="2000" spc="-40" dirty="0">
                <a:effectLst/>
                <a:latin typeface="Calibri" panose="020F0502020204030204" pitchFamily="34" charset="0"/>
                <a:ea typeface="Calibri" panose="020F0502020204030204" pitchFamily="34" charset="0"/>
              </a:rPr>
              <a:t> </a:t>
            </a:r>
            <a:r>
              <a:rPr lang="fi-FI" sz="2000" dirty="0">
                <a:effectLst/>
                <a:latin typeface="Calibri" panose="020F0502020204030204" pitchFamily="34" charset="0"/>
                <a:ea typeface="Calibri" panose="020F0502020204030204" pitchFamily="34" charset="0"/>
              </a:rPr>
              <a:t>kiusata,</a:t>
            </a:r>
            <a:r>
              <a:rPr lang="fi-FI" sz="2000" spc="-40" dirty="0">
                <a:effectLst/>
                <a:latin typeface="Calibri" panose="020F0502020204030204" pitchFamily="34" charset="0"/>
                <a:ea typeface="Calibri" panose="020F0502020204030204" pitchFamily="34" charset="0"/>
              </a:rPr>
              <a:t> </a:t>
            </a:r>
            <a:r>
              <a:rPr lang="fi-FI" sz="2000" dirty="0">
                <a:effectLst/>
                <a:latin typeface="Calibri" panose="020F0502020204030204" pitchFamily="34" charset="0"/>
                <a:ea typeface="Calibri" panose="020F0502020204030204" pitchFamily="34" charset="0"/>
              </a:rPr>
              <a:t>uhata,</a:t>
            </a:r>
            <a:r>
              <a:rPr lang="fi-FI" sz="2000" spc="-40" dirty="0">
                <a:effectLst/>
                <a:latin typeface="Calibri" panose="020F0502020204030204" pitchFamily="34" charset="0"/>
                <a:ea typeface="Calibri" panose="020F0502020204030204" pitchFamily="34" charset="0"/>
              </a:rPr>
              <a:t> </a:t>
            </a:r>
            <a:r>
              <a:rPr lang="fi-FI" sz="2000" dirty="0">
                <a:effectLst/>
                <a:latin typeface="Calibri" panose="020F0502020204030204" pitchFamily="34" charset="0"/>
                <a:ea typeface="Calibri" panose="020F0502020204030204" pitchFamily="34" charset="0"/>
              </a:rPr>
              <a:t>satuttaa</a:t>
            </a:r>
            <a:r>
              <a:rPr lang="fi-FI" sz="2000" spc="-40" dirty="0">
                <a:effectLst/>
                <a:latin typeface="Calibri" panose="020F0502020204030204" pitchFamily="34" charset="0"/>
                <a:ea typeface="Calibri" panose="020F0502020204030204" pitchFamily="34" charset="0"/>
              </a:rPr>
              <a:t> </a:t>
            </a:r>
            <a:r>
              <a:rPr lang="fi-FI" sz="2000" dirty="0">
                <a:effectLst/>
                <a:latin typeface="Calibri" panose="020F0502020204030204" pitchFamily="34" charset="0"/>
                <a:ea typeface="Calibri" panose="020F0502020204030204" pitchFamily="34" charset="0"/>
              </a:rPr>
              <a:t>eikä</a:t>
            </a:r>
            <a:r>
              <a:rPr lang="fi-FI" sz="2000" spc="-40" dirty="0">
                <a:effectLst/>
                <a:latin typeface="Calibri" panose="020F0502020204030204" pitchFamily="34" charset="0"/>
                <a:ea typeface="Calibri" panose="020F0502020204030204" pitchFamily="34" charset="0"/>
              </a:rPr>
              <a:t> </a:t>
            </a:r>
            <a:r>
              <a:rPr lang="fi-FI" sz="2000" dirty="0">
                <a:effectLst/>
                <a:latin typeface="Calibri" panose="020F0502020204030204" pitchFamily="34" charset="0"/>
                <a:ea typeface="Calibri" panose="020F0502020204030204" pitchFamily="34" charset="0"/>
              </a:rPr>
              <a:t>muutoinkaan kohdella epäkunnioittavasti. </a:t>
            </a:r>
            <a:endParaRPr lang="fi-FI" sz="2000" dirty="0"/>
          </a:p>
        </p:txBody>
      </p:sp>
    </p:spTree>
    <p:extLst>
      <p:ext uri="{BB962C8B-B14F-4D97-AF65-F5344CB8AC3E}">
        <p14:creationId xmlns:p14="http://schemas.microsoft.com/office/powerpoint/2010/main" val="29613697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24E43EB-867C-4B35-9A5C-E435157C72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A7C0F5DA-B59F-4F13-8BB8-FFD8F2C572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a:lstStyle/>
          <a:p>
            <a:endParaRPr lang="fi-FI"/>
          </a:p>
        </p:txBody>
      </p:sp>
      <p:sp>
        <p:nvSpPr>
          <p:cNvPr id="12" name="Freeform 5">
            <a:extLst>
              <a:ext uri="{FF2B5EF4-FFF2-40B4-BE49-F238E27FC236}">
                <a16:creationId xmlns:a16="http://schemas.microsoft.com/office/drawing/2014/main" id="{9CEA1DEC-CC9E-4776-9E08-048A15BFA6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fi-FI"/>
          </a:p>
        </p:txBody>
      </p:sp>
      <p:sp>
        <p:nvSpPr>
          <p:cNvPr id="14" name="Freeform: Shape 13">
            <a:extLst>
              <a:ext uri="{FF2B5EF4-FFF2-40B4-BE49-F238E27FC236}">
                <a16:creationId xmlns:a16="http://schemas.microsoft.com/office/drawing/2014/main" id="{9CE399CF-F4B8-4832-A8CB-B93F6B1EF4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5171964" y="-140866"/>
            <a:ext cx="6053670" cy="7139732"/>
          </a:xfrm>
          <a:custGeom>
            <a:avLst/>
            <a:gdLst>
              <a:gd name="connsiteX0" fmla="*/ 6053670 w 6053670"/>
              <a:gd name="connsiteY0" fmla="*/ 1098 h 7139732"/>
              <a:gd name="connsiteX1" fmla="*/ 6053670 w 6053670"/>
              <a:gd name="connsiteY1" fmla="*/ 1084479 h 7139732"/>
              <a:gd name="connsiteX2" fmla="*/ 6053670 w 6053670"/>
              <a:gd name="connsiteY2" fmla="*/ 1254558 h 7139732"/>
              <a:gd name="connsiteX3" fmla="*/ 6053670 w 6053670"/>
              <a:gd name="connsiteY3" fmla="*/ 7139732 h 7139732"/>
              <a:gd name="connsiteX4" fmla="*/ 0 w 6053670"/>
              <a:gd name="connsiteY4" fmla="*/ 7139732 h 7139732"/>
              <a:gd name="connsiteX5" fmla="*/ 0 w 6053670"/>
              <a:gd name="connsiteY5" fmla="*/ 1249853 h 7139732"/>
              <a:gd name="connsiteX6" fmla="*/ 0 w 6053670"/>
              <a:gd name="connsiteY6" fmla="*/ 1084479 h 7139732"/>
              <a:gd name="connsiteX7" fmla="*/ 0 w 6053670"/>
              <a:gd name="connsiteY7" fmla="*/ 0 h 7139732"/>
              <a:gd name="connsiteX8" fmla="*/ 35717 w 6053670"/>
              <a:gd name="connsiteY8" fmla="*/ 5488 h 7139732"/>
              <a:gd name="connsiteX9" fmla="*/ 140445 w 6053670"/>
              <a:gd name="connsiteY9" fmla="*/ 21641 h 7139732"/>
              <a:gd name="connsiteX10" fmla="*/ 216722 w 6053670"/>
              <a:gd name="connsiteY10" fmla="*/ 32932 h 7139732"/>
              <a:gd name="connsiteX11" fmla="*/ 307527 w 6053670"/>
              <a:gd name="connsiteY11" fmla="*/ 44850 h 7139732"/>
              <a:gd name="connsiteX12" fmla="*/ 415282 w 6053670"/>
              <a:gd name="connsiteY12" fmla="*/ 59121 h 7139732"/>
              <a:gd name="connsiteX13" fmla="*/ 534539 w 6053670"/>
              <a:gd name="connsiteY13" fmla="*/ 74175 h 7139732"/>
              <a:gd name="connsiteX14" fmla="*/ 668931 w 6053670"/>
              <a:gd name="connsiteY14" fmla="*/ 90014 h 7139732"/>
              <a:gd name="connsiteX15" fmla="*/ 815430 w 6053670"/>
              <a:gd name="connsiteY15" fmla="*/ 106794 h 7139732"/>
              <a:gd name="connsiteX16" fmla="*/ 974641 w 6053670"/>
              <a:gd name="connsiteY16" fmla="*/ 123574 h 7139732"/>
              <a:gd name="connsiteX17" fmla="*/ 1144144 w 6053670"/>
              <a:gd name="connsiteY17" fmla="*/ 140667 h 7139732"/>
              <a:gd name="connsiteX18" fmla="*/ 1326965 w 6053670"/>
              <a:gd name="connsiteY18" fmla="*/ 156506 h 7139732"/>
              <a:gd name="connsiteX19" fmla="*/ 1518261 w 6053670"/>
              <a:gd name="connsiteY19" fmla="*/ 171717 h 7139732"/>
              <a:gd name="connsiteX20" fmla="*/ 1720453 w 6053670"/>
              <a:gd name="connsiteY20" fmla="*/ 185518 h 7139732"/>
              <a:gd name="connsiteX21" fmla="*/ 1931121 w 6053670"/>
              <a:gd name="connsiteY21" fmla="*/ 198690 h 7139732"/>
              <a:gd name="connsiteX22" fmla="*/ 2150869 w 6053670"/>
              <a:gd name="connsiteY22" fmla="*/ 211079 h 7139732"/>
              <a:gd name="connsiteX23" fmla="*/ 2263467 w 6053670"/>
              <a:gd name="connsiteY23" fmla="*/ 215470 h 7139732"/>
              <a:gd name="connsiteX24" fmla="*/ 2378487 w 6053670"/>
              <a:gd name="connsiteY24" fmla="*/ 220332 h 7139732"/>
              <a:gd name="connsiteX25" fmla="*/ 2495323 w 6053670"/>
              <a:gd name="connsiteY25" fmla="*/ 224879 h 7139732"/>
              <a:gd name="connsiteX26" fmla="*/ 2612764 w 6053670"/>
              <a:gd name="connsiteY26" fmla="*/ 227859 h 7139732"/>
              <a:gd name="connsiteX27" fmla="*/ 2732627 w 6053670"/>
              <a:gd name="connsiteY27" fmla="*/ 230525 h 7139732"/>
              <a:gd name="connsiteX28" fmla="*/ 2853700 w 6053670"/>
              <a:gd name="connsiteY28" fmla="*/ 233348 h 7139732"/>
              <a:gd name="connsiteX29" fmla="*/ 2977195 w 6053670"/>
              <a:gd name="connsiteY29" fmla="*/ 235229 h 7139732"/>
              <a:gd name="connsiteX30" fmla="*/ 3101901 w 6053670"/>
              <a:gd name="connsiteY30" fmla="*/ 235229 h 7139732"/>
              <a:gd name="connsiteX31" fmla="*/ 3227817 w 6053670"/>
              <a:gd name="connsiteY31" fmla="*/ 236170 h 7139732"/>
              <a:gd name="connsiteX32" fmla="*/ 3354944 w 6053670"/>
              <a:gd name="connsiteY32" fmla="*/ 235229 h 7139732"/>
              <a:gd name="connsiteX33" fmla="*/ 3483887 w 6053670"/>
              <a:gd name="connsiteY33" fmla="*/ 233348 h 7139732"/>
              <a:gd name="connsiteX34" fmla="*/ 3612830 w 6053670"/>
              <a:gd name="connsiteY34" fmla="*/ 231623 h 7139732"/>
              <a:gd name="connsiteX35" fmla="*/ 3743590 w 6053670"/>
              <a:gd name="connsiteY35" fmla="*/ 227859 h 7139732"/>
              <a:gd name="connsiteX36" fmla="*/ 3875560 w 6053670"/>
              <a:gd name="connsiteY36" fmla="*/ 223938 h 7139732"/>
              <a:gd name="connsiteX37" fmla="*/ 4007530 w 6053670"/>
              <a:gd name="connsiteY37" fmla="*/ 219391 h 7139732"/>
              <a:gd name="connsiteX38" fmla="*/ 4140710 w 6053670"/>
              <a:gd name="connsiteY38" fmla="*/ 212961 h 7139732"/>
              <a:gd name="connsiteX39" fmla="*/ 4275102 w 6053670"/>
              <a:gd name="connsiteY39" fmla="*/ 205277 h 7139732"/>
              <a:gd name="connsiteX40" fmla="*/ 4410098 w 6053670"/>
              <a:gd name="connsiteY40" fmla="*/ 197907 h 7139732"/>
              <a:gd name="connsiteX41" fmla="*/ 4545096 w 6053670"/>
              <a:gd name="connsiteY41" fmla="*/ 188498 h 7139732"/>
              <a:gd name="connsiteX42" fmla="*/ 4681909 w 6053670"/>
              <a:gd name="connsiteY42" fmla="*/ 177207 h 7139732"/>
              <a:gd name="connsiteX43" fmla="*/ 4816905 w 6053670"/>
              <a:gd name="connsiteY43" fmla="*/ 165916 h 7139732"/>
              <a:gd name="connsiteX44" fmla="*/ 4954323 w 6053670"/>
              <a:gd name="connsiteY44" fmla="*/ 152899 h 7139732"/>
              <a:gd name="connsiteX45" fmla="*/ 5092347 w 6053670"/>
              <a:gd name="connsiteY45" fmla="*/ 138629 h 7139732"/>
              <a:gd name="connsiteX46" fmla="*/ 5228555 w 6053670"/>
              <a:gd name="connsiteY46" fmla="*/ 123574 h 7139732"/>
              <a:gd name="connsiteX47" fmla="*/ 5366578 w 6053670"/>
              <a:gd name="connsiteY47" fmla="*/ 106010 h 7139732"/>
              <a:gd name="connsiteX48" fmla="*/ 5503997 w 6053670"/>
              <a:gd name="connsiteY48" fmla="*/ 87192 h 7139732"/>
              <a:gd name="connsiteX49" fmla="*/ 5642020 w 6053670"/>
              <a:gd name="connsiteY49" fmla="*/ 68530 h 7139732"/>
              <a:gd name="connsiteX50" fmla="*/ 5779438 w 6053670"/>
              <a:gd name="connsiteY50" fmla="*/ 46733 h 7139732"/>
              <a:gd name="connsiteX51" fmla="*/ 5916251 w 6053670"/>
              <a:gd name="connsiteY51" fmla="*/ 24464 h 7139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53670" h="7139732">
                <a:moveTo>
                  <a:pt x="6053670" y="1098"/>
                </a:moveTo>
                <a:lnTo>
                  <a:pt x="6053670" y="1084479"/>
                </a:lnTo>
                <a:lnTo>
                  <a:pt x="6053670" y="1254558"/>
                </a:lnTo>
                <a:lnTo>
                  <a:pt x="6053670" y="7139732"/>
                </a:lnTo>
                <a:lnTo>
                  <a:pt x="0" y="7139732"/>
                </a:lnTo>
                <a:lnTo>
                  <a:pt x="0" y="1249853"/>
                </a:lnTo>
                <a:lnTo>
                  <a:pt x="0" y="1084479"/>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1" y="235229"/>
                </a:lnTo>
                <a:lnTo>
                  <a:pt x="3227817" y="236170"/>
                </a:lnTo>
                <a:lnTo>
                  <a:pt x="3354944" y="235229"/>
                </a:lnTo>
                <a:lnTo>
                  <a:pt x="3483887" y="233348"/>
                </a:lnTo>
                <a:lnTo>
                  <a:pt x="3612830" y="231623"/>
                </a:lnTo>
                <a:lnTo>
                  <a:pt x="3743590" y="227859"/>
                </a:lnTo>
                <a:lnTo>
                  <a:pt x="3875560" y="223938"/>
                </a:lnTo>
                <a:lnTo>
                  <a:pt x="4007530"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bg1"/>
          </a:solidFill>
          <a:ln>
            <a:noFill/>
          </a:ln>
        </p:spPr>
        <p:txBody>
          <a:bodyPr/>
          <a:lstStyle/>
          <a:p>
            <a:endParaRPr lang="fi-FI"/>
          </a:p>
        </p:txBody>
      </p:sp>
      <p:sp>
        <p:nvSpPr>
          <p:cNvPr id="16" name="Freeform 5">
            <a:extLst>
              <a:ext uri="{FF2B5EF4-FFF2-40B4-BE49-F238E27FC236}">
                <a16:creationId xmlns:a16="http://schemas.microsoft.com/office/drawing/2014/main" id="{1F23E73A-FDC8-462C-83C1-3AA8961449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fi-FI"/>
          </a:p>
        </p:txBody>
      </p:sp>
      <p:sp>
        <p:nvSpPr>
          <p:cNvPr id="2" name="Otsikko 1">
            <a:extLst>
              <a:ext uri="{FF2B5EF4-FFF2-40B4-BE49-F238E27FC236}">
                <a16:creationId xmlns:a16="http://schemas.microsoft.com/office/drawing/2014/main" id="{1FD4D641-6958-618F-C43D-B66C4B9594E2}"/>
              </a:ext>
            </a:extLst>
          </p:cNvPr>
          <p:cNvSpPr>
            <a:spLocks noGrp="1"/>
          </p:cNvSpPr>
          <p:nvPr>
            <p:ph type="title"/>
          </p:nvPr>
        </p:nvSpPr>
        <p:spPr>
          <a:xfrm>
            <a:off x="994087" y="1130603"/>
            <a:ext cx="3342442" cy="4596794"/>
          </a:xfrm>
        </p:spPr>
        <p:txBody>
          <a:bodyPr anchor="ctr">
            <a:normAutofit/>
          </a:bodyPr>
          <a:lstStyle/>
          <a:p>
            <a:r>
              <a:rPr lang="fi-FI" sz="3200" dirty="0">
                <a:solidFill>
                  <a:srgbClr val="EBEBEB"/>
                </a:solidFill>
              </a:rPr>
              <a:t>Toisten kunnioittaminen</a:t>
            </a:r>
          </a:p>
        </p:txBody>
      </p:sp>
      <p:sp>
        <p:nvSpPr>
          <p:cNvPr id="3" name="Sisällön paikkamerkki 2">
            <a:extLst>
              <a:ext uri="{FF2B5EF4-FFF2-40B4-BE49-F238E27FC236}">
                <a16:creationId xmlns:a16="http://schemas.microsoft.com/office/drawing/2014/main" id="{7542257F-8AA2-F09F-15F2-D2BA04206DD7}"/>
              </a:ext>
            </a:extLst>
          </p:cNvPr>
          <p:cNvSpPr>
            <a:spLocks noGrp="1"/>
          </p:cNvSpPr>
          <p:nvPr>
            <p:ph idx="1"/>
          </p:nvPr>
        </p:nvSpPr>
        <p:spPr>
          <a:xfrm>
            <a:off x="5290077" y="437513"/>
            <a:ext cx="5502614" cy="5954325"/>
          </a:xfrm>
        </p:spPr>
        <p:txBody>
          <a:bodyPr anchor="ctr">
            <a:normAutofit/>
          </a:bodyPr>
          <a:lstStyle/>
          <a:p>
            <a:r>
              <a:rPr lang="fi-FI" sz="2800" dirty="0">
                <a:latin typeface="Calibri" panose="020F0502020204030204" pitchFamily="34" charset="0"/>
                <a:cs typeface="Calibri" panose="020F0502020204030204" pitchFamily="34" charset="0"/>
              </a:rPr>
              <a:t>Kunnioitetaan toisiamme niin meillä on mukavampaa olla Kinnalassa</a:t>
            </a:r>
          </a:p>
        </p:txBody>
      </p:sp>
    </p:spTree>
    <p:extLst>
      <p:ext uri="{BB962C8B-B14F-4D97-AF65-F5344CB8AC3E}">
        <p14:creationId xmlns:p14="http://schemas.microsoft.com/office/powerpoint/2010/main" val="28429150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24E43EB-867C-4B35-9A5C-E435157C72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A7C0F5DA-B59F-4F13-8BB8-FFD8F2C572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a:lstStyle/>
          <a:p>
            <a:endParaRPr lang="fi-FI"/>
          </a:p>
        </p:txBody>
      </p:sp>
      <p:sp>
        <p:nvSpPr>
          <p:cNvPr id="12" name="Freeform 5">
            <a:extLst>
              <a:ext uri="{FF2B5EF4-FFF2-40B4-BE49-F238E27FC236}">
                <a16:creationId xmlns:a16="http://schemas.microsoft.com/office/drawing/2014/main" id="{9CEA1DEC-CC9E-4776-9E08-048A15BFA6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fi-FI"/>
          </a:p>
        </p:txBody>
      </p:sp>
      <p:sp>
        <p:nvSpPr>
          <p:cNvPr id="14" name="Freeform: Shape 13">
            <a:extLst>
              <a:ext uri="{FF2B5EF4-FFF2-40B4-BE49-F238E27FC236}">
                <a16:creationId xmlns:a16="http://schemas.microsoft.com/office/drawing/2014/main" id="{9CE399CF-F4B8-4832-A8CB-B93F6B1EF4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5171964" y="-140866"/>
            <a:ext cx="6053670" cy="7139732"/>
          </a:xfrm>
          <a:custGeom>
            <a:avLst/>
            <a:gdLst>
              <a:gd name="connsiteX0" fmla="*/ 6053670 w 6053670"/>
              <a:gd name="connsiteY0" fmla="*/ 1098 h 7139732"/>
              <a:gd name="connsiteX1" fmla="*/ 6053670 w 6053670"/>
              <a:gd name="connsiteY1" fmla="*/ 1084479 h 7139732"/>
              <a:gd name="connsiteX2" fmla="*/ 6053670 w 6053670"/>
              <a:gd name="connsiteY2" fmla="*/ 1254558 h 7139732"/>
              <a:gd name="connsiteX3" fmla="*/ 6053670 w 6053670"/>
              <a:gd name="connsiteY3" fmla="*/ 7139732 h 7139732"/>
              <a:gd name="connsiteX4" fmla="*/ 0 w 6053670"/>
              <a:gd name="connsiteY4" fmla="*/ 7139732 h 7139732"/>
              <a:gd name="connsiteX5" fmla="*/ 0 w 6053670"/>
              <a:gd name="connsiteY5" fmla="*/ 1249853 h 7139732"/>
              <a:gd name="connsiteX6" fmla="*/ 0 w 6053670"/>
              <a:gd name="connsiteY6" fmla="*/ 1084479 h 7139732"/>
              <a:gd name="connsiteX7" fmla="*/ 0 w 6053670"/>
              <a:gd name="connsiteY7" fmla="*/ 0 h 7139732"/>
              <a:gd name="connsiteX8" fmla="*/ 35717 w 6053670"/>
              <a:gd name="connsiteY8" fmla="*/ 5488 h 7139732"/>
              <a:gd name="connsiteX9" fmla="*/ 140445 w 6053670"/>
              <a:gd name="connsiteY9" fmla="*/ 21641 h 7139732"/>
              <a:gd name="connsiteX10" fmla="*/ 216722 w 6053670"/>
              <a:gd name="connsiteY10" fmla="*/ 32932 h 7139732"/>
              <a:gd name="connsiteX11" fmla="*/ 307527 w 6053670"/>
              <a:gd name="connsiteY11" fmla="*/ 44850 h 7139732"/>
              <a:gd name="connsiteX12" fmla="*/ 415282 w 6053670"/>
              <a:gd name="connsiteY12" fmla="*/ 59121 h 7139732"/>
              <a:gd name="connsiteX13" fmla="*/ 534539 w 6053670"/>
              <a:gd name="connsiteY13" fmla="*/ 74175 h 7139732"/>
              <a:gd name="connsiteX14" fmla="*/ 668931 w 6053670"/>
              <a:gd name="connsiteY14" fmla="*/ 90014 h 7139732"/>
              <a:gd name="connsiteX15" fmla="*/ 815430 w 6053670"/>
              <a:gd name="connsiteY15" fmla="*/ 106794 h 7139732"/>
              <a:gd name="connsiteX16" fmla="*/ 974641 w 6053670"/>
              <a:gd name="connsiteY16" fmla="*/ 123574 h 7139732"/>
              <a:gd name="connsiteX17" fmla="*/ 1144144 w 6053670"/>
              <a:gd name="connsiteY17" fmla="*/ 140667 h 7139732"/>
              <a:gd name="connsiteX18" fmla="*/ 1326965 w 6053670"/>
              <a:gd name="connsiteY18" fmla="*/ 156506 h 7139732"/>
              <a:gd name="connsiteX19" fmla="*/ 1518261 w 6053670"/>
              <a:gd name="connsiteY19" fmla="*/ 171717 h 7139732"/>
              <a:gd name="connsiteX20" fmla="*/ 1720453 w 6053670"/>
              <a:gd name="connsiteY20" fmla="*/ 185518 h 7139732"/>
              <a:gd name="connsiteX21" fmla="*/ 1931121 w 6053670"/>
              <a:gd name="connsiteY21" fmla="*/ 198690 h 7139732"/>
              <a:gd name="connsiteX22" fmla="*/ 2150869 w 6053670"/>
              <a:gd name="connsiteY22" fmla="*/ 211079 h 7139732"/>
              <a:gd name="connsiteX23" fmla="*/ 2263467 w 6053670"/>
              <a:gd name="connsiteY23" fmla="*/ 215470 h 7139732"/>
              <a:gd name="connsiteX24" fmla="*/ 2378487 w 6053670"/>
              <a:gd name="connsiteY24" fmla="*/ 220332 h 7139732"/>
              <a:gd name="connsiteX25" fmla="*/ 2495323 w 6053670"/>
              <a:gd name="connsiteY25" fmla="*/ 224879 h 7139732"/>
              <a:gd name="connsiteX26" fmla="*/ 2612764 w 6053670"/>
              <a:gd name="connsiteY26" fmla="*/ 227859 h 7139732"/>
              <a:gd name="connsiteX27" fmla="*/ 2732627 w 6053670"/>
              <a:gd name="connsiteY27" fmla="*/ 230525 h 7139732"/>
              <a:gd name="connsiteX28" fmla="*/ 2853700 w 6053670"/>
              <a:gd name="connsiteY28" fmla="*/ 233348 h 7139732"/>
              <a:gd name="connsiteX29" fmla="*/ 2977195 w 6053670"/>
              <a:gd name="connsiteY29" fmla="*/ 235229 h 7139732"/>
              <a:gd name="connsiteX30" fmla="*/ 3101901 w 6053670"/>
              <a:gd name="connsiteY30" fmla="*/ 235229 h 7139732"/>
              <a:gd name="connsiteX31" fmla="*/ 3227817 w 6053670"/>
              <a:gd name="connsiteY31" fmla="*/ 236170 h 7139732"/>
              <a:gd name="connsiteX32" fmla="*/ 3354944 w 6053670"/>
              <a:gd name="connsiteY32" fmla="*/ 235229 h 7139732"/>
              <a:gd name="connsiteX33" fmla="*/ 3483887 w 6053670"/>
              <a:gd name="connsiteY33" fmla="*/ 233348 h 7139732"/>
              <a:gd name="connsiteX34" fmla="*/ 3612830 w 6053670"/>
              <a:gd name="connsiteY34" fmla="*/ 231623 h 7139732"/>
              <a:gd name="connsiteX35" fmla="*/ 3743590 w 6053670"/>
              <a:gd name="connsiteY35" fmla="*/ 227859 h 7139732"/>
              <a:gd name="connsiteX36" fmla="*/ 3875560 w 6053670"/>
              <a:gd name="connsiteY36" fmla="*/ 223938 h 7139732"/>
              <a:gd name="connsiteX37" fmla="*/ 4007530 w 6053670"/>
              <a:gd name="connsiteY37" fmla="*/ 219391 h 7139732"/>
              <a:gd name="connsiteX38" fmla="*/ 4140710 w 6053670"/>
              <a:gd name="connsiteY38" fmla="*/ 212961 h 7139732"/>
              <a:gd name="connsiteX39" fmla="*/ 4275102 w 6053670"/>
              <a:gd name="connsiteY39" fmla="*/ 205277 h 7139732"/>
              <a:gd name="connsiteX40" fmla="*/ 4410098 w 6053670"/>
              <a:gd name="connsiteY40" fmla="*/ 197907 h 7139732"/>
              <a:gd name="connsiteX41" fmla="*/ 4545096 w 6053670"/>
              <a:gd name="connsiteY41" fmla="*/ 188498 h 7139732"/>
              <a:gd name="connsiteX42" fmla="*/ 4681909 w 6053670"/>
              <a:gd name="connsiteY42" fmla="*/ 177207 h 7139732"/>
              <a:gd name="connsiteX43" fmla="*/ 4816905 w 6053670"/>
              <a:gd name="connsiteY43" fmla="*/ 165916 h 7139732"/>
              <a:gd name="connsiteX44" fmla="*/ 4954323 w 6053670"/>
              <a:gd name="connsiteY44" fmla="*/ 152899 h 7139732"/>
              <a:gd name="connsiteX45" fmla="*/ 5092347 w 6053670"/>
              <a:gd name="connsiteY45" fmla="*/ 138629 h 7139732"/>
              <a:gd name="connsiteX46" fmla="*/ 5228555 w 6053670"/>
              <a:gd name="connsiteY46" fmla="*/ 123574 h 7139732"/>
              <a:gd name="connsiteX47" fmla="*/ 5366578 w 6053670"/>
              <a:gd name="connsiteY47" fmla="*/ 106010 h 7139732"/>
              <a:gd name="connsiteX48" fmla="*/ 5503997 w 6053670"/>
              <a:gd name="connsiteY48" fmla="*/ 87192 h 7139732"/>
              <a:gd name="connsiteX49" fmla="*/ 5642020 w 6053670"/>
              <a:gd name="connsiteY49" fmla="*/ 68530 h 7139732"/>
              <a:gd name="connsiteX50" fmla="*/ 5779438 w 6053670"/>
              <a:gd name="connsiteY50" fmla="*/ 46733 h 7139732"/>
              <a:gd name="connsiteX51" fmla="*/ 5916251 w 6053670"/>
              <a:gd name="connsiteY51" fmla="*/ 24464 h 7139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53670" h="7139732">
                <a:moveTo>
                  <a:pt x="6053670" y="1098"/>
                </a:moveTo>
                <a:lnTo>
                  <a:pt x="6053670" y="1084479"/>
                </a:lnTo>
                <a:lnTo>
                  <a:pt x="6053670" y="1254558"/>
                </a:lnTo>
                <a:lnTo>
                  <a:pt x="6053670" y="7139732"/>
                </a:lnTo>
                <a:lnTo>
                  <a:pt x="0" y="7139732"/>
                </a:lnTo>
                <a:lnTo>
                  <a:pt x="0" y="1249853"/>
                </a:lnTo>
                <a:lnTo>
                  <a:pt x="0" y="1084479"/>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1" y="235229"/>
                </a:lnTo>
                <a:lnTo>
                  <a:pt x="3227817" y="236170"/>
                </a:lnTo>
                <a:lnTo>
                  <a:pt x="3354944" y="235229"/>
                </a:lnTo>
                <a:lnTo>
                  <a:pt x="3483887" y="233348"/>
                </a:lnTo>
                <a:lnTo>
                  <a:pt x="3612830" y="231623"/>
                </a:lnTo>
                <a:lnTo>
                  <a:pt x="3743590" y="227859"/>
                </a:lnTo>
                <a:lnTo>
                  <a:pt x="3875560" y="223938"/>
                </a:lnTo>
                <a:lnTo>
                  <a:pt x="4007530"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bg1"/>
          </a:solidFill>
          <a:ln>
            <a:noFill/>
          </a:ln>
        </p:spPr>
        <p:txBody>
          <a:bodyPr/>
          <a:lstStyle/>
          <a:p>
            <a:endParaRPr lang="fi-FI"/>
          </a:p>
        </p:txBody>
      </p:sp>
      <p:sp>
        <p:nvSpPr>
          <p:cNvPr id="16" name="Freeform 5">
            <a:extLst>
              <a:ext uri="{FF2B5EF4-FFF2-40B4-BE49-F238E27FC236}">
                <a16:creationId xmlns:a16="http://schemas.microsoft.com/office/drawing/2014/main" id="{1F23E73A-FDC8-462C-83C1-3AA8961449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fi-FI"/>
          </a:p>
        </p:txBody>
      </p:sp>
      <p:sp>
        <p:nvSpPr>
          <p:cNvPr id="2" name="Otsikko 1">
            <a:extLst>
              <a:ext uri="{FF2B5EF4-FFF2-40B4-BE49-F238E27FC236}">
                <a16:creationId xmlns:a16="http://schemas.microsoft.com/office/drawing/2014/main" id="{0D337CE6-0F90-4564-7C65-498BFC1B66E1}"/>
              </a:ext>
            </a:extLst>
          </p:cNvPr>
          <p:cNvSpPr>
            <a:spLocks noGrp="1"/>
          </p:cNvSpPr>
          <p:nvPr>
            <p:ph type="title"/>
          </p:nvPr>
        </p:nvSpPr>
        <p:spPr>
          <a:xfrm>
            <a:off x="994087" y="1130603"/>
            <a:ext cx="3342442" cy="4596794"/>
          </a:xfrm>
        </p:spPr>
        <p:txBody>
          <a:bodyPr anchor="ctr">
            <a:normAutofit/>
          </a:bodyPr>
          <a:lstStyle/>
          <a:p>
            <a:r>
              <a:rPr lang="fi-FI" sz="3200" dirty="0">
                <a:solidFill>
                  <a:srgbClr val="EBEBEB"/>
                </a:solidFill>
              </a:rPr>
              <a:t>Pitää huolta toisesta</a:t>
            </a:r>
          </a:p>
        </p:txBody>
      </p:sp>
      <p:sp>
        <p:nvSpPr>
          <p:cNvPr id="3" name="Sisällön paikkamerkki 2">
            <a:extLst>
              <a:ext uri="{FF2B5EF4-FFF2-40B4-BE49-F238E27FC236}">
                <a16:creationId xmlns:a16="http://schemas.microsoft.com/office/drawing/2014/main" id="{B4D1C9D0-5FB9-24AC-7752-A5B3A1101C86}"/>
              </a:ext>
            </a:extLst>
          </p:cNvPr>
          <p:cNvSpPr>
            <a:spLocks noGrp="1"/>
          </p:cNvSpPr>
          <p:nvPr>
            <p:ph idx="1"/>
          </p:nvPr>
        </p:nvSpPr>
        <p:spPr>
          <a:xfrm>
            <a:off x="5290077" y="437513"/>
            <a:ext cx="5502614" cy="5954325"/>
          </a:xfrm>
        </p:spPr>
        <p:txBody>
          <a:bodyPr anchor="ctr">
            <a:normAutofit/>
          </a:bodyPr>
          <a:lstStyle/>
          <a:p>
            <a:r>
              <a:rPr lang="fi-FI" sz="3200" dirty="0">
                <a:latin typeface="Calibri" panose="020F0502020204030204" pitchFamily="34" charset="0"/>
                <a:cs typeface="Calibri" panose="020F0502020204030204" pitchFamily="34" charset="0"/>
              </a:rPr>
              <a:t>Haluamme pitää huolta sinusta.</a:t>
            </a:r>
          </a:p>
        </p:txBody>
      </p:sp>
    </p:spTree>
    <p:extLst>
      <p:ext uri="{BB962C8B-B14F-4D97-AF65-F5344CB8AC3E}">
        <p14:creationId xmlns:p14="http://schemas.microsoft.com/office/powerpoint/2010/main" val="7030836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24E43EB-867C-4B35-9A5C-E435157C72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A7C0F5DA-B59F-4F13-8BB8-FFD8F2C572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a:lstStyle/>
          <a:p>
            <a:endParaRPr lang="fi-FI"/>
          </a:p>
        </p:txBody>
      </p:sp>
      <p:sp>
        <p:nvSpPr>
          <p:cNvPr id="12" name="Freeform 5">
            <a:extLst>
              <a:ext uri="{FF2B5EF4-FFF2-40B4-BE49-F238E27FC236}">
                <a16:creationId xmlns:a16="http://schemas.microsoft.com/office/drawing/2014/main" id="{9CEA1DEC-CC9E-4776-9E08-048A15BFA6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fi-FI"/>
          </a:p>
        </p:txBody>
      </p:sp>
      <p:sp>
        <p:nvSpPr>
          <p:cNvPr id="14" name="Freeform: Shape 13">
            <a:extLst>
              <a:ext uri="{FF2B5EF4-FFF2-40B4-BE49-F238E27FC236}">
                <a16:creationId xmlns:a16="http://schemas.microsoft.com/office/drawing/2014/main" id="{9CE399CF-F4B8-4832-A8CB-B93F6B1EF4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5171964" y="-140866"/>
            <a:ext cx="6053670" cy="7139732"/>
          </a:xfrm>
          <a:custGeom>
            <a:avLst/>
            <a:gdLst>
              <a:gd name="connsiteX0" fmla="*/ 6053670 w 6053670"/>
              <a:gd name="connsiteY0" fmla="*/ 1098 h 7139732"/>
              <a:gd name="connsiteX1" fmla="*/ 6053670 w 6053670"/>
              <a:gd name="connsiteY1" fmla="*/ 1084479 h 7139732"/>
              <a:gd name="connsiteX2" fmla="*/ 6053670 w 6053670"/>
              <a:gd name="connsiteY2" fmla="*/ 1254558 h 7139732"/>
              <a:gd name="connsiteX3" fmla="*/ 6053670 w 6053670"/>
              <a:gd name="connsiteY3" fmla="*/ 7139732 h 7139732"/>
              <a:gd name="connsiteX4" fmla="*/ 0 w 6053670"/>
              <a:gd name="connsiteY4" fmla="*/ 7139732 h 7139732"/>
              <a:gd name="connsiteX5" fmla="*/ 0 w 6053670"/>
              <a:gd name="connsiteY5" fmla="*/ 1249853 h 7139732"/>
              <a:gd name="connsiteX6" fmla="*/ 0 w 6053670"/>
              <a:gd name="connsiteY6" fmla="*/ 1084479 h 7139732"/>
              <a:gd name="connsiteX7" fmla="*/ 0 w 6053670"/>
              <a:gd name="connsiteY7" fmla="*/ 0 h 7139732"/>
              <a:gd name="connsiteX8" fmla="*/ 35717 w 6053670"/>
              <a:gd name="connsiteY8" fmla="*/ 5488 h 7139732"/>
              <a:gd name="connsiteX9" fmla="*/ 140445 w 6053670"/>
              <a:gd name="connsiteY9" fmla="*/ 21641 h 7139732"/>
              <a:gd name="connsiteX10" fmla="*/ 216722 w 6053670"/>
              <a:gd name="connsiteY10" fmla="*/ 32932 h 7139732"/>
              <a:gd name="connsiteX11" fmla="*/ 307527 w 6053670"/>
              <a:gd name="connsiteY11" fmla="*/ 44850 h 7139732"/>
              <a:gd name="connsiteX12" fmla="*/ 415282 w 6053670"/>
              <a:gd name="connsiteY12" fmla="*/ 59121 h 7139732"/>
              <a:gd name="connsiteX13" fmla="*/ 534539 w 6053670"/>
              <a:gd name="connsiteY13" fmla="*/ 74175 h 7139732"/>
              <a:gd name="connsiteX14" fmla="*/ 668931 w 6053670"/>
              <a:gd name="connsiteY14" fmla="*/ 90014 h 7139732"/>
              <a:gd name="connsiteX15" fmla="*/ 815430 w 6053670"/>
              <a:gd name="connsiteY15" fmla="*/ 106794 h 7139732"/>
              <a:gd name="connsiteX16" fmla="*/ 974641 w 6053670"/>
              <a:gd name="connsiteY16" fmla="*/ 123574 h 7139732"/>
              <a:gd name="connsiteX17" fmla="*/ 1144144 w 6053670"/>
              <a:gd name="connsiteY17" fmla="*/ 140667 h 7139732"/>
              <a:gd name="connsiteX18" fmla="*/ 1326965 w 6053670"/>
              <a:gd name="connsiteY18" fmla="*/ 156506 h 7139732"/>
              <a:gd name="connsiteX19" fmla="*/ 1518261 w 6053670"/>
              <a:gd name="connsiteY19" fmla="*/ 171717 h 7139732"/>
              <a:gd name="connsiteX20" fmla="*/ 1720453 w 6053670"/>
              <a:gd name="connsiteY20" fmla="*/ 185518 h 7139732"/>
              <a:gd name="connsiteX21" fmla="*/ 1931121 w 6053670"/>
              <a:gd name="connsiteY21" fmla="*/ 198690 h 7139732"/>
              <a:gd name="connsiteX22" fmla="*/ 2150869 w 6053670"/>
              <a:gd name="connsiteY22" fmla="*/ 211079 h 7139732"/>
              <a:gd name="connsiteX23" fmla="*/ 2263467 w 6053670"/>
              <a:gd name="connsiteY23" fmla="*/ 215470 h 7139732"/>
              <a:gd name="connsiteX24" fmla="*/ 2378487 w 6053670"/>
              <a:gd name="connsiteY24" fmla="*/ 220332 h 7139732"/>
              <a:gd name="connsiteX25" fmla="*/ 2495323 w 6053670"/>
              <a:gd name="connsiteY25" fmla="*/ 224879 h 7139732"/>
              <a:gd name="connsiteX26" fmla="*/ 2612764 w 6053670"/>
              <a:gd name="connsiteY26" fmla="*/ 227859 h 7139732"/>
              <a:gd name="connsiteX27" fmla="*/ 2732627 w 6053670"/>
              <a:gd name="connsiteY27" fmla="*/ 230525 h 7139732"/>
              <a:gd name="connsiteX28" fmla="*/ 2853700 w 6053670"/>
              <a:gd name="connsiteY28" fmla="*/ 233348 h 7139732"/>
              <a:gd name="connsiteX29" fmla="*/ 2977195 w 6053670"/>
              <a:gd name="connsiteY29" fmla="*/ 235229 h 7139732"/>
              <a:gd name="connsiteX30" fmla="*/ 3101901 w 6053670"/>
              <a:gd name="connsiteY30" fmla="*/ 235229 h 7139732"/>
              <a:gd name="connsiteX31" fmla="*/ 3227817 w 6053670"/>
              <a:gd name="connsiteY31" fmla="*/ 236170 h 7139732"/>
              <a:gd name="connsiteX32" fmla="*/ 3354944 w 6053670"/>
              <a:gd name="connsiteY32" fmla="*/ 235229 h 7139732"/>
              <a:gd name="connsiteX33" fmla="*/ 3483887 w 6053670"/>
              <a:gd name="connsiteY33" fmla="*/ 233348 h 7139732"/>
              <a:gd name="connsiteX34" fmla="*/ 3612830 w 6053670"/>
              <a:gd name="connsiteY34" fmla="*/ 231623 h 7139732"/>
              <a:gd name="connsiteX35" fmla="*/ 3743590 w 6053670"/>
              <a:gd name="connsiteY35" fmla="*/ 227859 h 7139732"/>
              <a:gd name="connsiteX36" fmla="*/ 3875560 w 6053670"/>
              <a:gd name="connsiteY36" fmla="*/ 223938 h 7139732"/>
              <a:gd name="connsiteX37" fmla="*/ 4007530 w 6053670"/>
              <a:gd name="connsiteY37" fmla="*/ 219391 h 7139732"/>
              <a:gd name="connsiteX38" fmla="*/ 4140710 w 6053670"/>
              <a:gd name="connsiteY38" fmla="*/ 212961 h 7139732"/>
              <a:gd name="connsiteX39" fmla="*/ 4275102 w 6053670"/>
              <a:gd name="connsiteY39" fmla="*/ 205277 h 7139732"/>
              <a:gd name="connsiteX40" fmla="*/ 4410098 w 6053670"/>
              <a:gd name="connsiteY40" fmla="*/ 197907 h 7139732"/>
              <a:gd name="connsiteX41" fmla="*/ 4545096 w 6053670"/>
              <a:gd name="connsiteY41" fmla="*/ 188498 h 7139732"/>
              <a:gd name="connsiteX42" fmla="*/ 4681909 w 6053670"/>
              <a:gd name="connsiteY42" fmla="*/ 177207 h 7139732"/>
              <a:gd name="connsiteX43" fmla="*/ 4816905 w 6053670"/>
              <a:gd name="connsiteY43" fmla="*/ 165916 h 7139732"/>
              <a:gd name="connsiteX44" fmla="*/ 4954323 w 6053670"/>
              <a:gd name="connsiteY44" fmla="*/ 152899 h 7139732"/>
              <a:gd name="connsiteX45" fmla="*/ 5092347 w 6053670"/>
              <a:gd name="connsiteY45" fmla="*/ 138629 h 7139732"/>
              <a:gd name="connsiteX46" fmla="*/ 5228555 w 6053670"/>
              <a:gd name="connsiteY46" fmla="*/ 123574 h 7139732"/>
              <a:gd name="connsiteX47" fmla="*/ 5366578 w 6053670"/>
              <a:gd name="connsiteY47" fmla="*/ 106010 h 7139732"/>
              <a:gd name="connsiteX48" fmla="*/ 5503997 w 6053670"/>
              <a:gd name="connsiteY48" fmla="*/ 87192 h 7139732"/>
              <a:gd name="connsiteX49" fmla="*/ 5642020 w 6053670"/>
              <a:gd name="connsiteY49" fmla="*/ 68530 h 7139732"/>
              <a:gd name="connsiteX50" fmla="*/ 5779438 w 6053670"/>
              <a:gd name="connsiteY50" fmla="*/ 46733 h 7139732"/>
              <a:gd name="connsiteX51" fmla="*/ 5916251 w 6053670"/>
              <a:gd name="connsiteY51" fmla="*/ 24464 h 7139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53670" h="7139732">
                <a:moveTo>
                  <a:pt x="6053670" y="1098"/>
                </a:moveTo>
                <a:lnTo>
                  <a:pt x="6053670" y="1084479"/>
                </a:lnTo>
                <a:lnTo>
                  <a:pt x="6053670" y="1254558"/>
                </a:lnTo>
                <a:lnTo>
                  <a:pt x="6053670" y="7139732"/>
                </a:lnTo>
                <a:lnTo>
                  <a:pt x="0" y="7139732"/>
                </a:lnTo>
                <a:lnTo>
                  <a:pt x="0" y="1249853"/>
                </a:lnTo>
                <a:lnTo>
                  <a:pt x="0" y="1084479"/>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1" y="235229"/>
                </a:lnTo>
                <a:lnTo>
                  <a:pt x="3227817" y="236170"/>
                </a:lnTo>
                <a:lnTo>
                  <a:pt x="3354944" y="235229"/>
                </a:lnTo>
                <a:lnTo>
                  <a:pt x="3483887" y="233348"/>
                </a:lnTo>
                <a:lnTo>
                  <a:pt x="3612830" y="231623"/>
                </a:lnTo>
                <a:lnTo>
                  <a:pt x="3743590" y="227859"/>
                </a:lnTo>
                <a:lnTo>
                  <a:pt x="3875560" y="223938"/>
                </a:lnTo>
                <a:lnTo>
                  <a:pt x="4007530"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bg1"/>
          </a:solidFill>
          <a:ln>
            <a:noFill/>
          </a:ln>
        </p:spPr>
        <p:txBody>
          <a:bodyPr/>
          <a:lstStyle/>
          <a:p>
            <a:endParaRPr lang="fi-FI"/>
          </a:p>
        </p:txBody>
      </p:sp>
      <p:sp>
        <p:nvSpPr>
          <p:cNvPr id="16" name="Freeform 5">
            <a:extLst>
              <a:ext uri="{FF2B5EF4-FFF2-40B4-BE49-F238E27FC236}">
                <a16:creationId xmlns:a16="http://schemas.microsoft.com/office/drawing/2014/main" id="{1F23E73A-FDC8-462C-83C1-3AA8961449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fi-FI"/>
          </a:p>
        </p:txBody>
      </p:sp>
      <p:sp>
        <p:nvSpPr>
          <p:cNvPr id="2" name="Otsikko 1">
            <a:extLst>
              <a:ext uri="{FF2B5EF4-FFF2-40B4-BE49-F238E27FC236}">
                <a16:creationId xmlns:a16="http://schemas.microsoft.com/office/drawing/2014/main" id="{438F21D2-33ED-66F2-CFEC-7974CEA90BF3}"/>
              </a:ext>
            </a:extLst>
          </p:cNvPr>
          <p:cNvSpPr>
            <a:spLocks noGrp="1"/>
          </p:cNvSpPr>
          <p:nvPr>
            <p:ph type="title"/>
          </p:nvPr>
        </p:nvSpPr>
        <p:spPr>
          <a:xfrm>
            <a:off x="994087" y="1130603"/>
            <a:ext cx="3342442" cy="4596794"/>
          </a:xfrm>
        </p:spPr>
        <p:txBody>
          <a:bodyPr anchor="ctr">
            <a:normAutofit/>
          </a:bodyPr>
          <a:lstStyle/>
          <a:p>
            <a:r>
              <a:rPr lang="fi-FI" sz="3200" dirty="0">
                <a:solidFill>
                  <a:srgbClr val="EBEBEB"/>
                </a:solidFill>
              </a:rPr>
              <a:t>Kohteliaisuus</a:t>
            </a:r>
          </a:p>
        </p:txBody>
      </p:sp>
      <p:sp>
        <p:nvSpPr>
          <p:cNvPr id="3" name="Sisällön paikkamerkki 2">
            <a:extLst>
              <a:ext uri="{FF2B5EF4-FFF2-40B4-BE49-F238E27FC236}">
                <a16:creationId xmlns:a16="http://schemas.microsoft.com/office/drawing/2014/main" id="{02D4F1CE-9A93-1AFE-8044-CBE88A6523CC}"/>
              </a:ext>
            </a:extLst>
          </p:cNvPr>
          <p:cNvSpPr>
            <a:spLocks noGrp="1"/>
          </p:cNvSpPr>
          <p:nvPr>
            <p:ph idx="1"/>
          </p:nvPr>
        </p:nvSpPr>
        <p:spPr>
          <a:xfrm>
            <a:off x="5290077" y="437513"/>
            <a:ext cx="5502614" cy="5954325"/>
          </a:xfrm>
        </p:spPr>
        <p:txBody>
          <a:bodyPr anchor="ctr">
            <a:normAutofit/>
          </a:bodyPr>
          <a:lstStyle/>
          <a:p>
            <a:r>
              <a:rPr lang="fi-FI" sz="3200" dirty="0">
                <a:latin typeface="Calibri" panose="020F0502020204030204" pitchFamily="34" charset="0"/>
                <a:cs typeface="Calibri" panose="020F0502020204030204" pitchFamily="34" charset="0"/>
              </a:rPr>
              <a:t>Ollaan kohteliaita toisiamme kohtaan niin meillä on mukavampaa yhdessä</a:t>
            </a:r>
          </a:p>
        </p:txBody>
      </p:sp>
    </p:spTree>
    <p:extLst>
      <p:ext uri="{BB962C8B-B14F-4D97-AF65-F5344CB8AC3E}">
        <p14:creationId xmlns:p14="http://schemas.microsoft.com/office/powerpoint/2010/main" val="25100675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24E43EB-867C-4B35-9A5C-E435157C72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A7C0F5DA-B59F-4F13-8BB8-FFD8F2C572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a:lstStyle/>
          <a:p>
            <a:endParaRPr lang="fi-FI"/>
          </a:p>
        </p:txBody>
      </p:sp>
      <p:sp>
        <p:nvSpPr>
          <p:cNvPr id="12" name="Freeform 5">
            <a:extLst>
              <a:ext uri="{FF2B5EF4-FFF2-40B4-BE49-F238E27FC236}">
                <a16:creationId xmlns:a16="http://schemas.microsoft.com/office/drawing/2014/main" id="{9CEA1DEC-CC9E-4776-9E08-048A15BFA6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fi-FI"/>
          </a:p>
        </p:txBody>
      </p:sp>
      <p:sp>
        <p:nvSpPr>
          <p:cNvPr id="14" name="Freeform: Shape 13">
            <a:extLst>
              <a:ext uri="{FF2B5EF4-FFF2-40B4-BE49-F238E27FC236}">
                <a16:creationId xmlns:a16="http://schemas.microsoft.com/office/drawing/2014/main" id="{9CE399CF-F4B8-4832-A8CB-B93F6B1EF4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5171964" y="-140866"/>
            <a:ext cx="6053670" cy="7139732"/>
          </a:xfrm>
          <a:custGeom>
            <a:avLst/>
            <a:gdLst>
              <a:gd name="connsiteX0" fmla="*/ 6053670 w 6053670"/>
              <a:gd name="connsiteY0" fmla="*/ 1098 h 7139732"/>
              <a:gd name="connsiteX1" fmla="*/ 6053670 w 6053670"/>
              <a:gd name="connsiteY1" fmla="*/ 1084479 h 7139732"/>
              <a:gd name="connsiteX2" fmla="*/ 6053670 w 6053670"/>
              <a:gd name="connsiteY2" fmla="*/ 1254558 h 7139732"/>
              <a:gd name="connsiteX3" fmla="*/ 6053670 w 6053670"/>
              <a:gd name="connsiteY3" fmla="*/ 7139732 h 7139732"/>
              <a:gd name="connsiteX4" fmla="*/ 0 w 6053670"/>
              <a:gd name="connsiteY4" fmla="*/ 7139732 h 7139732"/>
              <a:gd name="connsiteX5" fmla="*/ 0 w 6053670"/>
              <a:gd name="connsiteY5" fmla="*/ 1249853 h 7139732"/>
              <a:gd name="connsiteX6" fmla="*/ 0 w 6053670"/>
              <a:gd name="connsiteY6" fmla="*/ 1084479 h 7139732"/>
              <a:gd name="connsiteX7" fmla="*/ 0 w 6053670"/>
              <a:gd name="connsiteY7" fmla="*/ 0 h 7139732"/>
              <a:gd name="connsiteX8" fmla="*/ 35717 w 6053670"/>
              <a:gd name="connsiteY8" fmla="*/ 5488 h 7139732"/>
              <a:gd name="connsiteX9" fmla="*/ 140445 w 6053670"/>
              <a:gd name="connsiteY9" fmla="*/ 21641 h 7139732"/>
              <a:gd name="connsiteX10" fmla="*/ 216722 w 6053670"/>
              <a:gd name="connsiteY10" fmla="*/ 32932 h 7139732"/>
              <a:gd name="connsiteX11" fmla="*/ 307527 w 6053670"/>
              <a:gd name="connsiteY11" fmla="*/ 44850 h 7139732"/>
              <a:gd name="connsiteX12" fmla="*/ 415282 w 6053670"/>
              <a:gd name="connsiteY12" fmla="*/ 59121 h 7139732"/>
              <a:gd name="connsiteX13" fmla="*/ 534539 w 6053670"/>
              <a:gd name="connsiteY13" fmla="*/ 74175 h 7139732"/>
              <a:gd name="connsiteX14" fmla="*/ 668931 w 6053670"/>
              <a:gd name="connsiteY14" fmla="*/ 90014 h 7139732"/>
              <a:gd name="connsiteX15" fmla="*/ 815430 w 6053670"/>
              <a:gd name="connsiteY15" fmla="*/ 106794 h 7139732"/>
              <a:gd name="connsiteX16" fmla="*/ 974641 w 6053670"/>
              <a:gd name="connsiteY16" fmla="*/ 123574 h 7139732"/>
              <a:gd name="connsiteX17" fmla="*/ 1144144 w 6053670"/>
              <a:gd name="connsiteY17" fmla="*/ 140667 h 7139732"/>
              <a:gd name="connsiteX18" fmla="*/ 1326965 w 6053670"/>
              <a:gd name="connsiteY18" fmla="*/ 156506 h 7139732"/>
              <a:gd name="connsiteX19" fmla="*/ 1518261 w 6053670"/>
              <a:gd name="connsiteY19" fmla="*/ 171717 h 7139732"/>
              <a:gd name="connsiteX20" fmla="*/ 1720453 w 6053670"/>
              <a:gd name="connsiteY20" fmla="*/ 185518 h 7139732"/>
              <a:gd name="connsiteX21" fmla="*/ 1931121 w 6053670"/>
              <a:gd name="connsiteY21" fmla="*/ 198690 h 7139732"/>
              <a:gd name="connsiteX22" fmla="*/ 2150869 w 6053670"/>
              <a:gd name="connsiteY22" fmla="*/ 211079 h 7139732"/>
              <a:gd name="connsiteX23" fmla="*/ 2263467 w 6053670"/>
              <a:gd name="connsiteY23" fmla="*/ 215470 h 7139732"/>
              <a:gd name="connsiteX24" fmla="*/ 2378487 w 6053670"/>
              <a:gd name="connsiteY24" fmla="*/ 220332 h 7139732"/>
              <a:gd name="connsiteX25" fmla="*/ 2495323 w 6053670"/>
              <a:gd name="connsiteY25" fmla="*/ 224879 h 7139732"/>
              <a:gd name="connsiteX26" fmla="*/ 2612764 w 6053670"/>
              <a:gd name="connsiteY26" fmla="*/ 227859 h 7139732"/>
              <a:gd name="connsiteX27" fmla="*/ 2732627 w 6053670"/>
              <a:gd name="connsiteY27" fmla="*/ 230525 h 7139732"/>
              <a:gd name="connsiteX28" fmla="*/ 2853700 w 6053670"/>
              <a:gd name="connsiteY28" fmla="*/ 233348 h 7139732"/>
              <a:gd name="connsiteX29" fmla="*/ 2977195 w 6053670"/>
              <a:gd name="connsiteY29" fmla="*/ 235229 h 7139732"/>
              <a:gd name="connsiteX30" fmla="*/ 3101901 w 6053670"/>
              <a:gd name="connsiteY30" fmla="*/ 235229 h 7139732"/>
              <a:gd name="connsiteX31" fmla="*/ 3227817 w 6053670"/>
              <a:gd name="connsiteY31" fmla="*/ 236170 h 7139732"/>
              <a:gd name="connsiteX32" fmla="*/ 3354944 w 6053670"/>
              <a:gd name="connsiteY32" fmla="*/ 235229 h 7139732"/>
              <a:gd name="connsiteX33" fmla="*/ 3483887 w 6053670"/>
              <a:gd name="connsiteY33" fmla="*/ 233348 h 7139732"/>
              <a:gd name="connsiteX34" fmla="*/ 3612830 w 6053670"/>
              <a:gd name="connsiteY34" fmla="*/ 231623 h 7139732"/>
              <a:gd name="connsiteX35" fmla="*/ 3743590 w 6053670"/>
              <a:gd name="connsiteY35" fmla="*/ 227859 h 7139732"/>
              <a:gd name="connsiteX36" fmla="*/ 3875560 w 6053670"/>
              <a:gd name="connsiteY36" fmla="*/ 223938 h 7139732"/>
              <a:gd name="connsiteX37" fmla="*/ 4007530 w 6053670"/>
              <a:gd name="connsiteY37" fmla="*/ 219391 h 7139732"/>
              <a:gd name="connsiteX38" fmla="*/ 4140710 w 6053670"/>
              <a:gd name="connsiteY38" fmla="*/ 212961 h 7139732"/>
              <a:gd name="connsiteX39" fmla="*/ 4275102 w 6053670"/>
              <a:gd name="connsiteY39" fmla="*/ 205277 h 7139732"/>
              <a:gd name="connsiteX40" fmla="*/ 4410098 w 6053670"/>
              <a:gd name="connsiteY40" fmla="*/ 197907 h 7139732"/>
              <a:gd name="connsiteX41" fmla="*/ 4545096 w 6053670"/>
              <a:gd name="connsiteY41" fmla="*/ 188498 h 7139732"/>
              <a:gd name="connsiteX42" fmla="*/ 4681909 w 6053670"/>
              <a:gd name="connsiteY42" fmla="*/ 177207 h 7139732"/>
              <a:gd name="connsiteX43" fmla="*/ 4816905 w 6053670"/>
              <a:gd name="connsiteY43" fmla="*/ 165916 h 7139732"/>
              <a:gd name="connsiteX44" fmla="*/ 4954323 w 6053670"/>
              <a:gd name="connsiteY44" fmla="*/ 152899 h 7139732"/>
              <a:gd name="connsiteX45" fmla="*/ 5092347 w 6053670"/>
              <a:gd name="connsiteY45" fmla="*/ 138629 h 7139732"/>
              <a:gd name="connsiteX46" fmla="*/ 5228555 w 6053670"/>
              <a:gd name="connsiteY46" fmla="*/ 123574 h 7139732"/>
              <a:gd name="connsiteX47" fmla="*/ 5366578 w 6053670"/>
              <a:gd name="connsiteY47" fmla="*/ 106010 h 7139732"/>
              <a:gd name="connsiteX48" fmla="*/ 5503997 w 6053670"/>
              <a:gd name="connsiteY48" fmla="*/ 87192 h 7139732"/>
              <a:gd name="connsiteX49" fmla="*/ 5642020 w 6053670"/>
              <a:gd name="connsiteY49" fmla="*/ 68530 h 7139732"/>
              <a:gd name="connsiteX50" fmla="*/ 5779438 w 6053670"/>
              <a:gd name="connsiteY50" fmla="*/ 46733 h 7139732"/>
              <a:gd name="connsiteX51" fmla="*/ 5916251 w 6053670"/>
              <a:gd name="connsiteY51" fmla="*/ 24464 h 7139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53670" h="7139732">
                <a:moveTo>
                  <a:pt x="6053670" y="1098"/>
                </a:moveTo>
                <a:lnTo>
                  <a:pt x="6053670" y="1084479"/>
                </a:lnTo>
                <a:lnTo>
                  <a:pt x="6053670" y="1254558"/>
                </a:lnTo>
                <a:lnTo>
                  <a:pt x="6053670" y="7139732"/>
                </a:lnTo>
                <a:lnTo>
                  <a:pt x="0" y="7139732"/>
                </a:lnTo>
                <a:lnTo>
                  <a:pt x="0" y="1249853"/>
                </a:lnTo>
                <a:lnTo>
                  <a:pt x="0" y="1084479"/>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1" y="235229"/>
                </a:lnTo>
                <a:lnTo>
                  <a:pt x="3227817" y="236170"/>
                </a:lnTo>
                <a:lnTo>
                  <a:pt x="3354944" y="235229"/>
                </a:lnTo>
                <a:lnTo>
                  <a:pt x="3483887" y="233348"/>
                </a:lnTo>
                <a:lnTo>
                  <a:pt x="3612830" y="231623"/>
                </a:lnTo>
                <a:lnTo>
                  <a:pt x="3743590" y="227859"/>
                </a:lnTo>
                <a:lnTo>
                  <a:pt x="3875560" y="223938"/>
                </a:lnTo>
                <a:lnTo>
                  <a:pt x="4007530"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bg1"/>
          </a:solidFill>
          <a:ln>
            <a:noFill/>
          </a:ln>
        </p:spPr>
        <p:txBody>
          <a:bodyPr/>
          <a:lstStyle/>
          <a:p>
            <a:endParaRPr lang="fi-FI"/>
          </a:p>
        </p:txBody>
      </p:sp>
      <p:sp>
        <p:nvSpPr>
          <p:cNvPr id="16" name="Freeform 5">
            <a:extLst>
              <a:ext uri="{FF2B5EF4-FFF2-40B4-BE49-F238E27FC236}">
                <a16:creationId xmlns:a16="http://schemas.microsoft.com/office/drawing/2014/main" id="{1F23E73A-FDC8-462C-83C1-3AA8961449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fi-FI"/>
          </a:p>
        </p:txBody>
      </p:sp>
      <p:sp>
        <p:nvSpPr>
          <p:cNvPr id="2" name="Otsikko 1">
            <a:extLst>
              <a:ext uri="{FF2B5EF4-FFF2-40B4-BE49-F238E27FC236}">
                <a16:creationId xmlns:a16="http://schemas.microsoft.com/office/drawing/2014/main" id="{AE7C2FAD-B5C2-9C2C-013E-0D7CBC5FB528}"/>
              </a:ext>
            </a:extLst>
          </p:cNvPr>
          <p:cNvSpPr>
            <a:spLocks noGrp="1"/>
          </p:cNvSpPr>
          <p:nvPr>
            <p:ph type="title"/>
          </p:nvPr>
        </p:nvSpPr>
        <p:spPr>
          <a:xfrm>
            <a:off x="994087" y="1130603"/>
            <a:ext cx="3342442" cy="4596794"/>
          </a:xfrm>
        </p:spPr>
        <p:txBody>
          <a:bodyPr anchor="ctr">
            <a:normAutofit/>
          </a:bodyPr>
          <a:lstStyle/>
          <a:p>
            <a:r>
              <a:rPr lang="fi-FI" sz="3200">
                <a:solidFill>
                  <a:srgbClr val="EBEBEB"/>
                </a:solidFill>
              </a:rPr>
              <a:t>Auttaminen</a:t>
            </a:r>
          </a:p>
        </p:txBody>
      </p:sp>
      <p:sp>
        <p:nvSpPr>
          <p:cNvPr id="3" name="Sisällön paikkamerkki 2">
            <a:extLst>
              <a:ext uri="{FF2B5EF4-FFF2-40B4-BE49-F238E27FC236}">
                <a16:creationId xmlns:a16="http://schemas.microsoft.com/office/drawing/2014/main" id="{18B83139-A1B7-464F-BFAD-EB1A9E31ADDA}"/>
              </a:ext>
            </a:extLst>
          </p:cNvPr>
          <p:cNvSpPr>
            <a:spLocks noGrp="1"/>
          </p:cNvSpPr>
          <p:nvPr>
            <p:ph idx="1"/>
          </p:nvPr>
        </p:nvSpPr>
        <p:spPr>
          <a:xfrm>
            <a:off x="5290077" y="437513"/>
            <a:ext cx="5502614" cy="5954325"/>
          </a:xfrm>
        </p:spPr>
        <p:txBody>
          <a:bodyPr anchor="ctr">
            <a:normAutofit/>
          </a:bodyPr>
          <a:lstStyle/>
          <a:p>
            <a:r>
              <a:rPr lang="fi-FI" sz="3200" dirty="0">
                <a:latin typeface="Calibri" panose="020F0502020204030204" pitchFamily="34" charset="0"/>
                <a:cs typeface="Calibri" panose="020F0502020204030204" pitchFamily="34" charset="0"/>
              </a:rPr>
              <a:t>Autetaan toisiamme niin toiselle tulee hyvä mieli.</a:t>
            </a:r>
          </a:p>
        </p:txBody>
      </p:sp>
    </p:spTree>
    <p:extLst>
      <p:ext uri="{BB962C8B-B14F-4D97-AF65-F5344CB8AC3E}">
        <p14:creationId xmlns:p14="http://schemas.microsoft.com/office/powerpoint/2010/main" val="15950788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24E43EB-867C-4B35-9A5C-E435157C72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A7C0F5DA-B59F-4F13-8BB8-FFD8F2C572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a:lstStyle/>
          <a:p>
            <a:endParaRPr lang="fi-FI"/>
          </a:p>
        </p:txBody>
      </p:sp>
      <p:sp>
        <p:nvSpPr>
          <p:cNvPr id="12" name="Freeform 5">
            <a:extLst>
              <a:ext uri="{FF2B5EF4-FFF2-40B4-BE49-F238E27FC236}">
                <a16:creationId xmlns:a16="http://schemas.microsoft.com/office/drawing/2014/main" id="{9CEA1DEC-CC9E-4776-9E08-048A15BFA6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fi-FI"/>
          </a:p>
        </p:txBody>
      </p:sp>
      <p:sp>
        <p:nvSpPr>
          <p:cNvPr id="14" name="Freeform: Shape 13">
            <a:extLst>
              <a:ext uri="{FF2B5EF4-FFF2-40B4-BE49-F238E27FC236}">
                <a16:creationId xmlns:a16="http://schemas.microsoft.com/office/drawing/2014/main" id="{9CE399CF-F4B8-4832-A8CB-B93F6B1EF4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5171964" y="-140866"/>
            <a:ext cx="6053670" cy="7139732"/>
          </a:xfrm>
          <a:custGeom>
            <a:avLst/>
            <a:gdLst>
              <a:gd name="connsiteX0" fmla="*/ 6053670 w 6053670"/>
              <a:gd name="connsiteY0" fmla="*/ 1098 h 7139732"/>
              <a:gd name="connsiteX1" fmla="*/ 6053670 w 6053670"/>
              <a:gd name="connsiteY1" fmla="*/ 1084479 h 7139732"/>
              <a:gd name="connsiteX2" fmla="*/ 6053670 w 6053670"/>
              <a:gd name="connsiteY2" fmla="*/ 1254558 h 7139732"/>
              <a:gd name="connsiteX3" fmla="*/ 6053670 w 6053670"/>
              <a:gd name="connsiteY3" fmla="*/ 7139732 h 7139732"/>
              <a:gd name="connsiteX4" fmla="*/ 0 w 6053670"/>
              <a:gd name="connsiteY4" fmla="*/ 7139732 h 7139732"/>
              <a:gd name="connsiteX5" fmla="*/ 0 w 6053670"/>
              <a:gd name="connsiteY5" fmla="*/ 1249853 h 7139732"/>
              <a:gd name="connsiteX6" fmla="*/ 0 w 6053670"/>
              <a:gd name="connsiteY6" fmla="*/ 1084479 h 7139732"/>
              <a:gd name="connsiteX7" fmla="*/ 0 w 6053670"/>
              <a:gd name="connsiteY7" fmla="*/ 0 h 7139732"/>
              <a:gd name="connsiteX8" fmla="*/ 35717 w 6053670"/>
              <a:gd name="connsiteY8" fmla="*/ 5488 h 7139732"/>
              <a:gd name="connsiteX9" fmla="*/ 140445 w 6053670"/>
              <a:gd name="connsiteY9" fmla="*/ 21641 h 7139732"/>
              <a:gd name="connsiteX10" fmla="*/ 216722 w 6053670"/>
              <a:gd name="connsiteY10" fmla="*/ 32932 h 7139732"/>
              <a:gd name="connsiteX11" fmla="*/ 307527 w 6053670"/>
              <a:gd name="connsiteY11" fmla="*/ 44850 h 7139732"/>
              <a:gd name="connsiteX12" fmla="*/ 415282 w 6053670"/>
              <a:gd name="connsiteY12" fmla="*/ 59121 h 7139732"/>
              <a:gd name="connsiteX13" fmla="*/ 534539 w 6053670"/>
              <a:gd name="connsiteY13" fmla="*/ 74175 h 7139732"/>
              <a:gd name="connsiteX14" fmla="*/ 668931 w 6053670"/>
              <a:gd name="connsiteY14" fmla="*/ 90014 h 7139732"/>
              <a:gd name="connsiteX15" fmla="*/ 815430 w 6053670"/>
              <a:gd name="connsiteY15" fmla="*/ 106794 h 7139732"/>
              <a:gd name="connsiteX16" fmla="*/ 974641 w 6053670"/>
              <a:gd name="connsiteY16" fmla="*/ 123574 h 7139732"/>
              <a:gd name="connsiteX17" fmla="*/ 1144144 w 6053670"/>
              <a:gd name="connsiteY17" fmla="*/ 140667 h 7139732"/>
              <a:gd name="connsiteX18" fmla="*/ 1326965 w 6053670"/>
              <a:gd name="connsiteY18" fmla="*/ 156506 h 7139732"/>
              <a:gd name="connsiteX19" fmla="*/ 1518261 w 6053670"/>
              <a:gd name="connsiteY19" fmla="*/ 171717 h 7139732"/>
              <a:gd name="connsiteX20" fmla="*/ 1720453 w 6053670"/>
              <a:gd name="connsiteY20" fmla="*/ 185518 h 7139732"/>
              <a:gd name="connsiteX21" fmla="*/ 1931121 w 6053670"/>
              <a:gd name="connsiteY21" fmla="*/ 198690 h 7139732"/>
              <a:gd name="connsiteX22" fmla="*/ 2150869 w 6053670"/>
              <a:gd name="connsiteY22" fmla="*/ 211079 h 7139732"/>
              <a:gd name="connsiteX23" fmla="*/ 2263467 w 6053670"/>
              <a:gd name="connsiteY23" fmla="*/ 215470 h 7139732"/>
              <a:gd name="connsiteX24" fmla="*/ 2378487 w 6053670"/>
              <a:gd name="connsiteY24" fmla="*/ 220332 h 7139732"/>
              <a:gd name="connsiteX25" fmla="*/ 2495323 w 6053670"/>
              <a:gd name="connsiteY25" fmla="*/ 224879 h 7139732"/>
              <a:gd name="connsiteX26" fmla="*/ 2612764 w 6053670"/>
              <a:gd name="connsiteY26" fmla="*/ 227859 h 7139732"/>
              <a:gd name="connsiteX27" fmla="*/ 2732627 w 6053670"/>
              <a:gd name="connsiteY27" fmla="*/ 230525 h 7139732"/>
              <a:gd name="connsiteX28" fmla="*/ 2853700 w 6053670"/>
              <a:gd name="connsiteY28" fmla="*/ 233348 h 7139732"/>
              <a:gd name="connsiteX29" fmla="*/ 2977195 w 6053670"/>
              <a:gd name="connsiteY29" fmla="*/ 235229 h 7139732"/>
              <a:gd name="connsiteX30" fmla="*/ 3101901 w 6053670"/>
              <a:gd name="connsiteY30" fmla="*/ 235229 h 7139732"/>
              <a:gd name="connsiteX31" fmla="*/ 3227817 w 6053670"/>
              <a:gd name="connsiteY31" fmla="*/ 236170 h 7139732"/>
              <a:gd name="connsiteX32" fmla="*/ 3354944 w 6053670"/>
              <a:gd name="connsiteY32" fmla="*/ 235229 h 7139732"/>
              <a:gd name="connsiteX33" fmla="*/ 3483887 w 6053670"/>
              <a:gd name="connsiteY33" fmla="*/ 233348 h 7139732"/>
              <a:gd name="connsiteX34" fmla="*/ 3612830 w 6053670"/>
              <a:gd name="connsiteY34" fmla="*/ 231623 h 7139732"/>
              <a:gd name="connsiteX35" fmla="*/ 3743590 w 6053670"/>
              <a:gd name="connsiteY35" fmla="*/ 227859 h 7139732"/>
              <a:gd name="connsiteX36" fmla="*/ 3875560 w 6053670"/>
              <a:gd name="connsiteY36" fmla="*/ 223938 h 7139732"/>
              <a:gd name="connsiteX37" fmla="*/ 4007530 w 6053670"/>
              <a:gd name="connsiteY37" fmla="*/ 219391 h 7139732"/>
              <a:gd name="connsiteX38" fmla="*/ 4140710 w 6053670"/>
              <a:gd name="connsiteY38" fmla="*/ 212961 h 7139732"/>
              <a:gd name="connsiteX39" fmla="*/ 4275102 w 6053670"/>
              <a:gd name="connsiteY39" fmla="*/ 205277 h 7139732"/>
              <a:gd name="connsiteX40" fmla="*/ 4410098 w 6053670"/>
              <a:gd name="connsiteY40" fmla="*/ 197907 h 7139732"/>
              <a:gd name="connsiteX41" fmla="*/ 4545096 w 6053670"/>
              <a:gd name="connsiteY41" fmla="*/ 188498 h 7139732"/>
              <a:gd name="connsiteX42" fmla="*/ 4681909 w 6053670"/>
              <a:gd name="connsiteY42" fmla="*/ 177207 h 7139732"/>
              <a:gd name="connsiteX43" fmla="*/ 4816905 w 6053670"/>
              <a:gd name="connsiteY43" fmla="*/ 165916 h 7139732"/>
              <a:gd name="connsiteX44" fmla="*/ 4954323 w 6053670"/>
              <a:gd name="connsiteY44" fmla="*/ 152899 h 7139732"/>
              <a:gd name="connsiteX45" fmla="*/ 5092347 w 6053670"/>
              <a:gd name="connsiteY45" fmla="*/ 138629 h 7139732"/>
              <a:gd name="connsiteX46" fmla="*/ 5228555 w 6053670"/>
              <a:gd name="connsiteY46" fmla="*/ 123574 h 7139732"/>
              <a:gd name="connsiteX47" fmla="*/ 5366578 w 6053670"/>
              <a:gd name="connsiteY47" fmla="*/ 106010 h 7139732"/>
              <a:gd name="connsiteX48" fmla="*/ 5503997 w 6053670"/>
              <a:gd name="connsiteY48" fmla="*/ 87192 h 7139732"/>
              <a:gd name="connsiteX49" fmla="*/ 5642020 w 6053670"/>
              <a:gd name="connsiteY49" fmla="*/ 68530 h 7139732"/>
              <a:gd name="connsiteX50" fmla="*/ 5779438 w 6053670"/>
              <a:gd name="connsiteY50" fmla="*/ 46733 h 7139732"/>
              <a:gd name="connsiteX51" fmla="*/ 5916251 w 6053670"/>
              <a:gd name="connsiteY51" fmla="*/ 24464 h 7139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53670" h="7139732">
                <a:moveTo>
                  <a:pt x="6053670" y="1098"/>
                </a:moveTo>
                <a:lnTo>
                  <a:pt x="6053670" y="1084479"/>
                </a:lnTo>
                <a:lnTo>
                  <a:pt x="6053670" y="1254558"/>
                </a:lnTo>
                <a:lnTo>
                  <a:pt x="6053670" y="7139732"/>
                </a:lnTo>
                <a:lnTo>
                  <a:pt x="0" y="7139732"/>
                </a:lnTo>
                <a:lnTo>
                  <a:pt x="0" y="1249853"/>
                </a:lnTo>
                <a:lnTo>
                  <a:pt x="0" y="1084479"/>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1" y="235229"/>
                </a:lnTo>
                <a:lnTo>
                  <a:pt x="3227817" y="236170"/>
                </a:lnTo>
                <a:lnTo>
                  <a:pt x="3354944" y="235229"/>
                </a:lnTo>
                <a:lnTo>
                  <a:pt x="3483887" y="233348"/>
                </a:lnTo>
                <a:lnTo>
                  <a:pt x="3612830" y="231623"/>
                </a:lnTo>
                <a:lnTo>
                  <a:pt x="3743590" y="227859"/>
                </a:lnTo>
                <a:lnTo>
                  <a:pt x="3875560" y="223938"/>
                </a:lnTo>
                <a:lnTo>
                  <a:pt x="4007530"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bg1"/>
          </a:solidFill>
          <a:ln>
            <a:noFill/>
          </a:ln>
        </p:spPr>
        <p:txBody>
          <a:bodyPr/>
          <a:lstStyle/>
          <a:p>
            <a:endParaRPr lang="fi-FI"/>
          </a:p>
        </p:txBody>
      </p:sp>
      <p:sp>
        <p:nvSpPr>
          <p:cNvPr id="16" name="Freeform 5">
            <a:extLst>
              <a:ext uri="{FF2B5EF4-FFF2-40B4-BE49-F238E27FC236}">
                <a16:creationId xmlns:a16="http://schemas.microsoft.com/office/drawing/2014/main" id="{1F23E73A-FDC8-462C-83C1-3AA8961449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fi-FI"/>
          </a:p>
        </p:txBody>
      </p:sp>
      <p:sp>
        <p:nvSpPr>
          <p:cNvPr id="2" name="Otsikko 1">
            <a:extLst>
              <a:ext uri="{FF2B5EF4-FFF2-40B4-BE49-F238E27FC236}">
                <a16:creationId xmlns:a16="http://schemas.microsoft.com/office/drawing/2014/main" id="{A91CC0F2-F0AB-FFB2-9F25-7E7B4E81BCEC}"/>
              </a:ext>
            </a:extLst>
          </p:cNvPr>
          <p:cNvSpPr>
            <a:spLocks noGrp="1"/>
          </p:cNvSpPr>
          <p:nvPr>
            <p:ph type="title"/>
          </p:nvPr>
        </p:nvSpPr>
        <p:spPr>
          <a:xfrm>
            <a:off x="994087" y="1130603"/>
            <a:ext cx="3342442" cy="4596794"/>
          </a:xfrm>
        </p:spPr>
        <p:txBody>
          <a:bodyPr anchor="ctr">
            <a:normAutofit/>
          </a:bodyPr>
          <a:lstStyle/>
          <a:p>
            <a:r>
              <a:rPr lang="fi-FI" sz="3200">
                <a:solidFill>
                  <a:srgbClr val="EBEBEB"/>
                </a:solidFill>
              </a:rPr>
              <a:t>Pidetään huolta paikoista</a:t>
            </a:r>
          </a:p>
        </p:txBody>
      </p:sp>
      <p:sp>
        <p:nvSpPr>
          <p:cNvPr id="3" name="Sisällön paikkamerkki 2">
            <a:extLst>
              <a:ext uri="{FF2B5EF4-FFF2-40B4-BE49-F238E27FC236}">
                <a16:creationId xmlns:a16="http://schemas.microsoft.com/office/drawing/2014/main" id="{2EBCDC22-4D22-A925-612E-860A8FB7585E}"/>
              </a:ext>
            </a:extLst>
          </p:cNvPr>
          <p:cNvSpPr>
            <a:spLocks noGrp="1"/>
          </p:cNvSpPr>
          <p:nvPr>
            <p:ph idx="1"/>
          </p:nvPr>
        </p:nvSpPr>
        <p:spPr>
          <a:xfrm>
            <a:off x="5290077" y="437513"/>
            <a:ext cx="5502614" cy="5954325"/>
          </a:xfrm>
        </p:spPr>
        <p:txBody>
          <a:bodyPr anchor="ctr">
            <a:normAutofit/>
          </a:bodyPr>
          <a:lstStyle/>
          <a:p>
            <a:r>
              <a:rPr lang="fi-FI" sz="3200" dirty="0">
                <a:latin typeface="Calibri" panose="020F0502020204030204" pitchFamily="34" charset="0"/>
                <a:cs typeface="Calibri" panose="020F0502020204030204" pitchFamily="34" charset="0"/>
              </a:rPr>
              <a:t>Ei rikota paikkoja ja tavaroita niin meillä on viihtyisämpää täällä.</a:t>
            </a:r>
          </a:p>
        </p:txBody>
      </p:sp>
    </p:spTree>
    <p:extLst>
      <p:ext uri="{BB962C8B-B14F-4D97-AF65-F5344CB8AC3E}">
        <p14:creationId xmlns:p14="http://schemas.microsoft.com/office/powerpoint/2010/main" val="13497679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24E43EB-867C-4B35-9A5C-E435157C72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A7C0F5DA-B59F-4F13-8BB8-FFD8F2C572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a:lstStyle/>
          <a:p>
            <a:endParaRPr lang="fi-FI"/>
          </a:p>
        </p:txBody>
      </p:sp>
      <p:sp>
        <p:nvSpPr>
          <p:cNvPr id="12" name="Freeform 5">
            <a:extLst>
              <a:ext uri="{FF2B5EF4-FFF2-40B4-BE49-F238E27FC236}">
                <a16:creationId xmlns:a16="http://schemas.microsoft.com/office/drawing/2014/main" id="{9CEA1DEC-CC9E-4776-9E08-048A15BFA6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fi-FI"/>
          </a:p>
        </p:txBody>
      </p:sp>
      <p:sp>
        <p:nvSpPr>
          <p:cNvPr id="14" name="Freeform: Shape 13">
            <a:extLst>
              <a:ext uri="{FF2B5EF4-FFF2-40B4-BE49-F238E27FC236}">
                <a16:creationId xmlns:a16="http://schemas.microsoft.com/office/drawing/2014/main" id="{9CE399CF-F4B8-4832-A8CB-B93F6B1EF4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5171964" y="-140866"/>
            <a:ext cx="6053670" cy="7139732"/>
          </a:xfrm>
          <a:custGeom>
            <a:avLst/>
            <a:gdLst>
              <a:gd name="connsiteX0" fmla="*/ 6053670 w 6053670"/>
              <a:gd name="connsiteY0" fmla="*/ 1098 h 7139732"/>
              <a:gd name="connsiteX1" fmla="*/ 6053670 w 6053670"/>
              <a:gd name="connsiteY1" fmla="*/ 1084479 h 7139732"/>
              <a:gd name="connsiteX2" fmla="*/ 6053670 w 6053670"/>
              <a:gd name="connsiteY2" fmla="*/ 1254558 h 7139732"/>
              <a:gd name="connsiteX3" fmla="*/ 6053670 w 6053670"/>
              <a:gd name="connsiteY3" fmla="*/ 7139732 h 7139732"/>
              <a:gd name="connsiteX4" fmla="*/ 0 w 6053670"/>
              <a:gd name="connsiteY4" fmla="*/ 7139732 h 7139732"/>
              <a:gd name="connsiteX5" fmla="*/ 0 w 6053670"/>
              <a:gd name="connsiteY5" fmla="*/ 1249853 h 7139732"/>
              <a:gd name="connsiteX6" fmla="*/ 0 w 6053670"/>
              <a:gd name="connsiteY6" fmla="*/ 1084479 h 7139732"/>
              <a:gd name="connsiteX7" fmla="*/ 0 w 6053670"/>
              <a:gd name="connsiteY7" fmla="*/ 0 h 7139732"/>
              <a:gd name="connsiteX8" fmla="*/ 35717 w 6053670"/>
              <a:gd name="connsiteY8" fmla="*/ 5488 h 7139732"/>
              <a:gd name="connsiteX9" fmla="*/ 140445 w 6053670"/>
              <a:gd name="connsiteY9" fmla="*/ 21641 h 7139732"/>
              <a:gd name="connsiteX10" fmla="*/ 216722 w 6053670"/>
              <a:gd name="connsiteY10" fmla="*/ 32932 h 7139732"/>
              <a:gd name="connsiteX11" fmla="*/ 307527 w 6053670"/>
              <a:gd name="connsiteY11" fmla="*/ 44850 h 7139732"/>
              <a:gd name="connsiteX12" fmla="*/ 415282 w 6053670"/>
              <a:gd name="connsiteY12" fmla="*/ 59121 h 7139732"/>
              <a:gd name="connsiteX13" fmla="*/ 534539 w 6053670"/>
              <a:gd name="connsiteY13" fmla="*/ 74175 h 7139732"/>
              <a:gd name="connsiteX14" fmla="*/ 668931 w 6053670"/>
              <a:gd name="connsiteY14" fmla="*/ 90014 h 7139732"/>
              <a:gd name="connsiteX15" fmla="*/ 815430 w 6053670"/>
              <a:gd name="connsiteY15" fmla="*/ 106794 h 7139732"/>
              <a:gd name="connsiteX16" fmla="*/ 974641 w 6053670"/>
              <a:gd name="connsiteY16" fmla="*/ 123574 h 7139732"/>
              <a:gd name="connsiteX17" fmla="*/ 1144144 w 6053670"/>
              <a:gd name="connsiteY17" fmla="*/ 140667 h 7139732"/>
              <a:gd name="connsiteX18" fmla="*/ 1326965 w 6053670"/>
              <a:gd name="connsiteY18" fmla="*/ 156506 h 7139732"/>
              <a:gd name="connsiteX19" fmla="*/ 1518261 w 6053670"/>
              <a:gd name="connsiteY19" fmla="*/ 171717 h 7139732"/>
              <a:gd name="connsiteX20" fmla="*/ 1720453 w 6053670"/>
              <a:gd name="connsiteY20" fmla="*/ 185518 h 7139732"/>
              <a:gd name="connsiteX21" fmla="*/ 1931121 w 6053670"/>
              <a:gd name="connsiteY21" fmla="*/ 198690 h 7139732"/>
              <a:gd name="connsiteX22" fmla="*/ 2150869 w 6053670"/>
              <a:gd name="connsiteY22" fmla="*/ 211079 h 7139732"/>
              <a:gd name="connsiteX23" fmla="*/ 2263467 w 6053670"/>
              <a:gd name="connsiteY23" fmla="*/ 215470 h 7139732"/>
              <a:gd name="connsiteX24" fmla="*/ 2378487 w 6053670"/>
              <a:gd name="connsiteY24" fmla="*/ 220332 h 7139732"/>
              <a:gd name="connsiteX25" fmla="*/ 2495323 w 6053670"/>
              <a:gd name="connsiteY25" fmla="*/ 224879 h 7139732"/>
              <a:gd name="connsiteX26" fmla="*/ 2612764 w 6053670"/>
              <a:gd name="connsiteY26" fmla="*/ 227859 h 7139732"/>
              <a:gd name="connsiteX27" fmla="*/ 2732627 w 6053670"/>
              <a:gd name="connsiteY27" fmla="*/ 230525 h 7139732"/>
              <a:gd name="connsiteX28" fmla="*/ 2853700 w 6053670"/>
              <a:gd name="connsiteY28" fmla="*/ 233348 h 7139732"/>
              <a:gd name="connsiteX29" fmla="*/ 2977195 w 6053670"/>
              <a:gd name="connsiteY29" fmla="*/ 235229 h 7139732"/>
              <a:gd name="connsiteX30" fmla="*/ 3101901 w 6053670"/>
              <a:gd name="connsiteY30" fmla="*/ 235229 h 7139732"/>
              <a:gd name="connsiteX31" fmla="*/ 3227817 w 6053670"/>
              <a:gd name="connsiteY31" fmla="*/ 236170 h 7139732"/>
              <a:gd name="connsiteX32" fmla="*/ 3354944 w 6053670"/>
              <a:gd name="connsiteY32" fmla="*/ 235229 h 7139732"/>
              <a:gd name="connsiteX33" fmla="*/ 3483887 w 6053670"/>
              <a:gd name="connsiteY33" fmla="*/ 233348 h 7139732"/>
              <a:gd name="connsiteX34" fmla="*/ 3612830 w 6053670"/>
              <a:gd name="connsiteY34" fmla="*/ 231623 h 7139732"/>
              <a:gd name="connsiteX35" fmla="*/ 3743590 w 6053670"/>
              <a:gd name="connsiteY35" fmla="*/ 227859 h 7139732"/>
              <a:gd name="connsiteX36" fmla="*/ 3875560 w 6053670"/>
              <a:gd name="connsiteY36" fmla="*/ 223938 h 7139732"/>
              <a:gd name="connsiteX37" fmla="*/ 4007530 w 6053670"/>
              <a:gd name="connsiteY37" fmla="*/ 219391 h 7139732"/>
              <a:gd name="connsiteX38" fmla="*/ 4140710 w 6053670"/>
              <a:gd name="connsiteY38" fmla="*/ 212961 h 7139732"/>
              <a:gd name="connsiteX39" fmla="*/ 4275102 w 6053670"/>
              <a:gd name="connsiteY39" fmla="*/ 205277 h 7139732"/>
              <a:gd name="connsiteX40" fmla="*/ 4410098 w 6053670"/>
              <a:gd name="connsiteY40" fmla="*/ 197907 h 7139732"/>
              <a:gd name="connsiteX41" fmla="*/ 4545096 w 6053670"/>
              <a:gd name="connsiteY41" fmla="*/ 188498 h 7139732"/>
              <a:gd name="connsiteX42" fmla="*/ 4681909 w 6053670"/>
              <a:gd name="connsiteY42" fmla="*/ 177207 h 7139732"/>
              <a:gd name="connsiteX43" fmla="*/ 4816905 w 6053670"/>
              <a:gd name="connsiteY43" fmla="*/ 165916 h 7139732"/>
              <a:gd name="connsiteX44" fmla="*/ 4954323 w 6053670"/>
              <a:gd name="connsiteY44" fmla="*/ 152899 h 7139732"/>
              <a:gd name="connsiteX45" fmla="*/ 5092347 w 6053670"/>
              <a:gd name="connsiteY45" fmla="*/ 138629 h 7139732"/>
              <a:gd name="connsiteX46" fmla="*/ 5228555 w 6053670"/>
              <a:gd name="connsiteY46" fmla="*/ 123574 h 7139732"/>
              <a:gd name="connsiteX47" fmla="*/ 5366578 w 6053670"/>
              <a:gd name="connsiteY47" fmla="*/ 106010 h 7139732"/>
              <a:gd name="connsiteX48" fmla="*/ 5503997 w 6053670"/>
              <a:gd name="connsiteY48" fmla="*/ 87192 h 7139732"/>
              <a:gd name="connsiteX49" fmla="*/ 5642020 w 6053670"/>
              <a:gd name="connsiteY49" fmla="*/ 68530 h 7139732"/>
              <a:gd name="connsiteX50" fmla="*/ 5779438 w 6053670"/>
              <a:gd name="connsiteY50" fmla="*/ 46733 h 7139732"/>
              <a:gd name="connsiteX51" fmla="*/ 5916251 w 6053670"/>
              <a:gd name="connsiteY51" fmla="*/ 24464 h 7139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53670" h="7139732">
                <a:moveTo>
                  <a:pt x="6053670" y="1098"/>
                </a:moveTo>
                <a:lnTo>
                  <a:pt x="6053670" y="1084479"/>
                </a:lnTo>
                <a:lnTo>
                  <a:pt x="6053670" y="1254558"/>
                </a:lnTo>
                <a:lnTo>
                  <a:pt x="6053670" y="7139732"/>
                </a:lnTo>
                <a:lnTo>
                  <a:pt x="0" y="7139732"/>
                </a:lnTo>
                <a:lnTo>
                  <a:pt x="0" y="1249853"/>
                </a:lnTo>
                <a:lnTo>
                  <a:pt x="0" y="1084479"/>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1" y="235229"/>
                </a:lnTo>
                <a:lnTo>
                  <a:pt x="3227817" y="236170"/>
                </a:lnTo>
                <a:lnTo>
                  <a:pt x="3354944" y="235229"/>
                </a:lnTo>
                <a:lnTo>
                  <a:pt x="3483887" y="233348"/>
                </a:lnTo>
                <a:lnTo>
                  <a:pt x="3612830" y="231623"/>
                </a:lnTo>
                <a:lnTo>
                  <a:pt x="3743590" y="227859"/>
                </a:lnTo>
                <a:lnTo>
                  <a:pt x="3875560" y="223938"/>
                </a:lnTo>
                <a:lnTo>
                  <a:pt x="4007530"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bg1"/>
          </a:solidFill>
          <a:ln>
            <a:noFill/>
          </a:ln>
        </p:spPr>
        <p:txBody>
          <a:bodyPr/>
          <a:lstStyle/>
          <a:p>
            <a:endParaRPr lang="fi-FI"/>
          </a:p>
        </p:txBody>
      </p:sp>
      <p:sp>
        <p:nvSpPr>
          <p:cNvPr id="16" name="Freeform 5">
            <a:extLst>
              <a:ext uri="{FF2B5EF4-FFF2-40B4-BE49-F238E27FC236}">
                <a16:creationId xmlns:a16="http://schemas.microsoft.com/office/drawing/2014/main" id="{1F23E73A-FDC8-462C-83C1-3AA8961449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fi-FI"/>
          </a:p>
        </p:txBody>
      </p:sp>
      <p:sp>
        <p:nvSpPr>
          <p:cNvPr id="2" name="Otsikko 1">
            <a:extLst>
              <a:ext uri="{FF2B5EF4-FFF2-40B4-BE49-F238E27FC236}">
                <a16:creationId xmlns:a16="http://schemas.microsoft.com/office/drawing/2014/main" id="{86B97B77-1E90-DB7F-2F2F-1DFF6A771678}"/>
              </a:ext>
            </a:extLst>
          </p:cNvPr>
          <p:cNvSpPr>
            <a:spLocks noGrp="1"/>
          </p:cNvSpPr>
          <p:nvPr>
            <p:ph type="title"/>
          </p:nvPr>
        </p:nvSpPr>
        <p:spPr>
          <a:xfrm>
            <a:off x="994087" y="1130603"/>
            <a:ext cx="3342442" cy="4596794"/>
          </a:xfrm>
        </p:spPr>
        <p:txBody>
          <a:bodyPr anchor="ctr">
            <a:normAutofit/>
          </a:bodyPr>
          <a:lstStyle/>
          <a:p>
            <a:r>
              <a:rPr lang="fi-FI" sz="3200">
                <a:solidFill>
                  <a:srgbClr val="EBEBEB"/>
                </a:solidFill>
              </a:rPr>
              <a:t>Kannustaminen</a:t>
            </a:r>
          </a:p>
        </p:txBody>
      </p:sp>
      <p:sp>
        <p:nvSpPr>
          <p:cNvPr id="3" name="Sisällön paikkamerkki 2">
            <a:extLst>
              <a:ext uri="{FF2B5EF4-FFF2-40B4-BE49-F238E27FC236}">
                <a16:creationId xmlns:a16="http://schemas.microsoft.com/office/drawing/2014/main" id="{4AD5FB8D-EC2B-2922-EAC4-9B8FA3C5EF86}"/>
              </a:ext>
            </a:extLst>
          </p:cNvPr>
          <p:cNvSpPr>
            <a:spLocks noGrp="1"/>
          </p:cNvSpPr>
          <p:nvPr>
            <p:ph idx="1"/>
          </p:nvPr>
        </p:nvSpPr>
        <p:spPr>
          <a:xfrm>
            <a:off x="5290077" y="437513"/>
            <a:ext cx="5502614" cy="5954325"/>
          </a:xfrm>
        </p:spPr>
        <p:txBody>
          <a:bodyPr anchor="ctr">
            <a:normAutofit/>
          </a:bodyPr>
          <a:lstStyle/>
          <a:p>
            <a:r>
              <a:rPr lang="fi-FI" sz="3200" dirty="0">
                <a:latin typeface="Calibri" panose="020F0502020204030204" pitchFamily="34" charset="0"/>
                <a:cs typeface="Calibri" panose="020F0502020204030204" pitchFamily="34" charset="0"/>
              </a:rPr>
              <a:t>Kannustetaan toisiamme niin meillä on hauskempaa yhdessä</a:t>
            </a:r>
          </a:p>
        </p:txBody>
      </p:sp>
    </p:spTree>
    <p:extLst>
      <p:ext uri="{BB962C8B-B14F-4D97-AF65-F5344CB8AC3E}">
        <p14:creationId xmlns:p14="http://schemas.microsoft.com/office/powerpoint/2010/main" val="13797053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24E43EB-867C-4B35-9A5C-E435157C72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A7C0F5DA-B59F-4F13-8BB8-FFD8F2C572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a:lstStyle/>
          <a:p>
            <a:endParaRPr lang="fi-FI"/>
          </a:p>
        </p:txBody>
      </p:sp>
      <p:sp>
        <p:nvSpPr>
          <p:cNvPr id="12" name="Freeform 5">
            <a:extLst>
              <a:ext uri="{FF2B5EF4-FFF2-40B4-BE49-F238E27FC236}">
                <a16:creationId xmlns:a16="http://schemas.microsoft.com/office/drawing/2014/main" id="{9CEA1DEC-CC9E-4776-9E08-048A15BFA6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fi-FI"/>
          </a:p>
        </p:txBody>
      </p:sp>
      <p:sp>
        <p:nvSpPr>
          <p:cNvPr id="14" name="Freeform: Shape 13">
            <a:extLst>
              <a:ext uri="{FF2B5EF4-FFF2-40B4-BE49-F238E27FC236}">
                <a16:creationId xmlns:a16="http://schemas.microsoft.com/office/drawing/2014/main" id="{9CE399CF-F4B8-4832-A8CB-B93F6B1EF4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5171964" y="-140866"/>
            <a:ext cx="6053670" cy="7139732"/>
          </a:xfrm>
          <a:custGeom>
            <a:avLst/>
            <a:gdLst>
              <a:gd name="connsiteX0" fmla="*/ 6053670 w 6053670"/>
              <a:gd name="connsiteY0" fmla="*/ 1098 h 7139732"/>
              <a:gd name="connsiteX1" fmla="*/ 6053670 w 6053670"/>
              <a:gd name="connsiteY1" fmla="*/ 1084479 h 7139732"/>
              <a:gd name="connsiteX2" fmla="*/ 6053670 w 6053670"/>
              <a:gd name="connsiteY2" fmla="*/ 1254558 h 7139732"/>
              <a:gd name="connsiteX3" fmla="*/ 6053670 w 6053670"/>
              <a:gd name="connsiteY3" fmla="*/ 7139732 h 7139732"/>
              <a:gd name="connsiteX4" fmla="*/ 0 w 6053670"/>
              <a:gd name="connsiteY4" fmla="*/ 7139732 h 7139732"/>
              <a:gd name="connsiteX5" fmla="*/ 0 w 6053670"/>
              <a:gd name="connsiteY5" fmla="*/ 1249853 h 7139732"/>
              <a:gd name="connsiteX6" fmla="*/ 0 w 6053670"/>
              <a:gd name="connsiteY6" fmla="*/ 1084479 h 7139732"/>
              <a:gd name="connsiteX7" fmla="*/ 0 w 6053670"/>
              <a:gd name="connsiteY7" fmla="*/ 0 h 7139732"/>
              <a:gd name="connsiteX8" fmla="*/ 35717 w 6053670"/>
              <a:gd name="connsiteY8" fmla="*/ 5488 h 7139732"/>
              <a:gd name="connsiteX9" fmla="*/ 140445 w 6053670"/>
              <a:gd name="connsiteY9" fmla="*/ 21641 h 7139732"/>
              <a:gd name="connsiteX10" fmla="*/ 216722 w 6053670"/>
              <a:gd name="connsiteY10" fmla="*/ 32932 h 7139732"/>
              <a:gd name="connsiteX11" fmla="*/ 307527 w 6053670"/>
              <a:gd name="connsiteY11" fmla="*/ 44850 h 7139732"/>
              <a:gd name="connsiteX12" fmla="*/ 415282 w 6053670"/>
              <a:gd name="connsiteY12" fmla="*/ 59121 h 7139732"/>
              <a:gd name="connsiteX13" fmla="*/ 534539 w 6053670"/>
              <a:gd name="connsiteY13" fmla="*/ 74175 h 7139732"/>
              <a:gd name="connsiteX14" fmla="*/ 668931 w 6053670"/>
              <a:gd name="connsiteY14" fmla="*/ 90014 h 7139732"/>
              <a:gd name="connsiteX15" fmla="*/ 815430 w 6053670"/>
              <a:gd name="connsiteY15" fmla="*/ 106794 h 7139732"/>
              <a:gd name="connsiteX16" fmla="*/ 974641 w 6053670"/>
              <a:gd name="connsiteY16" fmla="*/ 123574 h 7139732"/>
              <a:gd name="connsiteX17" fmla="*/ 1144144 w 6053670"/>
              <a:gd name="connsiteY17" fmla="*/ 140667 h 7139732"/>
              <a:gd name="connsiteX18" fmla="*/ 1326965 w 6053670"/>
              <a:gd name="connsiteY18" fmla="*/ 156506 h 7139732"/>
              <a:gd name="connsiteX19" fmla="*/ 1518261 w 6053670"/>
              <a:gd name="connsiteY19" fmla="*/ 171717 h 7139732"/>
              <a:gd name="connsiteX20" fmla="*/ 1720453 w 6053670"/>
              <a:gd name="connsiteY20" fmla="*/ 185518 h 7139732"/>
              <a:gd name="connsiteX21" fmla="*/ 1931121 w 6053670"/>
              <a:gd name="connsiteY21" fmla="*/ 198690 h 7139732"/>
              <a:gd name="connsiteX22" fmla="*/ 2150869 w 6053670"/>
              <a:gd name="connsiteY22" fmla="*/ 211079 h 7139732"/>
              <a:gd name="connsiteX23" fmla="*/ 2263467 w 6053670"/>
              <a:gd name="connsiteY23" fmla="*/ 215470 h 7139732"/>
              <a:gd name="connsiteX24" fmla="*/ 2378487 w 6053670"/>
              <a:gd name="connsiteY24" fmla="*/ 220332 h 7139732"/>
              <a:gd name="connsiteX25" fmla="*/ 2495323 w 6053670"/>
              <a:gd name="connsiteY25" fmla="*/ 224879 h 7139732"/>
              <a:gd name="connsiteX26" fmla="*/ 2612764 w 6053670"/>
              <a:gd name="connsiteY26" fmla="*/ 227859 h 7139732"/>
              <a:gd name="connsiteX27" fmla="*/ 2732627 w 6053670"/>
              <a:gd name="connsiteY27" fmla="*/ 230525 h 7139732"/>
              <a:gd name="connsiteX28" fmla="*/ 2853700 w 6053670"/>
              <a:gd name="connsiteY28" fmla="*/ 233348 h 7139732"/>
              <a:gd name="connsiteX29" fmla="*/ 2977195 w 6053670"/>
              <a:gd name="connsiteY29" fmla="*/ 235229 h 7139732"/>
              <a:gd name="connsiteX30" fmla="*/ 3101901 w 6053670"/>
              <a:gd name="connsiteY30" fmla="*/ 235229 h 7139732"/>
              <a:gd name="connsiteX31" fmla="*/ 3227817 w 6053670"/>
              <a:gd name="connsiteY31" fmla="*/ 236170 h 7139732"/>
              <a:gd name="connsiteX32" fmla="*/ 3354944 w 6053670"/>
              <a:gd name="connsiteY32" fmla="*/ 235229 h 7139732"/>
              <a:gd name="connsiteX33" fmla="*/ 3483887 w 6053670"/>
              <a:gd name="connsiteY33" fmla="*/ 233348 h 7139732"/>
              <a:gd name="connsiteX34" fmla="*/ 3612830 w 6053670"/>
              <a:gd name="connsiteY34" fmla="*/ 231623 h 7139732"/>
              <a:gd name="connsiteX35" fmla="*/ 3743590 w 6053670"/>
              <a:gd name="connsiteY35" fmla="*/ 227859 h 7139732"/>
              <a:gd name="connsiteX36" fmla="*/ 3875560 w 6053670"/>
              <a:gd name="connsiteY36" fmla="*/ 223938 h 7139732"/>
              <a:gd name="connsiteX37" fmla="*/ 4007530 w 6053670"/>
              <a:gd name="connsiteY37" fmla="*/ 219391 h 7139732"/>
              <a:gd name="connsiteX38" fmla="*/ 4140710 w 6053670"/>
              <a:gd name="connsiteY38" fmla="*/ 212961 h 7139732"/>
              <a:gd name="connsiteX39" fmla="*/ 4275102 w 6053670"/>
              <a:gd name="connsiteY39" fmla="*/ 205277 h 7139732"/>
              <a:gd name="connsiteX40" fmla="*/ 4410098 w 6053670"/>
              <a:gd name="connsiteY40" fmla="*/ 197907 h 7139732"/>
              <a:gd name="connsiteX41" fmla="*/ 4545096 w 6053670"/>
              <a:gd name="connsiteY41" fmla="*/ 188498 h 7139732"/>
              <a:gd name="connsiteX42" fmla="*/ 4681909 w 6053670"/>
              <a:gd name="connsiteY42" fmla="*/ 177207 h 7139732"/>
              <a:gd name="connsiteX43" fmla="*/ 4816905 w 6053670"/>
              <a:gd name="connsiteY43" fmla="*/ 165916 h 7139732"/>
              <a:gd name="connsiteX44" fmla="*/ 4954323 w 6053670"/>
              <a:gd name="connsiteY44" fmla="*/ 152899 h 7139732"/>
              <a:gd name="connsiteX45" fmla="*/ 5092347 w 6053670"/>
              <a:gd name="connsiteY45" fmla="*/ 138629 h 7139732"/>
              <a:gd name="connsiteX46" fmla="*/ 5228555 w 6053670"/>
              <a:gd name="connsiteY46" fmla="*/ 123574 h 7139732"/>
              <a:gd name="connsiteX47" fmla="*/ 5366578 w 6053670"/>
              <a:gd name="connsiteY47" fmla="*/ 106010 h 7139732"/>
              <a:gd name="connsiteX48" fmla="*/ 5503997 w 6053670"/>
              <a:gd name="connsiteY48" fmla="*/ 87192 h 7139732"/>
              <a:gd name="connsiteX49" fmla="*/ 5642020 w 6053670"/>
              <a:gd name="connsiteY49" fmla="*/ 68530 h 7139732"/>
              <a:gd name="connsiteX50" fmla="*/ 5779438 w 6053670"/>
              <a:gd name="connsiteY50" fmla="*/ 46733 h 7139732"/>
              <a:gd name="connsiteX51" fmla="*/ 5916251 w 6053670"/>
              <a:gd name="connsiteY51" fmla="*/ 24464 h 7139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53670" h="7139732">
                <a:moveTo>
                  <a:pt x="6053670" y="1098"/>
                </a:moveTo>
                <a:lnTo>
                  <a:pt x="6053670" y="1084479"/>
                </a:lnTo>
                <a:lnTo>
                  <a:pt x="6053670" y="1254558"/>
                </a:lnTo>
                <a:lnTo>
                  <a:pt x="6053670" y="7139732"/>
                </a:lnTo>
                <a:lnTo>
                  <a:pt x="0" y="7139732"/>
                </a:lnTo>
                <a:lnTo>
                  <a:pt x="0" y="1249853"/>
                </a:lnTo>
                <a:lnTo>
                  <a:pt x="0" y="1084479"/>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1" y="235229"/>
                </a:lnTo>
                <a:lnTo>
                  <a:pt x="3227817" y="236170"/>
                </a:lnTo>
                <a:lnTo>
                  <a:pt x="3354944" y="235229"/>
                </a:lnTo>
                <a:lnTo>
                  <a:pt x="3483887" y="233348"/>
                </a:lnTo>
                <a:lnTo>
                  <a:pt x="3612830" y="231623"/>
                </a:lnTo>
                <a:lnTo>
                  <a:pt x="3743590" y="227859"/>
                </a:lnTo>
                <a:lnTo>
                  <a:pt x="3875560" y="223938"/>
                </a:lnTo>
                <a:lnTo>
                  <a:pt x="4007530"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bg1"/>
          </a:solidFill>
          <a:ln>
            <a:noFill/>
          </a:ln>
        </p:spPr>
        <p:txBody>
          <a:bodyPr/>
          <a:lstStyle/>
          <a:p>
            <a:endParaRPr lang="fi-FI"/>
          </a:p>
        </p:txBody>
      </p:sp>
      <p:sp>
        <p:nvSpPr>
          <p:cNvPr id="16" name="Freeform 5">
            <a:extLst>
              <a:ext uri="{FF2B5EF4-FFF2-40B4-BE49-F238E27FC236}">
                <a16:creationId xmlns:a16="http://schemas.microsoft.com/office/drawing/2014/main" id="{1F23E73A-FDC8-462C-83C1-3AA8961449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fi-FI"/>
          </a:p>
        </p:txBody>
      </p:sp>
      <p:sp>
        <p:nvSpPr>
          <p:cNvPr id="2" name="Otsikko 1">
            <a:extLst>
              <a:ext uri="{FF2B5EF4-FFF2-40B4-BE49-F238E27FC236}">
                <a16:creationId xmlns:a16="http://schemas.microsoft.com/office/drawing/2014/main" id="{FA818FB8-F51A-EB6C-C624-13AE302BAE0F}"/>
              </a:ext>
            </a:extLst>
          </p:cNvPr>
          <p:cNvSpPr>
            <a:spLocks noGrp="1"/>
          </p:cNvSpPr>
          <p:nvPr>
            <p:ph type="title"/>
          </p:nvPr>
        </p:nvSpPr>
        <p:spPr>
          <a:xfrm>
            <a:off x="994087" y="1130603"/>
            <a:ext cx="3342442" cy="4596794"/>
          </a:xfrm>
        </p:spPr>
        <p:txBody>
          <a:bodyPr anchor="ctr">
            <a:normAutofit/>
          </a:bodyPr>
          <a:lstStyle/>
          <a:p>
            <a:r>
              <a:rPr lang="fi-FI" sz="3200">
                <a:solidFill>
                  <a:srgbClr val="EBEBEB"/>
                </a:solidFill>
              </a:rPr>
              <a:t>Mukaan ottaminen</a:t>
            </a:r>
          </a:p>
        </p:txBody>
      </p:sp>
      <p:sp>
        <p:nvSpPr>
          <p:cNvPr id="3" name="Sisällön paikkamerkki 2">
            <a:extLst>
              <a:ext uri="{FF2B5EF4-FFF2-40B4-BE49-F238E27FC236}">
                <a16:creationId xmlns:a16="http://schemas.microsoft.com/office/drawing/2014/main" id="{39658EF2-3484-411A-4920-640921599D20}"/>
              </a:ext>
            </a:extLst>
          </p:cNvPr>
          <p:cNvSpPr>
            <a:spLocks noGrp="1"/>
          </p:cNvSpPr>
          <p:nvPr>
            <p:ph idx="1"/>
          </p:nvPr>
        </p:nvSpPr>
        <p:spPr>
          <a:xfrm>
            <a:off x="5290077" y="437513"/>
            <a:ext cx="5502614" cy="5954325"/>
          </a:xfrm>
        </p:spPr>
        <p:txBody>
          <a:bodyPr anchor="ctr">
            <a:normAutofit/>
          </a:bodyPr>
          <a:lstStyle/>
          <a:p>
            <a:r>
              <a:rPr lang="fi-FI" sz="3200" dirty="0">
                <a:latin typeface="Calibri" panose="020F0502020204030204" pitchFamily="34" charset="0"/>
                <a:cs typeface="Calibri" panose="020F0502020204030204" pitchFamily="34" charset="0"/>
              </a:rPr>
              <a:t>Otetaan kaikki mukaan niin meillä on iloisempaa ja kukaan ei jää ulkopuoliseksi</a:t>
            </a:r>
          </a:p>
        </p:txBody>
      </p:sp>
    </p:spTree>
    <p:extLst>
      <p:ext uri="{BB962C8B-B14F-4D97-AF65-F5344CB8AC3E}">
        <p14:creationId xmlns:p14="http://schemas.microsoft.com/office/powerpoint/2010/main" val="16523929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24E43EB-867C-4B35-9A5C-E435157C72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A7C0F5DA-B59F-4F13-8BB8-FFD8F2C572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a:lstStyle/>
          <a:p>
            <a:endParaRPr lang="fi-FI"/>
          </a:p>
        </p:txBody>
      </p:sp>
      <p:sp>
        <p:nvSpPr>
          <p:cNvPr id="12" name="Freeform 5">
            <a:extLst>
              <a:ext uri="{FF2B5EF4-FFF2-40B4-BE49-F238E27FC236}">
                <a16:creationId xmlns:a16="http://schemas.microsoft.com/office/drawing/2014/main" id="{9CEA1DEC-CC9E-4776-9E08-048A15BFA6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fi-FI"/>
          </a:p>
        </p:txBody>
      </p:sp>
      <p:sp>
        <p:nvSpPr>
          <p:cNvPr id="14" name="Freeform: Shape 13">
            <a:extLst>
              <a:ext uri="{FF2B5EF4-FFF2-40B4-BE49-F238E27FC236}">
                <a16:creationId xmlns:a16="http://schemas.microsoft.com/office/drawing/2014/main" id="{9CE399CF-F4B8-4832-A8CB-B93F6B1EF4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5171964" y="-140866"/>
            <a:ext cx="6053670" cy="7139732"/>
          </a:xfrm>
          <a:custGeom>
            <a:avLst/>
            <a:gdLst>
              <a:gd name="connsiteX0" fmla="*/ 6053670 w 6053670"/>
              <a:gd name="connsiteY0" fmla="*/ 1098 h 7139732"/>
              <a:gd name="connsiteX1" fmla="*/ 6053670 w 6053670"/>
              <a:gd name="connsiteY1" fmla="*/ 1084479 h 7139732"/>
              <a:gd name="connsiteX2" fmla="*/ 6053670 w 6053670"/>
              <a:gd name="connsiteY2" fmla="*/ 1254558 h 7139732"/>
              <a:gd name="connsiteX3" fmla="*/ 6053670 w 6053670"/>
              <a:gd name="connsiteY3" fmla="*/ 7139732 h 7139732"/>
              <a:gd name="connsiteX4" fmla="*/ 0 w 6053670"/>
              <a:gd name="connsiteY4" fmla="*/ 7139732 h 7139732"/>
              <a:gd name="connsiteX5" fmla="*/ 0 w 6053670"/>
              <a:gd name="connsiteY5" fmla="*/ 1249853 h 7139732"/>
              <a:gd name="connsiteX6" fmla="*/ 0 w 6053670"/>
              <a:gd name="connsiteY6" fmla="*/ 1084479 h 7139732"/>
              <a:gd name="connsiteX7" fmla="*/ 0 w 6053670"/>
              <a:gd name="connsiteY7" fmla="*/ 0 h 7139732"/>
              <a:gd name="connsiteX8" fmla="*/ 35717 w 6053670"/>
              <a:gd name="connsiteY8" fmla="*/ 5488 h 7139732"/>
              <a:gd name="connsiteX9" fmla="*/ 140445 w 6053670"/>
              <a:gd name="connsiteY9" fmla="*/ 21641 h 7139732"/>
              <a:gd name="connsiteX10" fmla="*/ 216722 w 6053670"/>
              <a:gd name="connsiteY10" fmla="*/ 32932 h 7139732"/>
              <a:gd name="connsiteX11" fmla="*/ 307527 w 6053670"/>
              <a:gd name="connsiteY11" fmla="*/ 44850 h 7139732"/>
              <a:gd name="connsiteX12" fmla="*/ 415282 w 6053670"/>
              <a:gd name="connsiteY12" fmla="*/ 59121 h 7139732"/>
              <a:gd name="connsiteX13" fmla="*/ 534539 w 6053670"/>
              <a:gd name="connsiteY13" fmla="*/ 74175 h 7139732"/>
              <a:gd name="connsiteX14" fmla="*/ 668931 w 6053670"/>
              <a:gd name="connsiteY14" fmla="*/ 90014 h 7139732"/>
              <a:gd name="connsiteX15" fmla="*/ 815430 w 6053670"/>
              <a:gd name="connsiteY15" fmla="*/ 106794 h 7139732"/>
              <a:gd name="connsiteX16" fmla="*/ 974641 w 6053670"/>
              <a:gd name="connsiteY16" fmla="*/ 123574 h 7139732"/>
              <a:gd name="connsiteX17" fmla="*/ 1144144 w 6053670"/>
              <a:gd name="connsiteY17" fmla="*/ 140667 h 7139732"/>
              <a:gd name="connsiteX18" fmla="*/ 1326965 w 6053670"/>
              <a:gd name="connsiteY18" fmla="*/ 156506 h 7139732"/>
              <a:gd name="connsiteX19" fmla="*/ 1518261 w 6053670"/>
              <a:gd name="connsiteY19" fmla="*/ 171717 h 7139732"/>
              <a:gd name="connsiteX20" fmla="*/ 1720453 w 6053670"/>
              <a:gd name="connsiteY20" fmla="*/ 185518 h 7139732"/>
              <a:gd name="connsiteX21" fmla="*/ 1931121 w 6053670"/>
              <a:gd name="connsiteY21" fmla="*/ 198690 h 7139732"/>
              <a:gd name="connsiteX22" fmla="*/ 2150869 w 6053670"/>
              <a:gd name="connsiteY22" fmla="*/ 211079 h 7139732"/>
              <a:gd name="connsiteX23" fmla="*/ 2263467 w 6053670"/>
              <a:gd name="connsiteY23" fmla="*/ 215470 h 7139732"/>
              <a:gd name="connsiteX24" fmla="*/ 2378487 w 6053670"/>
              <a:gd name="connsiteY24" fmla="*/ 220332 h 7139732"/>
              <a:gd name="connsiteX25" fmla="*/ 2495323 w 6053670"/>
              <a:gd name="connsiteY25" fmla="*/ 224879 h 7139732"/>
              <a:gd name="connsiteX26" fmla="*/ 2612764 w 6053670"/>
              <a:gd name="connsiteY26" fmla="*/ 227859 h 7139732"/>
              <a:gd name="connsiteX27" fmla="*/ 2732627 w 6053670"/>
              <a:gd name="connsiteY27" fmla="*/ 230525 h 7139732"/>
              <a:gd name="connsiteX28" fmla="*/ 2853700 w 6053670"/>
              <a:gd name="connsiteY28" fmla="*/ 233348 h 7139732"/>
              <a:gd name="connsiteX29" fmla="*/ 2977195 w 6053670"/>
              <a:gd name="connsiteY29" fmla="*/ 235229 h 7139732"/>
              <a:gd name="connsiteX30" fmla="*/ 3101901 w 6053670"/>
              <a:gd name="connsiteY30" fmla="*/ 235229 h 7139732"/>
              <a:gd name="connsiteX31" fmla="*/ 3227817 w 6053670"/>
              <a:gd name="connsiteY31" fmla="*/ 236170 h 7139732"/>
              <a:gd name="connsiteX32" fmla="*/ 3354944 w 6053670"/>
              <a:gd name="connsiteY32" fmla="*/ 235229 h 7139732"/>
              <a:gd name="connsiteX33" fmla="*/ 3483887 w 6053670"/>
              <a:gd name="connsiteY33" fmla="*/ 233348 h 7139732"/>
              <a:gd name="connsiteX34" fmla="*/ 3612830 w 6053670"/>
              <a:gd name="connsiteY34" fmla="*/ 231623 h 7139732"/>
              <a:gd name="connsiteX35" fmla="*/ 3743590 w 6053670"/>
              <a:gd name="connsiteY35" fmla="*/ 227859 h 7139732"/>
              <a:gd name="connsiteX36" fmla="*/ 3875560 w 6053670"/>
              <a:gd name="connsiteY36" fmla="*/ 223938 h 7139732"/>
              <a:gd name="connsiteX37" fmla="*/ 4007530 w 6053670"/>
              <a:gd name="connsiteY37" fmla="*/ 219391 h 7139732"/>
              <a:gd name="connsiteX38" fmla="*/ 4140710 w 6053670"/>
              <a:gd name="connsiteY38" fmla="*/ 212961 h 7139732"/>
              <a:gd name="connsiteX39" fmla="*/ 4275102 w 6053670"/>
              <a:gd name="connsiteY39" fmla="*/ 205277 h 7139732"/>
              <a:gd name="connsiteX40" fmla="*/ 4410098 w 6053670"/>
              <a:gd name="connsiteY40" fmla="*/ 197907 h 7139732"/>
              <a:gd name="connsiteX41" fmla="*/ 4545096 w 6053670"/>
              <a:gd name="connsiteY41" fmla="*/ 188498 h 7139732"/>
              <a:gd name="connsiteX42" fmla="*/ 4681909 w 6053670"/>
              <a:gd name="connsiteY42" fmla="*/ 177207 h 7139732"/>
              <a:gd name="connsiteX43" fmla="*/ 4816905 w 6053670"/>
              <a:gd name="connsiteY43" fmla="*/ 165916 h 7139732"/>
              <a:gd name="connsiteX44" fmla="*/ 4954323 w 6053670"/>
              <a:gd name="connsiteY44" fmla="*/ 152899 h 7139732"/>
              <a:gd name="connsiteX45" fmla="*/ 5092347 w 6053670"/>
              <a:gd name="connsiteY45" fmla="*/ 138629 h 7139732"/>
              <a:gd name="connsiteX46" fmla="*/ 5228555 w 6053670"/>
              <a:gd name="connsiteY46" fmla="*/ 123574 h 7139732"/>
              <a:gd name="connsiteX47" fmla="*/ 5366578 w 6053670"/>
              <a:gd name="connsiteY47" fmla="*/ 106010 h 7139732"/>
              <a:gd name="connsiteX48" fmla="*/ 5503997 w 6053670"/>
              <a:gd name="connsiteY48" fmla="*/ 87192 h 7139732"/>
              <a:gd name="connsiteX49" fmla="*/ 5642020 w 6053670"/>
              <a:gd name="connsiteY49" fmla="*/ 68530 h 7139732"/>
              <a:gd name="connsiteX50" fmla="*/ 5779438 w 6053670"/>
              <a:gd name="connsiteY50" fmla="*/ 46733 h 7139732"/>
              <a:gd name="connsiteX51" fmla="*/ 5916251 w 6053670"/>
              <a:gd name="connsiteY51" fmla="*/ 24464 h 7139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53670" h="7139732">
                <a:moveTo>
                  <a:pt x="6053670" y="1098"/>
                </a:moveTo>
                <a:lnTo>
                  <a:pt x="6053670" y="1084479"/>
                </a:lnTo>
                <a:lnTo>
                  <a:pt x="6053670" y="1254558"/>
                </a:lnTo>
                <a:lnTo>
                  <a:pt x="6053670" y="7139732"/>
                </a:lnTo>
                <a:lnTo>
                  <a:pt x="0" y="7139732"/>
                </a:lnTo>
                <a:lnTo>
                  <a:pt x="0" y="1249853"/>
                </a:lnTo>
                <a:lnTo>
                  <a:pt x="0" y="1084479"/>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1" y="235229"/>
                </a:lnTo>
                <a:lnTo>
                  <a:pt x="3227817" y="236170"/>
                </a:lnTo>
                <a:lnTo>
                  <a:pt x="3354944" y="235229"/>
                </a:lnTo>
                <a:lnTo>
                  <a:pt x="3483887" y="233348"/>
                </a:lnTo>
                <a:lnTo>
                  <a:pt x="3612830" y="231623"/>
                </a:lnTo>
                <a:lnTo>
                  <a:pt x="3743590" y="227859"/>
                </a:lnTo>
                <a:lnTo>
                  <a:pt x="3875560" y="223938"/>
                </a:lnTo>
                <a:lnTo>
                  <a:pt x="4007530"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bg1"/>
          </a:solidFill>
          <a:ln>
            <a:noFill/>
          </a:ln>
        </p:spPr>
        <p:txBody>
          <a:bodyPr/>
          <a:lstStyle/>
          <a:p>
            <a:endParaRPr lang="fi-FI"/>
          </a:p>
        </p:txBody>
      </p:sp>
      <p:sp>
        <p:nvSpPr>
          <p:cNvPr id="16" name="Freeform 5">
            <a:extLst>
              <a:ext uri="{FF2B5EF4-FFF2-40B4-BE49-F238E27FC236}">
                <a16:creationId xmlns:a16="http://schemas.microsoft.com/office/drawing/2014/main" id="{1F23E73A-FDC8-462C-83C1-3AA8961449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fi-FI"/>
          </a:p>
        </p:txBody>
      </p:sp>
      <p:sp>
        <p:nvSpPr>
          <p:cNvPr id="2" name="Otsikko 1">
            <a:extLst>
              <a:ext uri="{FF2B5EF4-FFF2-40B4-BE49-F238E27FC236}">
                <a16:creationId xmlns:a16="http://schemas.microsoft.com/office/drawing/2014/main" id="{719C109B-1A19-D3A0-18A3-E11CE797356C}"/>
              </a:ext>
            </a:extLst>
          </p:cNvPr>
          <p:cNvSpPr>
            <a:spLocks noGrp="1"/>
          </p:cNvSpPr>
          <p:nvPr>
            <p:ph type="title"/>
          </p:nvPr>
        </p:nvSpPr>
        <p:spPr>
          <a:xfrm>
            <a:off x="994087" y="1130603"/>
            <a:ext cx="3342442" cy="4596794"/>
          </a:xfrm>
        </p:spPr>
        <p:txBody>
          <a:bodyPr anchor="ctr">
            <a:normAutofit/>
          </a:bodyPr>
          <a:lstStyle/>
          <a:p>
            <a:r>
              <a:rPr lang="fi-FI" sz="3200" dirty="0">
                <a:solidFill>
                  <a:srgbClr val="EBEBEB"/>
                </a:solidFill>
              </a:rPr>
              <a:t>Hyväksyminen</a:t>
            </a:r>
          </a:p>
        </p:txBody>
      </p:sp>
      <p:sp>
        <p:nvSpPr>
          <p:cNvPr id="3" name="Sisällön paikkamerkki 2">
            <a:extLst>
              <a:ext uri="{FF2B5EF4-FFF2-40B4-BE49-F238E27FC236}">
                <a16:creationId xmlns:a16="http://schemas.microsoft.com/office/drawing/2014/main" id="{09982CCD-B5B7-53D3-9EB2-50BAB2206048}"/>
              </a:ext>
            </a:extLst>
          </p:cNvPr>
          <p:cNvSpPr>
            <a:spLocks noGrp="1"/>
          </p:cNvSpPr>
          <p:nvPr>
            <p:ph idx="1"/>
          </p:nvPr>
        </p:nvSpPr>
        <p:spPr>
          <a:xfrm>
            <a:off x="5290077" y="437513"/>
            <a:ext cx="5502614" cy="5954325"/>
          </a:xfrm>
        </p:spPr>
        <p:txBody>
          <a:bodyPr anchor="ctr">
            <a:normAutofit/>
          </a:bodyPr>
          <a:lstStyle/>
          <a:p>
            <a:r>
              <a:rPr lang="fi-FI" sz="3200" dirty="0">
                <a:latin typeface="Calibri" panose="020F0502020204030204" pitchFamily="34" charset="0"/>
                <a:cs typeface="Calibri" panose="020F0502020204030204" pitchFamily="34" charset="0"/>
              </a:rPr>
              <a:t>Hyväksytään erilaiset ihmiset. Erilaisuus on rikkautta</a:t>
            </a:r>
            <a:r>
              <a:rPr lang="fi-FI" sz="2800" dirty="0">
                <a:latin typeface="Calibri" panose="020F0502020204030204" pitchFamily="34" charset="0"/>
                <a:cs typeface="Calibri" panose="020F0502020204030204" pitchFamily="34" charset="0"/>
              </a:rPr>
              <a:t>.</a:t>
            </a:r>
          </a:p>
        </p:txBody>
      </p:sp>
    </p:spTree>
    <p:extLst>
      <p:ext uri="{BB962C8B-B14F-4D97-AF65-F5344CB8AC3E}">
        <p14:creationId xmlns:p14="http://schemas.microsoft.com/office/powerpoint/2010/main" val="34953305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 name="Rectangle 7">
            <a:extLst>
              <a:ext uri="{FF2B5EF4-FFF2-40B4-BE49-F238E27FC236}">
                <a16:creationId xmlns:a16="http://schemas.microsoft.com/office/drawing/2014/main" id="{324E43EB-867C-4B35-9A5C-E435157C72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9">
            <a:extLst>
              <a:ext uri="{FF2B5EF4-FFF2-40B4-BE49-F238E27FC236}">
                <a16:creationId xmlns:a16="http://schemas.microsoft.com/office/drawing/2014/main" id="{A7C0F5DA-B59F-4F13-8BB8-FFD8F2C572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a:lstStyle/>
          <a:p>
            <a:endParaRPr lang="fi-FI"/>
          </a:p>
        </p:txBody>
      </p:sp>
      <p:sp>
        <p:nvSpPr>
          <p:cNvPr id="7" name="Freeform 5">
            <a:extLst>
              <a:ext uri="{FF2B5EF4-FFF2-40B4-BE49-F238E27FC236}">
                <a16:creationId xmlns:a16="http://schemas.microsoft.com/office/drawing/2014/main" id="{9CEA1DEC-CC9E-4776-9E08-048A15BFA6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fi-FI"/>
          </a:p>
        </p:txBody>
      </p:sp>
      <p:sp>
        <p:nvSpPr>
          <p:cNvPr id="9" name="Freeform: Shape 13">
            <a:extLst>
              <a:ext uri="{FF2B5EF4-FFF2-40B4-BE49-F238E27FC236}">
                <a16:creationId xmlns:a16="http://schemas.microsoft.com/office/drawing/2014/main" id="{9CE399CF-F4B8-4832-A8CB-B93F6B1EF4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5171964" y="-140866"/>
            <a:ext cx="6053670" cy="7139732"/>
          </a:xfrm>
          <a:custGeom>
            <a:avLst/>
            <a:gdLst>
              <a:gd name="connsiteX0" fmla="*/ 6053670 w 6053670"/>
              <a:gd name="connsiteY0" fmla="*/ 1098 h 7139732"/>
              <a:gd name="connsiteX1" fmla="*/ 6053670 w 6053670"/>
              <a:gd name="connsiteY1" fmla="*/ 1084479 h 7139732"/>
              <a:gd name="connsiteX2" fmla="*/ 6053670 w 6053670"/>
              <a:gd name="connsiteY2" fmla="*/ 1254558 h 7139732"/>
              <a:gd name="connsiteX3" fmla="*/ 6053670 w 6053670"/>
              <a:gd name="connsiteY3" fmla="*/ 7139732 h 7139732"/>
              <a:gd name="connsiteX4" fmla="*/ 0 w 6053670"/>
              <a:gd name="connsiteY4" fmla="*/ 7139732 h 7139732"/>
              <a:gd name="connsiteX5" fmla="*/ 0 w 6053670"/>
              <a:gd name="connsiteY5" fmla="*/ 1249853 h 7139732"/>
              <a:gd name="connsiteX6" fmla="*/ 0 w 6053670"/>
              <a:gd name="connsiteY6" fmla="*/ 1084479 h 7139732"/>
              <a:gd name="connsiteX7" fmla="*/ 0 w 6053670"/>
              <a:gd name="connsiteY7" fmla="*/ 0 h 7139732"/>
              <a:gd name="connsiteX8" fmla="*/ 35717 w 6053670"/>
              <a:gd name="connsiteY8" fmla="*/ 5488 h 7139732"/>
              <a:gd name="connsiteX9" fmla="*/ 140445 w 6053670"/>
              <a:gd name="connsiteY9" fmla="*/ 21641 h 7139732"/>
              <a:gd name="connsiteX10" fmla="*/ 216722 w 6053670"/>
              <a:gd name="connsiteY10" fmla="*/ 32932 h 7139732"/>
              <a:gd name="connsiteX11" fmla="*/ 307527 w 6053670"/>
              <a:gd name="connsiteY11" fmla="*/ 44850 h 7139732"/>
              <a:gd name="connsiteX12" fmla="*/ 415282 w 6053670"/>
              <a:gd name="connsiteY12" fmla="*/ 59121 h 7139732"/>
              <a:gd name="connsiteX13" fmla="*/ 534539 w 6053670"/>
              <a:gd name="connsiteY13" fmla="*/ 74175 h 7139732"/>
              <a:gd name="connsiteX14" fmla="*/ 668931 w 6053670"/>
              <a:gd name="connsiteY14" fmla="*/ 90014 h 7139732"/>
              <a:gd name="connsiteX15" fmla="*/ 815430 w 6053670"/>
              <a:gd name="connsiteY15" fmla="*/ 106794 h 7139732"/>
              <a:gd name="connsiteX16" fmla="*/ 974641 w 6053670"/>
              <a:gd name="connsiteY16" fmla="*/ 123574 h 7139732"/>
              <a:gd name="connsiteX17" fmla="*/ 1144144 w 6053670"/>
              <a:gd name="connsiteY17" fmla="*/ 140667 h 7139732"/>
              <a:gd name="connsiteX18" fmla="*/ 1326965 w 6053670"/>
              <a:gd name="connsiteY18" fmla="*/ 156506 h 7139732"/>
              <a:gd name="connsiteX19" fmla="*/ 1518261 w 6053670"/>
              <a:gd name="connsiteY19" fmla="*/ 171717 h 7139732"/>
              <a:gd name="connsiteX20" fmla="*/ 1720453 w 6053670"/>
              <a:gd name="connsiteY20" fmla="*/ 185518 h 7139732"/>
              <a:gd name="connsiteX21" fmla="*/ 1931121 w 6053670"/>
              <a:gd name="connsiteY21" fmla="*/ 198690 h 7139732"/>
              <a:gd name="connsiteX22" fmla="*/ 2150869 w 6053670"/>
              <a:gd name="connsiteY22" fmla="*/ 211079 h 7139732"/>
              <a:gd name="connsiteX23" fmla="*/ 2263467 w 6053670"/>
              <a:gd name="connsiteY23" fmla="*/ 215470 h 7139732"/>
              <a:gd name="connsiteX24" fmla="*/ 2378487 w 6053670"/>
              <a:gd name="connsiteY24" fmla="*/ 220332 h 7139732"/>
              <a:gd name="connsiteX25" fmla="*/ 2495323 w 6053670"/>
              <a:gd name="connsiteY25" fmla="*/ 224879 h 7139732"/>
              <a:gd name="connsiteX26" fmla="*/ 2612764 w 6053670"/>
              <a:gd name="connsiteY26" fmla="*/ 227859 h 7139732"/>
              <a:gd name="connsiteX27" fmla="*/ 2732627 w 6053670"/>
              <a:gd name="connsiteY27" fmla="*/ 230525 h 7139732"/>
              <a:gd name="connsiteX28" fmla="*/ 2853700 w 6053670"/>
              <a:gd name="connsiteY28" fmla="*/ 233348 h 7139732"/>
              <a:gd name="connsiteX29" fmla="*/ 2977195 w 6053670"/>
              <a:gd name="connsiteY29" fmla="*/ 235229 h 7139732"/>
              <a:gd name="connsiteX30" fmla="*/ 3101901 w 6053670"/>
              <a:gd name="connsiteY30" fmla="*/ 235229 h 7139732"/>
              <a:gd name="connsiteX31" fmla="*/ 3227817 w 6053670"/>
              <a:gd name="connsiteY31" fmla="*/ 236170 h 7139732"/>
              <a:gd name="connsiteX32" fmla="*/ 3354944 w 6053670"/>
              <a:gd name="connsiteY32" fmla="*/ 235229 h 7139732"/>
              <a:gd name="connsiteX33" fmla="*/ 3483887 w 6053670"/>
              <a:gd name="connsiteY33" fmla="*/ 233348 h 7139732"/>
              <a:gd name="connsiteX34" fmla="*/ 3612830 w 6053670"/>
              <a:gd name="connsiteY34" fmla="*/ 231623 h 7139732"/>
              <a:gd name="connsiteX35" fmla="*/ 3743590 w 6053670"/>
              <a:gd name="connsiteY35" fmla="*/ 227859 h 7139732"/>
              <a:gd name="connsiteX36" fmla="*/ 3875560 w 6053670"/>
              <a:gd name="connsiteY36" fmla="*/ 223938 h 7139732"/>
              <a:gd name="connsiteX37" fmla="*/ 4007530 w 6053670"/>
              <a:gd name="connsiteY37" fmla="*/ 219391 h 7139732"/>
              <a:gd name="connsiteX38" fmla="*/ 4140710 w 6053670"/>
              <a:gd name="connsiteY38" fmla="*/ 212961 h 7139732"/>
              <a:gd name="connsiteX39" fmla="*/ 4275102 w 6053670"/>
              <a:gd name="connsiteY39" fmla="*/ 205277 h 7139732"/>
              <a:gd name="connsiteX40" fmla="*/ 4410098 w 6053670"/>
              <a:gd name="connsiteY40" fmla="*/ 197907 h 7139732"/>
              <a:gd name="connsiteX41" fmla="*/ 4545096 w 6053670"/>
              <a:gd name="connsiteY41" fmla="*/ 188498 h 7139732"/>
              <a:gd name="connsiteX42" fmla="*/ 4681909 w 6053670"/>
              <a:gd name="connsiteY42" fmla="*/ 177207 h 7139732"/>
              <a:gd name="connsiteX43" fmla="*/ 4816905 w 6053670"/>
              <a:gd name="connsiteY43" fmla="*/ 165916 h 7139732"/>
              <a:gd name="connsiteX44" fmla="*/ 4954323 w 6053670"/>
              <a:gd name="connsiteY44" fmla="*/ 152899 h 7139732"/>
              <a:gd name="connsiteX45" fmla="*/ 5092347 w 6053670"/>
              <a:gd name="connsiteY45" fmla="*/ 138629 h 7139732"/>
              <a:gd name="connsiteX46" fmla="*/ 5228555 w 6053670"/>
              <a:gd name="connsiteY46" fmla="*/ 123574 h 7139732"/>
              <a:gd name="connsiteX47" fmla="*/ 5366578 w 6053670"/>
              <a:gd name="connsiteY47" fmla="*/ 106010 h 7139732"/>
              <a:gd name="connsiteX48" fmla="*/ 5503997 w 6053670"/>
              <a:gd name="connsiteY48" fmla="*/ 87192 h 7139732"/>
              <a:gd name="connsiteX49" fmla="*/ 5642020 w 6053670"/>
              <a:gd name="connsiteY49" fmla="*/ 68530 h 7139732"/>
              <a:gd name="connsiteX50" fmla="*/ 5779438 w 6053670"/>
              <a:gd name="connsiteY50" fmla="*/ 46733 h 7139732"/>
              <a:gd name="connsiteX51" fmla="*/ 5916251 w 6053670"/>
              <a:gd name="connsiteY51" fmla="*/ 24464 h 7139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53670" h="7139732">
                <a:moveTo>
                  <a:pt x="6053670" y="1098"/>
                </a:moveTo>
                <a:lnTo>
                  <a:pt x="6053670" y="1084479"/>
                </a:lnTo>
                <a:lnTo>
                  <a:pt x="6053670" y="1254558"/>
                </a:lnTo>
                <a:lnTo>
                  <a:pt x="6053670" y="7139732"/>
                </a:lnTo>
                <a:lnTo>
                  <a:pt x="0" y="7139732"/>
                </a:lnTo>
                <a:lnTo>
                  <a:pt x="0" y="1249853"/>
                </a:lnTo>
                <a:lnTo>
                  <a:pt x="0" y="1084479"/>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1" y="235229"/>
                </a:lnTo>
                <a:lnTo>
                  <a:pt x="3227817" y="236170"/>
                </a:lnTo>
                <a:lnTo>
                  <a:pt x="3354944" y="235229"/>
                </a:lnTo>
                <a:lnTo>
                  <a:pt x="3483887" y="233348"/>
                </a:lnTo>
                <a:lnTo>
                  <a:pt x="3612830" y="231623"/>
                </a:lnTo>
                <a:lnTo>
                  <a:pt x="3743590" y="227859"/>
                </a:lnTo>
                <a:lnTo>
                  <a:pt x="3875560" y="223938"/>
                </a:lnTo>
                <a:lnTo>
                  <a:pt x="4007530"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bg1"/>
          </a:solidFill>
          <a:ln>
            <a:noFill/>
          </a:ln>
        </p:spPr>
        <p:txBody>
          <a:bodyPr/>
          <a:lstStyle/>
          <a:p>
            <a:endParaRPr lang="fi-FI"/>
          </a:p>
        </p:txBody>
      </p:sp>
      <p:sp>
        <p:nvSpPr>
          <p:cNvPr id="11" name="Freeform 5">
            <a:extLst>
              <a:ext uri="{FF2B5EF4-FFF2-40B4-BE49-F238E27FC236}">
                <a16:creationId xmlns:a16="http://schemas.microsoft.com/office/drawing/2014/main" id="{1F23E73A-FDC8-462C-83C1-3AA8961449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fi-FI"/>
          </a:p>
        </p:txBody>
      </p:sp>
      <p:sp>
        <p:nvSpPr>
          <p:cNvPr id="2" name="Otsikko 1">
            <a:extLst>
              <a:ext uri="{FF2B5EF4-FFF2-40B4-BE49-F238E27FC236}">
                <a16:creationId xmlns:a16="http://schemas.microsoft.com/office/drawing/2014/main" id="{0B749C2A-EAA8-7F5F-3BD6-39D5391D3233}"/>
              </a:ext>
            </a:extLst>
          </p:cNvPr>
          <p:cNvSpPr>
            <a:spLocks noGrp="1"/>
          </p:cNvSpPr>
          <p:nvPr>
            <p:ph type="title"/>
          </p:nvPr>
        </p:nvSpPr>
        <p:spPr>
          <a:xfrm>
            <a:off x="994087" y="1130603"/>
            <a:ext cx="3342442" cy="4596794"/>
          </a:xfrm>
        </p:spPr>
        <p:txBody>
          <a:bodyPr anchor="ctr">
            <a:normAutofit/>
          </a:bodyPr>
          <a:lstStyle/>
          <a:p>
            <a:r>
              <a:rPr lang="fi-FI" sz="3200">
                <a:solidFill>
                  <a:srgbClr val="EBEBEB"/>
                </a:solidFill>
                <a:effectLst/>
                <a:latin typeface="Calibri" panose="020F0502020204030204" pitchFamily="34" charset="0"/>
                <a:ea typeface="Calibri" panose="020F0502020204030204" pitchFamily="34" charset="0"/>
              </a:rPr>
              <a:t>Sinun</a:t>
            </a:r>
            <a:r>
              <a:rPr lang="fi-FI" sz="3200" spc="-65">
                <a:solidFill>
                  <a:srgbClr val="EBEBEB"/>
                </a:solidFill>
                <a:effectLst/>
                <a:latin typeface="Calibri" panose="020F0502020204030204" pitchFamily="34" charset="0"/>
                <a:ea typeface="Calibri" panose="020F0502020204030204" pitchFamily="34" charset="0"/>
              </a:rPr>
              <a:t> </a:t>
            </a:r>
            <a:r>
              <a:rPr lang="fi-FI" sz="3200">
                <a:solidFill>
                  <a:srgbClr val="EBEBEB"/>
                </a:solidFill>
                <a:effectLst/>
                <a:latin typeface="Calibri" panose="020F0502020204030204" pitchFamily="34" charset="0"/>
                <a:ea typeface="Calibri" panose="020F0502020204030204" pitchFamily="34" charset="0"/>
              </a:rPr>
              <a:t>tukemisesi</a:t>
            </a:r>
            <a:r>
              <a:rPr lang="fi-FI" sz="3200" spc="-50">
                <a:solidFill>
                  <a:srgbClr val="EBEBEB"/>
                </a:solidFill>
                <a:effectLst/>
                <a:latin typeface="Calibri" panose="020F0502020204030204" pitchFamily="34" charset="0"/>
                <a:ea typeface="Calibri" panose="020F0502020204030204" pitchFamily="34" charset="0"/>
              </a:rPr>
              <a:t> </a:t>
            </a:r>
            <a:r>
              <a:rPr lang="fi-FI" sz="3200">
                <a:solidFill>
                  <a:srgbClr val="EBEBEB"/>
                </a:solidFill>
                <a:effectLst/>
                <a:latin typeface="Calibri" panose="020F0502020204030204" pitchFamily="34" charset="0"/>
                <a:ea typeface="Calibri" panose="020F0502020204030204" pitchFamily="34" charset="0"/>
              </a:rPr>
              <a:t>ja</a:t>
            </a:r>
            <a:r>
              <a:rPr lang="fi-FI" sz="3200" spc="-55">
                <a:solidFill>
                  <a:srgbClr val="EBEBEB"/>
                </a:solidFill>
                <a:effectLst/>
                <a:latin typeface="Calibri" panose="020F0502020204030204" pitchFamily="34" charset="0"/>
                <a:ea typeface="Calibri" panose="020F0502020204030204" pitchFamily="34" charset="0"/>
              </a:rPr>
              <a:t> </a:t>
            </a:r>
            <a:r>
              <a:rPr lang="fi-FI" sz="3200">
                <a:solidFill>
                  <a:srgbClr val="EBEBEB"/>
                </a:solidFill>
                <a:effectLst/>
                <a:latin typeface="Calibri" panose="020F0502020204030204" pitchFamily="34" charset="0"/>
                <a:ea typeface="Calibri" panose="020F0502020204030204" pitchFamily="34" charset="0"/>
              </a:rPr>
              <a:t>kuuleminen</a:t>
            </a:r>
            <a:r>
              <a:rPr lang="fi-FI" sz="3200" spc="-50">
                <a:solidFill>
                  <a:srgbClr val="EBEBEB"/>
                </a:solidFill>
                <a:effectLst/>
                <a:latin typeface="Calibri" panose="020F0502020204030204" pitchFamily="34" charset="0"/>
                <a:ea typeface="Calibri" panose="020F0502020204030204" pitchFamily="34" charset="0"/>
              </a:rPr>
              <a:t> </a:t>
            </a:r>
            <a:r>
              <a:rPr lang="fi-FI" sz="3200">
                <a:solidFill>
                  <a:srgbClr val="EBEBEB"/>
                </a:solidFill>
                <a:effectLst/>
                <a:latin typeface="Calibri" panose="020F0502020204030204" pitchFamily="34" charset="0"/>
                <a:ea typeface="Calibri" panose="020F0502020204030204" pitchFamily="34" charset="0"/>
              </a:rPr>
              <a:t>huoltajiesi</a:t>
            </a:r>
            <a:r>
              <a:rPr lang="fi-FI" sz="3200" spc="-55">
                <a:solidFill>
                  <a:srgbClr val="EBEBEB"/>
                </a:solidFill>
                <a:effectLst/>
                <a:latin typeface="Calibri" panose="020F0502020204030204" pitchFamily="34" charset="0"/>
                <a:ea typeface="Calibri" panose="020F0502020204030204" pitchFamily="34" charset="0"/>
              </a:rPr>
              <a:t> </a:t>
            </a:r>
            <a:r>
              <a:rPr lang="fi-FI" sz="3200">
                <a:solidFill>
                  <a:srgbClr val="EBEBEB"/>
                </a:solidFill>
                <a:effectLst/>
                <a:latin typeface="Calibri" panose="020F0502020204030204" pitchFamily="34" charset="0"/>
                <a:ea typeface="Calibri" panose="020F0502020204030204" pitchFamily="34" charset="0"/>
              </a:rPr>
              <a:t>ja</a:t>
            </a:r>
            <a:r>
              <a:rPr lang="fi-FI" sz="3200" spc="-50">
                <a:solidFill>
                  <a:srgbClr val="EBEBEB"/>
                </a:solidFill>
                <a:effectLst/>
                <a:latin typeface="Calibri" panose="020F0502020204030204" pitchFamily="34" charset="0"/>
                <a:ea typeface="Calibri" panose="020F0502020204030204" pitchFamily="34" charset="0"/>
              </a:rPr>
              <a:t> </a:t>
            </a:r>
            <a:r>
              <a:rPr lang="fi-FI" sz="3200">
                <a:solidFill>
                  <a:srgbClr val="EBEBEB"/>
                </a:solidFill>
                <a:effectLst/>
                <a:latin typeface="Calibri" panose="020F0502020204030204" pitchFamily="34" charset="0"/>
                <a:ea typeface="Calibri" panose="020F0502020204030204" pitchFamily="34" charset="0"/>
              </a:rPr>
              <a:t>läheistesi</a:t>
            </a:r>
            <a:r>
              <a:rPr lang="fi-FI" sz="3200" spc="-55">
                <a:solidFill>
                  <a:srgbClr val="EBEBEB"/>
                </a:solidFill>
                <a:effectLst/>
                <a:latin typeface="Calibri" panose="020F0502020204030204" pitchFamily="34" charset="0"/>
                <a:ea typeface="Calibri" panose="020F0502020204030204" pitchFamily="34" charset="0"/>
              </a:rPr>
              <a:t> </a:t>
            </a:r>
            <a:r>
              <a:rPr lang="fi-FI" sz="3200">
                <a:solidFill>
                  <a:srgbClr val="EBEBEB"/>
                </a:solidFill>
                <a:effectLst/>
                <a:latin typeface="Calibri" panose="020F0502020204030204" pitchFamily="34" charset="0"/>
                <a:ea typeface="Calibri" panose="020F0502020204030204" pitchFamily="34" charset="0"/>
              </a:rPr>
              <a:t>kanssa</a:t>
            </a:r>
            <a:r>
              <a:rPr lang="fi-FI" sz="3200" spc="-50">
                <a:solidFill>
                  <a:srgbClr val="EBEBEB"/>
                </a:solidFill>
                <a:effectLst/>
                <a:latin typeface="Calibri" panose="020F0502020204030204" pitchFamily="34" charset="0"/>
                <a:ea typeface="Calibri" panose="020F0502020204030204" pitchFamily="34" charset="0"/>
              </a:rPr>
              <a:t> </a:t>
            </a:r>
            <a:r>
              <a:rPr lang="fi-FI" sz="3200">
                <a:solidFill>
                  <a:srgbClr val="EBEBEB"/>
                </a:solidFill>
                <a:effectLst/>
                <a:latin typeface="Calibri" panose="020F0502020204030204" pitchFamily="34" charset="0"/>
                <a:ea typeface="Calibri" panose="020F0502020204030204" pitchFamily="34" charset="0"/>
              </a:rPr>
              <a:t>tehtävässä</a:t>
            </a:r>
            <a:r>
              <a:rPr lang="fi-FI" sz="3200" spc="-50">
                <a:solidFill>
                  <a:srgbClr val="EBEBEB"/>
                </a:solidFill>
                <a:effectLst/>
                <a:latin typeface="Calibri" panose="020F0502020204030204" pitchFamily="34" charset="0"/>
                <a:ea typeface="Calibri" panose="020F0502020204030204" pitchFamily="34" charset="0"/>
              </a:rPr>
              <a:t> </a:t>
            </a:r>
            <a:r>
              <a:rPr lang="fi-FI" sz="3200" spc="-10">
                <a:solidFill>
                  <a:srgbClr val="EBEBEB"/>
                </a:solidFill>
                <a:effectLst/>
                <a:latin typeface="Calibri" panose="020F0502020204030204" pitchFamily="34" charset="0"/>
                <a:ea typeface="Calibri" panose="020F0502020204030204" pitchFamily="34" charset="0"/>
              </a:rPr>
              <a:t>työssä</a:t>
            </a:r>
            <a:r>
              <a:rPr lang="fi-FI" sz="3200">
                <a:solidFill>
                  <a:srgbClr val="EBEBEB"/>
                </a:solidFill>
                <a:effectLst/>
              </a:rPr>
              <a:t> </a:t>
            </a:r>
            <a:endParaRPr lang="fi-FI" sz="3200">
              <a:solidFill>
                <a:srgbClr val="EBEBEB"/>
              </a:solidFill>
            </a:endParaRPr>
          </a:p>
        </p:txBody>
      </p:sp>
      <p:sp>
        <p:nvSpPr>
          <p:cNvPr id="3" name="Sisällön paikkamerkki 2">
            <a:extLst>
              <a:ext uri="{FF2B5EF4-FFF2-40B4-BE49-F238E27FC236}">
                <a16:creationId xmlns:a16="http://schemas.microsoft.com/office/drawing/2014/main" id="{7EB3B259-EFE6-97AD-331B-3B72C4D93A58}"/>
              </a:ext>
            </a:extLst>
          </p:cNvPr>
          <p:cNvSpPr>
            <a:spLocks noGrp="1"/>
          </p:cNvSpPr>
          <p:nvPr>
            <p:ph idx="1"/>
          </p:nvPr>
        </p:nvSpPr>
        <p:spPr>
          <a:xfrm>
            <a:off x="5290077" y="437513"/>
            <a:ext cx="5502614" cy="5954325"/>
          </a:xfrm>
        </p:spPr>
        <p:txBody>
          <a:bodyPr anchor="ctr">
            <a:normAutofit/>
          </a:bodyPr>
          <a:lstStyle/>
          <a:p>
            <a:pPr marL="71755" marR="107315">
              <a:lnSpc>
                <a:spcPct val="90000"/>
              </a:lnSpc>
              <a:spcBef>
                <a:spcPts val="905"/>
              </a:spcBef>
              <a:spcAft>
                <a:spcPts val="0"/>
              </a:spcAft>
            </a:pPr>
            <a:r>
              <a:rPr lang="fi-FI" dirty="0">
                <a:solidFill>
                  <a:schemeClr val="tx1"/>
                </a:solidFill>
                <a:effectLst/>
                <a:latin typeface="Calibri" panose="020F0502020204030204" pitchFamily="34" charset="0"/>
                <a:ea typeface="Calibri" panose="020F0502020204030204" pitchFamily="34" charset="0"/>
              </a:rPr>
              <a:t>Sinulla</a:t>
            </a:r>
            <a:r>
              <a:rPr lang="fi-FI" spc="-40" dirty="0">
                <a:solidFill>
                  <a:schemeClr val="tx1"/>
                </a:solidFill>
                <a:effectLst/>
                <a:latin typeface="Calibri" panose="020F0502020204030204" pitchFamily="34" charset="0"/>
                <a:ea typeface="Calibri" panose="020F0502020204030204" pitchFamily="34" charset="0"/>
              </a:rPr>
              <a:t> </a:t>
            </a:r>
            <a:r>
              <a:rPr lang="fi-FI" dirty="0">
                <a:solidFill>
                  <a:schemeClr val="tx1"/>
                </a:solidFill>
                <a:effectLst/>
                <a:latin typeface="Calibri" panose="020F0502020204030204" pitchFamily="34" charset="0"/>
                <a:ea typeface="Calibri" panose="020F0502020204030204" pitchFamily="34" charset="0"/>
              </a:rPr>
              <a:t>on</a:t>
            </a:r>
            <a:r>
              <a:rPr lang="fi-FI" spc="-40" dirty="0">
                <a:solidFill>
                  <a:schemeClr val="tx1"/>
                </a:solidFill>
                <a:effectLst/>
                <a:latin typeface="Calibri" panose="020F0502020204030204" pitchFamily="34" charset="0"/>
                <a:ea typeface="Calibri" panose="020F0502020204030204" pitchFamily="34" charset="0"/>
              </a:rPr>
              <a:t> </a:t>
            </a:r>
            <a:r>
              <a:rPr lang="fi-FI" dirty="0">
                <a:solidFill>
                  <a:schemeClr val="tx1"/>
                </a:solidFill>
                <a:effectLst/>
                <a:latin typeface="Calibri" panose="020F0502020204030204" pitchFamily="34" charset="0"/>
                <a:ea typeface="Calibri" panose="020F0502020204030204" pitchFamily="34" charset="0"/>
              </a:rPr>
              <a:t>oikeus</a:t>
            </a:r>
            <a:r>
              <a:rPr lang="fi-FI" spc="-40" dirty="0">
                <a:solidFill>
                  <a:schemeClr val="tx1"/>
                </a:solidFill>
                <a:effectLst/>
                <a:latin typeface="Calibri" panose="020F0502020204030204" pitchFamily="34" charset="0"/>
                <a:ea typeface="Calibri" panose="020F0502020204030204" pitchFamily="34" charset="0"/>
              </a:rPr>
              <a:t> </a:t>
            </a:r>
            <a:r>
              <a:rPr lang="fi-FI" dirty="0">
                <a:solidFill>
                  <a:schemeClr val="tx1"/>
                </a:solidFill>
                <a:effectLst/>
                <a:latin typeface="Calibri" panose="020F0502020204030204" pitchFamily="34" charset="0"/>
                <a:ea typeface="Calibri" panose="020F0502020204030204" pitchFamily="34" charset="0"/>
              </a:rPr>
              <a:t>tärkeisiin,</a:t>
            </a:r>
            <a:r>
              <a:rPr lang="fi-FI" spc="-40" dirty="0">
                <a:solidFill>
                  <a:schemeClr val="tx1"/>
                </a:solidFill>
                <a:effectLst/>
                <a:latin typeface="Calibri" panose="020F0502020204030204" pitchFamily="34" charset="0"/>
                <a:ea typeface="Calibri" panose="020F0502020204030204" pitchFamily="34" charset="0"/>
              </a:rPr>
              <a:t> </a:t>
            </a:r>
            <a:r>
              <a:rPr lang="fi-FI" dirty="0">
                <a:solidFill>
                  <a:schemeClr val="tx1"/>
                </a:solidFill>
                <a:effectLst/>
                <a:latin typeface="Calibri" panose="020F0502020204030204" pitchFamily="34" charset="0"/>
                <a:ea typeface="Calibri" panose="020F0502020204030204" pitchFamily="34" charset="0"/>
              </a:rPr>
              <a:t>turvallisiin</a:t>
            </a:r>
            <a:r>
              <a:rPr lang="fi-FI" spc="-40" dirty="0">
                <a:solidFill>
                  <a:schemeClr val="tx1"/>
                </a:solidFill>
                <a:effectLst/>
                <a:latin typeface="Calibri" panose="020F0502020204030204" pitchFamily="34" charset="0"/>
                <a:ea typeface="Calibri" panose="020F0502020204030204" pitchFamily="34" charset="0"/>
              </a:rPr>
              <a:t> </a:t>
            </a:r>
            <a:r>
              <a:rPr lang="fi-FI" dirty="0">
                <a:solidFill>
                  <a:schemeClr val="tx1"/>
                </a:solidFill>
                <a:effectLst/>
                <a:latin typeface="Calibri" panose="020F0502020204030204" pitchFamily="34" charset="0"/>
                <a:ea typeface="Calibri" panose="020F0502020204030204" pitchFamily="34" charset="0"/>
              </a:rPr>
              <a:t>ja</a:t>
            </a:r>
            <a:r>
              <a:rPr lang="fi-FI" spc="-40" dirty="0">
                <a:solidFill>
                  <a:schemeClr val="tx1"/>
                </a:solidFill>
                <a:effectLst/>
                <a:latin typeface="Calibri" panose="020F0502020204030204" pitchFamily="34" charset="0"/>
                <a:ea typeface="Calibri" panose="020F0502020204030204" pitchFamily="34" charset="0"/>
              </a:rPr>
              <a:t> </a:t>
            </a:r>
            <a:r>
              <a:rPr lang="fi-FI" dirty="0">
                <a:solidFill>
                  <a:schemeClr val="tx1"/>
                </a:solidFill>
                <a:effectLst/>
                <a:latin typeface="Calibri" panose="020F0502020204030204" pitchFamily="34" charset="0"/>
                <a:ea typeface="Calibri" panose="020F0502020204030204" pitchFamily="34" charset="0"/>
              </a:rPr>
              <a:t>läheisiin</a:t>
            </a:r>
            <a:r>
              <a:rPr lang="fi-FI" spc="-40" dirty="0">
                <a:solidFill>
                  <a:schemeClr val="tx1"/>
                </a:solidFill>
                <a:effectLst/>
                <a:latin typeface="Calibri" panose="020F0502020204030204" pitchFamily="34" charset="0"/>
                <a:ea typeface="Calibri" panose="020F0502020204030204" pitchFamily="34" charset="0"/>
              </a:rPr>
              <a:t> </a:t>
            </a:r>
            <a:r>
              <a:rPr lang="fi-FI" dirty="0">
                <a:solidFill>
                  <a:schemeClr val="tx1"/>
                </a:solidFill>
                <a:effectLst/>
                <a:latin typeface="Calibri" panose="020F0502020204030204" pitchFamily="34" charset="0"/>
                <a:ea typeface="Calibri" panose="020F0502020204030204" pitchFamily="34" charset="0"/>
              </a:rPr>
              <a:t>ihmissuhteisiin.</a:t>
            </a:r>
            <a:r>
              <a:rPr lang="fi-FI" spc="-40" dirty="0">
                <a:solidFill>
                  <a:schemeClr val="tx1"/>
                </a:solidFill>
                <a:effectLst/>
                <a:latin typeface="Calibri" panose="020F0502020204030204" pitchFamily="34" charset="0"/>
                <a:ea typeface="Calibri" panose="020F0502020204030204" pitchFamily="34" charset="0"/>
              </a:rPr>
              <a:t> </a:t>
            </a:r>
            <a:r>
              <a:rPr lang="fi-FI" dirty="0">
                <a:solidFill>
                  <a:schemeClr val="tx1"/>
                </a:solidFill>
                <a:effectLst/>
                <a:latin typeface="Calibri" panose="020F0502020204030204" pitchFamily="34" charset="0"/>
                <a:ea typeface="Calibri" panose="020F0502020204030204" pitchFamily="34" charset="0"/>
              </a:rPr>
              <a:t>Sinulla</a:t>
            </a:r>
            <a:r>
              <a:rPr lang="fi-FI" spc="-40" dirty="0">
                <a:solidFill>
                  <a:schemeClr val="tx1"/>
                </a:solidFill>
                <a:effectLst/>
                <a:latin typeface="Calibri" panose="020F0502020204030204" pitchFamily="34" charset="0"/>
                <a:ea typeface="Calibri" panose="020F0502020204030204" pitchFamily="34" charset="0"/>
              </a:rPr>
              <a:t> </a:t>
            </a:r>
            <a:r>
              <a:rPr lang="fi-FI" dirty="0">
                <a:solidFill>
                  <a:schemeClr val="tx1"/>
                </a:solidFill>
                <a:effectLst/>
                <a:latin typeface="Calibri" panose="020F0502020204030204" pitchFamily="34" charset="0"/>
                <a:ea typeface="Calibri" panose="020F0502020204030204" pitchFamily="34" charset="0"/>
              </a:rPr>
              <a:t>on</a:t>
            </a:r>
            <a:r>
              <a:rPr lang="fi-FI" spc="-40" dirty="0">
                <a:solidFill>
                  <a:schemeClr val="tx1"/>
                </a:solidFill>
                <a:effectLst/>
                <a:latin typeface="Calibri" panose="020F0502020204030204" pitchFamily="34" charset="0"/>
                <a:ea typeface="Calibri" panose="020F0502020204030204" pitchFamily="34" charset="0"/>
              </a:rPr>
              <a:t> </a:t>
            </a:r>
            <a:r>
              <a:rPr lang="fi-FI" dirty="0">
                <a:solidFill>
                  <a:schemeClr val="tx1"/>
                </a:solidFill>
                <a:effectLst/>
                <a:latin typeface="Calibri" panose="020F0502020204030204" pitchFamily="34" charset="0"/>
                <a:ea typeface="Calibri" panose="020F0502020204030204" pitchFamily="34" charset="0"/>
              </a:rPr>
              <a:t>oikeus</a:t>
            </a:r>
            <a:r>
              <a:rPr lang="fi-FI" spc="-40" dirty="0">
                <a:solidFill>
                  <a:schemeClr val="tx1"/>
                </a:solidFill>
                <a:effectLst/>
                <a:latin typeface="Calibri" panose="020F0502020204030204" pitchFamily="34" charset="0"/>
                <a:ea typeface="Calibri" panose="020F0502020204030204" pitchFamily="34" charset="0"/>
              </a:rPr>
              <a:t> </a:t>
            </a:r>
            <a:r>
              <a:rPr lang="fi-FI" dirty="0">
                <a:solidFill>
                  <a:schemeClr val="tx1"/>
                </a:solidFill>
                <a:effectLst/>
                <a:latin typeface="Calibri" panose="020F0502020204030204" pitchFamily="34" charset="0"/>
                <a:ea typeface="Calibri" panose="020F0502020204030204" pitchFamily="34" charset="0"/>
              </a:rPr>
              <a:t>tavata</a:t>
            </a:r>
            <a:r>
              <a:rPr lang="fi-FI" spc="-40" dirty="0">
                <a:solidFill>
                  <a:schemeClr val="tx1"/>
                </a:solidFill>
                <a:effectLst/>
                <a:latin typeface="Calibri" panose="020F0502020204030204" pitchFamily="34" charset="0"/>
                <a:ea typeface="Calibri" panose="020F0502020204030204" pitchFamily="34" charset="0"/>
              </a:rPr>
              <a:t> </a:t>
            </a:r>
            <a:r>
              <a:rPr lang="fi-FI" dirty="0">
                <a:solidFill>
                  <a:schemeClr val="tx1"/>
                </a:solidFill>
                <a:effectLst/>
                <a:latin typeface="Calibri" panose="020F0502020204030204" pitchFamily="34" charset="0"/>
                <a:ea typeface="Calibri" panose="020F0502020204030204" pitchFamily="34" charset="0"/>
              </a:rPr>
              <a:t>vanhempiasi, sisaruksiasi ja muita sinulle läheisiä ihmisiä. Voit pitää heihin yhteyttä esimerkiksi vierailujen ja puhelinsoittojen</a:t>
            </a:r>
            <a:r>
              <a:rPr lang="fi-FI" spc="-20" dirty="0">
                <a:solidFill>
                  <a:schemeClr val="tx1"/>
                </a:solidFill>
                <a:effectLst/>
                <a:latin typeface="Calibri" panose="020F0502020204030204" pitchFamily="34" charset="0"/>
                <a:ea typeface="Calibri" panose="020F0502020204030204" pitchFamily="34" charset="0"/>
              </a:rPr>
              <a:t> </a:t>
            </a:r>
            <a:r>
              <a:rPr lang="fi-FI" dirty="0">
                <a:solidFill>
                  <a:schemeClr val="tx1"/>
                </a:solidFill>
                <a:effectLst/>
                <a:latin typeface="Calibri" panose="020F0502020204030204" pitchFamily="34" charset="0"/>
                <a:ea typeface="Calibri" panose="020F0502020204030204" pitchFamily="34" charset="0"/>
              </a:rPr>
              <a:t>avulla.</a:t>
            </a:r>
            <a:r>
              <a:rPr lang="fi-FI" spc="-20" dirty="0">
                <a:solidFill>
                  <a:schemeClr val="tx1"/>
                </a:solidFill>
                <a:effectLst/>
                <a:latin typeface="Calibri" panose="020F0502020204030204" pitchFamily="34" charset="0"/>
                <a:ea typeface="Calibri" panose="020F0502020204030204" pitchFamily="34" charset="0"/>
              </a:rPr>
              <a:t> </a:t>
            </a:r>
            <a:r>
              <a:rPr lang="fi-FI" dirty="0">
                <a:solidFill>
                  <a:schemeClr val="tx1"/>
                </a:solidFill>
                <a:effectLst/>
                <a:latin typeface="Calibri" panose="020F0502020204030204" pitchFamily="34" charset="0"/>
                <a:ea typeface="Calibri" panose="020F0502020204030204" pitchFamily="34" charset="0"/>
              </a:rPr>
              <a:t>Sinulle</a:t>
            </a:r>
            <a:r>
              <a:rPr lang="fi-FI" spc="-20" dirty="0">
                <a:solidFill>
                  <a:schemeClr val="tx1"/>
                </a:solidFill>
                <a:effectLst/>
                <a:latin typeface="Calibri" panose="020F0502020204030204" pitchFamily="34" charset="0"/>
                <a:ea typeface="Calibri" panose="020F0502020204030204" pitchFamily="34" charset="0"/>
              </a:rPr>
              <a:t> </a:t>
            </a:r>
            <a:r>
              <a:rPr lang="fi-FI" dirty="0">
                <a:solidFill>
                  <a:schemeClr val="tx1"/>
                </a:solidFill>
                <a:effectLst/>
                <a:latin typeface="Calibri" panose="020F0502020204030204" pitchFamily="34" charset="0"/>
                <a:ea typeface="Calibri" panose="020F0502020204030204" pitchFamily="34" charset="0"/>
              </a:rPr>
              <a:t>kerrotaan,</a:t>
            </a:r>
            <a:r>
              <a:rPr lang="fi-FI" spc="-20" dirty="0">
                <a:solidFill>
                  <a:schemeClr val="tx1"/>
                </a:solidFill>
                <a:effectLst/>
                <a:latin typeface="Calibri" panose="020F0502020204030204" pitchFamily="34" charset="0"/>
                <a:ea typeface="Calibri" panose="020F0502020204030204" pitchFamily="34" charset="0"/>
              </a:rPr>
              <a:t> </a:t>
            </a:r>
            <a:r>
              <a:rPr lang="fi-FI" dirty="0">
                <a:solidFill>
                  <a:schemeClr val="tx1"/>
                </a:solidFill>
                <a:effectLst/>
                <a:latin typeface="Calibri" panose="020F0502020204030204" pitchFamily="34" charset="0"/>
                <a:ea typeface="Calibri" panose="020F0502020204030204" pitchFamily="34" charset="0"/>
              </a:rPr>
              <a:t>miten</a:t>
            </a:r>
            <a:r>
              <a:rPr lang="fi-FI" spc="-20" dirty="0">
                <a:solidFill>
                  <a:schemeClr val="tx1"/>
                </a:solidFill>
                <a:effectLst/>
                <a:latin typeface="Calibri" panose="020F0502020204030204" pitchFamily="34" charset="0"/>
                <a:ea typeface="Calibri" panose="020F0502020204030204" pitchFamily="34" charset="0"/>
              </a:rPr>
              <a:t> </a:t>
            </a:r>
            <a:r>
              <a:rPr lang="fi-FI" dirty="0">
                <a:solidFill>
                  <a:schemeClr val="tx1"/>
                </a:solidFill>
                <a:effectLst/>
                <a:latin typeface="Calibri" panose="020F0502020204030204" pitchFamily="34" charset="0"/>
                <a:ea typeface="Calibri" panose="020F0502020204030204" pitchFamily="34" charset="0"/>
              </a:rPr>
              <a:t>sinä</a:t>
            </a:r>
            <a:r>
              <a:rPr lang="fi-FI" spc="-20" dirty="0">
                <a:solidFill>
                  <a:schemeClr val="tx1"/>
                </a:solidFill>
                <a:effectLst/>
                <a:latin typeface="Calibri" panose="020F0502020204030204" pitchFamily="34" charset="0"/>
                <a:ea typeface="Calibri" panose="020F0502020204030204" pitchFamily="34" charset="0"/>
              </a:rPr>
              <a:t> </a:t>
            </a:r>
            <a:r>
              <a:rPr lang="fi-FI" dirty="0">
                <a:solidFill>
                  <a:schemeClr val="tx1"/>
                </a:solidFill>
                <a:effectLst/>
                <a:latin typeface="Calibri" panose="020F0502020204030204" pitchFamily="34" charset="0"/>
                <a:ea typeface="Calibri" panose="020F0502020204030204" pitchFamily="34" charset="0"/>
              </a:rPr>
              <a:t>voit</a:t>
            </a:r>
            <a:r>
              <a:rPr lang="fi-FI" spc="-20" dirty="0">
                <a:solidFill>
                  <a:schemeClr val="tx1"/>
                </a:solidFill>
                <a:effectLst/>
                <a:latin typeface="Calibri" panose="020F0502020204030204" pitchFamily="34" charset="0"/>
                <a:ea typeface="Calibri" panose="020F0502020204030204" pitchFamily="34" charset="0"/>
              </a:rPr>
              <a:t> </a:t>
            </a:r>
            <a:r>
              <a:rPr lang="fi-FI" dirty="0">
                <a:solidFill>
                  <a:schemeClr val="tx1"/>
                </a:solidFill>
                <a:effectLst/>
                <a:latin typeface="Calibri" panose="020F0502020204030204" pitchFamily="34" charset="0"/>
                <a:ea typeface="Calibri" panose="020F0502020204030204" pitchFamily="34" charset="0"/>
              </a:rPr>
              <a:t>pitää</a:t>
            </a:r>
            <a:r>
              <a:rPr lang="fi-FI" spc="-20" dirty="0">
                <a:solidFill>
                  <a:schemeClr val="tx1"/>
                </a:solidFill>
                <a:effectLst/>
                <a:latin typeface="Calibri" panose="020F0502020204030204" pitchFamily="34" charset="0"/>
                <a:ea typeface="Calibri" panose="020F0502020204030204" pitchFamily="34" charset="0"/>
              </a:rPr>
              <a:t> </a:t>
            </a:r>
            <a:r>
              <a:rPr lang="fi-FI" dirty="0">
                <a:solidFill>
                  <a:schemeClr val="tx1"/>
                </a:solidFill>
                <a:effectLst/>
                <a:latin typeface="Calibri" panose="020F0502020204030204" pitchFamily="34" charset="0"/>
                <a:ea typeface="Calibri" panose="020F0502020204030204" pitchFamily="34" charset="0"/>
              </a:rPr>
              <a:t>yhteyttä</a:t>
            </a:r>
            <a:r>
              <a:rPr lang="fi-FI" spc="-20" dirty="0">
                <a:solidFill>
                  <a:schemeClr val="tx1"/>
                </a:solidFill>
                <a:effectLst/>
                <a:latin typeface="Calibri" panose="020F0502020204030204" pitchFamily="34" charset="0"/>
                <a:ea typeface="Calibri" panose="020F0502020204030204" pitchFamily="34" charset="0"/>
              </a:rPr>
              <a:t> </a:t>
            </a:r>
            <a:r>
              <a:rPr lang="fi-FI" dirty="0">
                <a:solidFill>
                  <a:schemeClr val="tx1"/>
                </a:solidFill>
                <a:effectLst/>
                <a:latin typeface="Calibri" panose="020F0502020204030204" pitchFamily="34" charset="0"/>
                <a:ea typeface="Calibri" panose="020F0502020204030204" pitchFamily="34" charset="0"/>
              </a:rPr>
              <a:t>läheisiinsä</a:t>
            </a:r>
            <a:r>
              <a:rPr lang="fi-FI" spc="-20" dirty="0">
                <a:solidFill>
                  <a:schemeClr val="tx1"/>
                </a:solidFill>
                <a:effectLst/>
                <a:latin typeface="Calibri" panose="020F0502020204030204" pitchFamily="34" charset="0"/>
                <a:ea typeface="Calibri" panose="020F0502020204030204" pitchFamily="34" charset="0"/>
              </a:rPr>
              <a:t> </a:t>
            </a:r>
            <a:r>
              <a:rPr lang="fi-FI" dirty="0">
                <a:solidFill>
                  <a:schemeClr val="tx1"/>
                </a:solidFill>
                <a:effectLst/>
                <a:latin typeface="Calibri" panose="020F0502020204030204" pitchFamily="34" charset="0"/>
                <a:ea typeface="Calibri" panose="020F0502020204030204" pitchFamily="34" charset="0"/>
              </a:rPr>
              <a:t>sijaishuollon</a:t>
            </a:r>
            <a:r>
              <a:rPr lang="fi-FI" spc="-20" dirty="0">
                <a:solidFill>
                  <a:schemeClr val="tx1"/>
                </a:solidFill>
                <a:effectLst/>
                <a:latin typeface="Calibri" panose="020F0502020204030204" pitchFamily="34" charset="0"/>
                <a:ea typeface="Calibri" panose="020F0502020204030204" pitchFamily="34" charset="0"/>
              </a:rPr>
              <a:t> </a:t>
            </a:r>
            <a:r>
              <a:rPr lang="fi-FI" dirty="0">
                <a:solidFill>
                  <a:schemeClr val="tx1"/>
                </a:solidFill>
                <a:effectLst/>
                <a:latin typeface="Calibri" panose="020F0502020204030204" pitchFamily="34" charset="0"/>
                <a:ea typeface="Calibri" panose="020F0502020204030204" pitchFamily="34" charset="0"/>
              </a:rPr>
              <a:t>aikana (lastensuojelulaki 54 §).</a:t>
            </a:r>
          </a:p>
          <a:p>
            <a:pPr marL="71755" marR="130175">
              <a:lnSpc>
                <a:spcPct val="90000"/>
              </a:lnSpc>
              <a:spcBef>
                <a:spcPts val="800"/>
              </a:spcBef>
              <a:spcAft>
                <a:spcPts val="0"/>
              </a:spcAft>
            </a:pPr>
            <a:r>
              <a:rPr lang="fi-FI" dirty="0">
                <a:solidFill>
                  <a:schemeClr val="tx1"/>
                </a:solidFill>
                <a:effectLst/>
                <a:latin typeface="Calibri" panose="020F0502020204030204" pitchFamily="34" charset="0"/>
                <a:ea typeface="Calibri" panose="020F0502020204030204" pitchFamily="34" charset="0"/>
              </a:rPr>
              <a:t>Sinä</a:t>
            </a:r>
            <a:r>
              <a:rPr lang="fi-FI" spc="-30" dirty="0">
                <a:solidFill>
                  <a:schemeClr val="tx1"/>
                </a:solidFill>
                <a:effectLst/>
                <a:latin typeface="Calibri" panose="020F0502020204030204" pitchFamily="34" charset="0"/>
                <a:ea typeface="Calibri" panose="020F0502020204030204" pitchFamily="34" charset="0"/>
              </a:rPr>
              <a:t> </a:t>
            </a:r>
            <a:r>
              <a:rPr lang="fi-FI" dirty="0">
                <a:solidFill>
                  <a:schemeClr val="tx1"/>
                </a:solidFill>
                <a:effectLst/>
                <a:latin typeface="Calibri" panose="020F0502020204030204" pitchFamily="34" charset="0"/>
                <a:ea typeface="Calibri" panose="020F0502020204030204" pitchFamily="34" charset="0"/>
              </a:rPr>
              <a:t>voit</a:t>
            </a:r>
            <a:r>
              <a:rPr lang="fi-FI" spc="-30" dirty="0">
                <a:solidFill>
                  <a:schemeClr val="tx1"/>
                </a:solidFill>
                <a:effectLst/>
                <a:latin typeface="Calibri" panose="020F0502020204030204" pitchFamily="34" charset="0"/>
                <a:ea typeface="Calibri" panose="020F0502020204030204" pitchFamily="34" charset="0"/>
              </a:rPr>
              <a:t> </a:t>
            </a:r>
            <a:r>
              <a:rPr lang="fi-FI" dirty="0">
                <a:solidFill>
                  <a:schemeClr val="tx1"/>
                </a:solidFill>
                <a:effectLst/>
                <a:latin typeface="Calibri" panose="020F0502020204030204" pitchFamily="34" charset="0"/>
                <a:ea typeface="Calibri" panose="020F0502020204030204" pitchFamily="34" charset="0"/>
              </a:rPr>
              <a:t>kieltää</a:t>
            </a:r>
            <a:r>
              <a:rPr lang="fi-FI" spc="-30" dirty="0">
                <a:solidFill>
                  <a:schemeClr val="tx1"/>
                </a:solidFill>
                <a:effectLst/>
                <a:latin typeface="Calibri" panose="020F0502020204030204" pitchFamily="34" charset="0"/>
                <a:ea typeface="Calibri" panose="020F0502020204030204" pitchFamily="34" charset="0"/>
              </a:rPr>
              <a:t> </a:t>
            </a:r>
            <a:r>
              <a:rPr lang="fi-FI" dirty="0">
                <a:solidFill>
                  <a:schemeClr val="tx1"/>
                </a:solidFill>
                <a:effectLst/>
                <a:latin typeface="Calibri" panose="020F0502020204030204" pitchFamily="34" charset="0"/>
                <a:ea typeface="Calibri" panose="020F0502020204030204" pitchFamily="34" charset="0"/>
              </a:rPr>
              <a:t>tietojen</a:t>
            </a:r>
            <a:r>
              <a:rPr lang="fi-FI" spc="-30" dirty="0">
                <a:solidFill>
                  <a:schemeClr val="tx1"/>
                </a:solidFill>
                <a:effectLst/>
                <a:latin typeface="Calibri" panose="020F0502020204030204" pitchFamily="34" charset="0"/>
                <a:ea typeface="Calibri" panose="020F0502020204030204" pitchFamily="34" charset="0"/>
              </a:rPr>
              <a:t> </a:t>
            </a:r>
            <a:r>
              <a:rPr lang="fi-FI" dirty="0">
                <a:solidFill>
                  <a:schemeClr val="tx1"/>
                </a:solidFill>
                <a:effectLst/>
                <a:latin typeface="Calibri" panose="020F0502020204030204" pitchFamily="34" charset="0"/>
                <a:ea typeface="Calibri" panose="020F0502020204030204" pitchFamily="34" charset="0"/>
              </a:rPr>
              <a:t>antamisen</a:t>
            </a:r>
            <a:r>
              <a:rPr lang="fi-FI" spc="-30" dirty="0">
                <a:solidFill>
                  <a:schemeClr val="tx1"/>
                </a:solidFill>
                <a:effectLst/>
                <a:latin typeface="Calibri" panose="020F0502020204030204" pitchFamily="34" charset="0"/>
                <a:ea typeface="Calibri" panose="020F0502020204030204" pitchFamily="34" charset="0"/>
              </a:rPr>
              <a:t> </a:t>
            </a:r>
            <a:r>
              <a:rPr lang="fi-FI" dirty="0">
                <a:solidFill>
                  <a:schemeClr val="tx1"/>
                </a:solidFill>
                <a:effectLst/>
                <a:latin typeface="Calibri" panose="020F0502020204030204" pitchFamily="34" charset="0"/>
                <a:ea typeface="Calibri" panose="020F0502020204030204" pitchFamily="34" charset="0"/>
              </a:rPr>
              <a:t>huoltajallesi</a:t>
            </a:r>
            <a:r>
              <a:rPr lang="fi-FI" spc="-30" dirty="0">
                <a:solidFill>
                  <a:schemeClr val="tx1"/>
                </a:solidFill>
                <a:effectLst/>
                <a:latin typeface="Calibri" panose="020F0502020204030204" pitchFamily="34" charset="0"/>
                <a:ea typeface="Calibri" panose="020F0502020204030204" pitchFamily="34" charset="0"/>
              </a:rPr>
              <a:t> </a:t>
            </a:r>
            <a:r>
              <a:rPr lang="fi-FI" dirty="0">
                <a:solidFill>
                  <a:schemeClr val="tx1"/>
                </a:solidFill>
                <a:effectLst/>
                <a:latin typeface="Calibri" panose="020F0502020204030204" pitchFamily="34" charset="0"/>
                <a:ea typeface="Calibri" panose="020F0502020204030204" pitchFamily="34" charset="0"/>
              </a:rPr>
              <a:t>sosiaalihuollon</a:t>
            </a:r>
            <a:r>
              <a:rPr lang="fi-FI" spc="-30" dirty="0">
                <a:solidFill>
                  <a:schemeClr val="tx1"/>
                </a:solidFill>
                <a:effectLst/>
                <a:latin typeface="Calibri" panose="020F0502020204030204" pitchFamily="34" charset="0"/>
                <a:ea typeface="Calibri" panose="020F0502020204030204" pitchFamily="34" charset="0"/>
              </a:rPr>
              <a:t> </a:t>
            </a:r>
            <a:r>
              <a:rPr lang="fi-FI" dirty="0">
                <a:solidFill>
                  <a:schemeClr val="tx1"/>
                </a:solidFill>
                <a:effectLst/>
                <a:latin typeface="Calibri" panose="020F0502020204030204" pitchFamily="34" charset="0"/>
                <a:ea typeface="Calibri" panose="020F0502020204030204" pitchFamily="34" charset="0"/>
              </a:rPr>
              <a:t>asiakaslain</a:t>
            </a:r>
            <a:r>
              <a:rPr lang="fi-FI" spc="-30" dirty="0">
                <a:solidFill>
                  <a:schemeClr val="tx1"/>
                </a:solidFill>
                <a:effectLst/>
                <a:latin typeface="Calibri" panose="020F0502020204030204" pitchFamily="34" charset="0"/>
                <a:ea typeface="Calibri" panose="020F0502020204030204" pitchFamily="34" charset="0"/>
              </a:rPr>
              <a:t> </a:t>
            </a:r>
            <a:r>
              <a:rPr lang="fi-FI" dirty="0">
                <a:solidFill>
                  <a:schemeClr val="tx1"/>
                </a:solidFill>
                <a:effectLst/>
                <a:latin typeface="Calibri" panose="020F0502020204030204" pitchFamily="34" charset="0"/>
                <a:ea typeface="Calibri" panose="020F0502020204030204" pitchFamily="34" charset="0"/>
              </a:rPr>
              <a:t>11</a:t>
            </a:r>
            <a:r>
              <a:rPr lang="fi-FI" spc="-30" dirty="0">
                <a:solidFill>
                  <a:schemeClr val="tx1"/>
                </a:solidFill>
                <a:effectLst/>
                <a:latin typeface="Calibri" panose="020F0502020204030204" pitchFamily="34" charset="0"/>
                <a:ea typeface="Calibri" panose="020F0502020204030204" pitchFamily="34" charset="0"/>
              </a:rPr>
              <a:t> </a:t>
            </a:r>
            <a:r>
              <a:rPr lang="fi-FI" dirty="0">
                <a:solidFill>
                  <a:schemeClr val="tx1"/>
                </a:solidFill>
                <a:effectLst/>
                <a:latin typeface="Calibri" panose="020F0502020204030204" pitchFamily="34" charset="0"/>
                <a:ea typeface="Calibri" panose="020F0502020204030204" pitchFamily="34" charset="0"/>
              </a:rPr>
              <a:t>§:n</a:t>
            </a:r>
            <a:r>
              <a:rPr lang="fi-FI" spc="-30" dirty="0">
                <a:solidFill>
                  <a:schemeClr val="tx1"/>
                </a:solidFill>
                <a:effectLst/>
                <a:latin typeface="Calibri" panose="020F0502020204030204" pitchFamily="34" charset="0"/>
                <a:ea typeface="Calibri" panose="020F0502020204030204" pitchFamily="34" charset="0"/>
              </a:rPr>
              <a:t> </a:t>
            </a:r>
            <a:r>
              <a:rPr lang="fi-FI" dirty="0">
                <a:solidFill>
                  <a:schemeClr val="tx1"/>
                </a:solidFill>
                <a:effectLst/>
                <a:latin typeface="Calibri" panose="020F0502020204030204" pitchFamily="34" charset="0"/>
                <a:ea typeface="Calibri" panose="020F0502020204030204" pitchFamily="34" charset="0"/>
              </a:rPr>
              <a:t>3</a:t>
            </a:r>
            <a:r>
              <a:rPr lang="fi-FI" spc="-30" dirty="0">
                <a:solidFill>
                  <a:schemeClr val="tx1"/>
                </a:solidFill>
                <a:effectLst/>
                <a:latin typeface="Calibri" panose="020F0502020204030204" pitchFamily="34" charset="0"/>
                <a:ea typeface="Calibri" panose="020F0502020204030204" pitchFamily="34" charset="0"/>
              </a:rPr>
              <a:t> </a:t>
            </a:r>
            <a:r>
              <a:rPr lang="fi-FI" dirty="0">
                <a:solidFill>
                  <a:schemeClr val="tx1"/>
                </a:solidFill>
                <a:effectLst/>
                <a:latin typeface="Calibri" panose="020F0502020204030204" pitchFamily="34" charset="0"/>
                <a:ea typeface="Calibri" panose="020F0502020204030204" pitchFamily="34" charset="0"/>
              </a:rPr>
              <a:t>momentin</a:t>
            </a:r>
            <a:r>
              <a:rPr lang="fi-FI" spc="-30" dirty="0">
                <a:solidFill>
                  <a:schemeClr val="tx1"/>
                </a:solidFill>
                <a:effectLst/>
                <a:latin typeface="Calibri" panose="020F0502020204030204" pitchFamily="34" charset="0"/>
                <a:ea typeface="Calibri" panose="020F0502020204030204" pitchFamily="34" charset="0"/>
              </a:rPr>
              <a:t> </a:t>
            </a:r>
            <a:r>
              <a:rPr lang="fi-FI" dirty="0">
                <a:solidFill>
                  <a:schemeClr val="tx1"/>
                </a:solidFill>
                <a:effectLst/>
                <a:latin typeface="Calibri" panose="020F0502020204030204" pitchFamily="34" charset="0"/>
                <a:ea typeface="Calibri" panose="020F0502020204030204" pitchFamily="34" charset="0"/>
              </a:rPr>
              <a:t>nojalla, mutta niin kuin säännöksessä todetaan, tätä ei automaattisesti voi noudattaa, jos se on sinun etuasi </a:t>
            </a:r>
            <a:r>
              <a:rPr lang="fi-FI" spc="-10" dirty="0">
                <a:solidFill>
                  <a:schemeClr val="tx1"/>
                </a:solidFill>
                <a:effectLst/>
                <a:latin typeface="Calibri" panose="020F0502020204030204" pitchFamily="34" charset="0"/>
                <a:ea typeface="Calibri" panose="020F0502020204030204" pitchFamily="34" charset="0"/>
              </a:rPr>
              <a:t>vastaan.</a:t>
            </a:r>
            <a:endParaRPr lang="fi-FI" dirty="0">
              <a:solidFill>
                <a:schemeClr val="tx1"/>
              </a:solidFill>
              <a:effectLst/>
              <a:latin typeface="Calibri" panose="020F0502020204030204" pitchFamily="34" charset="0"/>
              <a:ea typeface="Calibri" panose="020F0502020204030204" pitchFamily="34" charset="0"/>
            </a:endParaRPr>
          </a:p>
          <a:p>
            <a:pPr marL="71755">
              <a:lnSpc>
                <a:spcPct val="90000"/>
              </a:lnSpc>
              <a:spcBef>
                <a:spcPts val="905"/>
              </a:spcBef>
            </a:pPr>
            <a:r>
              <a:rPr lang="fi-FI" dirty="0">
                <a:solidFill>
                  <a:schemeClr val="tx1"/>
                </a:solidFill>
                <a:effectLst/>
                <a:latin typeface="Calibri" panose="020F0502020204030204" pitchFamily="34" charset="0"/>
                <a:ea typeface="Calibri" panose="020F0502020204030204" pitchFamily="34" charset="0"/>
              </a:rPr>
              <a:t>Sinulta</a:t>
            </a:r>
            <a:r>
              <a:rPr lang="fi-FI" spc="-50" dirty="0">
                <a:solidFill>
                  <a:schemeClr val="tx1"/>
                </a:solidFill>
                <a:effectLst/>
                <a:latin typeface="Calibri" panose="020F0502020204030204" pitchFamily="34" charset="0"/>
                <a:ea typeface="Calibri" panose="020F0502020204030204" pitchFamily="34" charset="0"/>
              </a:rPr>
              <a:t> </a:t>
            </a:r>
            <a:r>
              <a:rPr lang="fi-FI" dirty="0">
                <a:solidFill>
                  <a:schemeClr val="tx1"/>
                </a:solidFill>
                <a:effectLst/>
                <a:latin typeface="Calibri" panose="020F0502020204030204" pitchFamily="34" charset="0"/>
                <a:ea typeface="Calibri" panose="020F0502020204030204" pitchFamily="34" charset="0"/>
              </a:rPr>
              <a:t>tiedustellaan</a:t>
            </a:r>
            <a:r>
              <a:rPr lang="fi-FI" spc="-50" dirty="0">
                <a:solidFill>
                  <a:schemeClr val="tx1"/>
                </a:solidFill>
                <a:effectLst/>
                <a:latin typeface="Calibri" panose="020F0502020204030204" pitchFamily="34" charset="0"/>
                <a:ea typeface="Calibri" panose="020F0502020204030204" pitchFamily="34" charset="0"/>
              </a:rPr>
              <a:t> </a:t>
            </a:r>
            <a:r>
              <a:rPr lang="fi-FI" dirty="0">
                <a:solidFill>
                  <a:schemeClr val="tx1"/>
                </a:solidFill>
                <a:effectLst/>
                <a:latin typeface="Calibri" panose="020F0502020204030204" pitchFamily="34" charset="0"/>
                <a:ea typeface="Calibri" panose="020F0502020204030204" pitchFamily="34" charset="0"/>
              </a:rPr>
              <a:t>myös,</a:t>
            </a:r>
            <a:r>
              <a:rPr lang="fi-FI" spc="-50" dirty="0">
                <a:solidFill>
                  <a:schemeClr val="tx1"/>
                </a:solidFill>
                <a:effectLst/>
                <a:latin typeface="Calibri" panose="020F0502020204030204" pitchFamily="34" charset="0"/>
                <a:ea typeface="Calibri" panose="020F0502020204030204" pitchFamily="34" charset="0"/>
              </a:rPr>
              <a:t> </a:t>
            </a:r>
            <a:r>
              <a:rPr lang="fi-FI" dirty="0">
                <a:solidFill>
                  <a:schemeClr val="tx1"/>
                </a:solidFill>
                <a:effectLst/>
                <a:latin typeface="Calibri" panose="020F0502020204030204" pitchFamily="34" charset="0"/>
                <a:ea typeface="Calibri" panose="020F0502020204030204" pitchFamily="34" charset="0"/>
              </a:rPr>
              <a:t>onko</a:t>
            </a:r>
            <a:r>
              <a:rPr lang="fi-FI" spc="-50" dirty="0">
                <a:solidFill>
                  <a:schemeClr val="tx1"/>
                </a:solidFill>
                <a:effectLst/>
                <a:latin typeface="Calibri" panose="020F0502020204030204" pitchFamily="34" charset="0"/>
                <a:ea typeface="Calibri" panose="020F0502020204030204" pitchFamily="34" charset="0"/>
              </a:rPr>
              <a:t> </a:t>
            </a:r>
            <a:r>
              <a:rPr lang="fi-FI" dirty="0">
                <a:solidFill>
                  <a:schemeClr val="tx1"/>
                </a:solidFill>
                <a:effectLst/>
                <a:latin typeface="Calibri" panose="020F0502020204030204" pitchFamily="34" charset="0"/>
                <a:ea typeface="Calibri" panose="020F0502020204030204" pitchFamily="34" charset="0"/>
              </a:rPr>
              <a:t>jotain</a:t>
            </a:r>
            <a:r>
              <a:rPr lang="fi-FI" spc="-50" dirty="0">
                <a:solidFill>
                  <a:schemeClr val="tx1"/>
                </a:solidFill>
                <a:effectLst/>
                <a:latin typeface="Calibri" panose="020F0502020204030204" pitchFamily="34" charset="0"/>
                <a:ea typeface="Calibri" panose="020F0502020204030204" pitchFamily="34" charset="0"/>
              </a:rPr>
              <a:t> </a:t>
            </a:r>
            <a:r>
              <a:rPr lang="fi-FI" dirty="0">
                <a:solidFill>
                  <a:schemeClr val="tx1"/>
                </a:solidFill>
                <a:effectLst/>
                <a:latin typeface="Calibri" panose="020F0502020204030204" pitchFamily="34" charset="0"/>
                <a:ea typeface="Calibri" panose="020F0502020204030204" pitchFamily="34" charset="0"/>
              </a:rPr>
              <a:t>sellaisia</a:t>
            </a:r>
            <a:r>
              <a:rPr lang="fi-FI" spc="-50" dirty="0">
                <a:solidFill>
                  <a:schemeClr val="tx1"/>
                </a:solidFill>
                <a:effectLst/>
                <a:latin typeface="Calibri" panose="020F0502020204030204" pitchFamily="34" charset="0"/>
                <a:ea typeface="Calibri" panose="020F0502020204030204" pitchFamily="34" charset="0"/>
              </a:rPr>
              <a:t> </a:t>
            </a:r>
            <a:r>
              <a:rPr lang="fi-FI" dirty="0">
                <a:solidFill>
                  <a:schemeClr val="tx1"/>
                </a:solidFill>
                <a:effectLst/>
                <a:latin typeface="Calibri" panose="020F0502020204030204" pitchFamily="34" charset="0"/>
                <a:ea typeface="Calibri" panose="020F0502020204030204" pitchFamily="34" charset="0"/>
              </a:rPr>
              <a:t>asioita,</a:t>
            </a:r>
            <a:r>
              <a:rPr lang="fi-FI" spc="-50" dirty="0">
                <a:solidFill>
                  <a:schemeClr val="tx1"/>
                </a:solidFill>
                <a:effectLst/>
                <a:latin typeface="Calibri" panose="020F0502020204030204" pitchFamily="34" charset="0"/>
                <a:ea typeface="Calibri" panose="020F0502020204030204" pitchFamily="34" charset="0"/>
              </a:rPr>
              <a:t> </a:t>
            </a:r>
            <a:r>
              <a:rPr lang="fi-FI" dirty="0">
                <a:solidFill>
                  <a:schemeClr val="tx1"/>
                </a:solidFill>
                <a:effectLst/>
                <a:latin typeface="Calibri" panose="020F0502020204030204" pitchFamily="34" charset="0"/>
                <a:ea typeface="Calibri" panose="020F0502020204030204" pitchFamily="34" charset="0"/>
              </a:rPr>
              <a:t>joista</a:t>
            </a:r>
            <a:r>
              <a:rPr lang="fi-FI" spc="-50" dirty="0">
                <a:solidFill>
                  <a:schemeClr val="tx1"/>
                </a:solidFill>
                <a:effectLst/>
                <a:latin typeface="Calibri" panose="020F0502020204030204" pitchFamily="34" charset="0"/>
                <a:ea typeface="Calibri" panose="020F0502020204030204" pitchFamily="34" charset="0"/>
              </a:rPr>
              <a:t> </a:t>
            </a:r>
            <a:r>
              <a:rPr lang="fi-FI" dirty="0">
                <a:solidFill>
                  <a:schemeClr val="tx1"/>
                </a:solidFill>
                <a:effectLst/>
                <a:latin typeface="Calibri" panose="020F0502020204030204" pitchFamily="34" charset="0"/>
                <a:ea typeface="Calibri" panose="020F0502020204030204" pitchFamily="34" charset="0"/>
              </a:rPr>
              <a:t>haluaisit</a:t>
            </a:r>
            <a:r>
              <a:rPr lang="fi-FI" spc="-50" dirty="0">
                <a:solidFill>
                  <a:schemeClr val="tx1"/>
                </a:solidFill>
                <a:effectLst/>
                <a:latin typeface="Calibri" panose="020F0502020204030204" pitchFamily="34" charset="0"/>
                <a:ea typeface="Calibri" panose="020F0502020204030204" pitchFamily="34" charset="0"/>
              </a:rPr>
              <a:t> </a:t>
            </a:r>
            <a:r>
              <a:rPr lang="fi-FI" dirty="0">
                <a:solidFill>
                  <a:schemeClr val="tx1"/>
                </a:solidFill>
                <a:effectLst/>
                <a:latin typeface="Calibri" panose="020F0502020204030204" pitchFamily="34" charset="0"/>
                <a:ea typeface="Calibri" panose="020F0502020204030204" pitchFamily="34" charset="0"/>
              </a:rPr>
              <a:t>työntekijöiden</a:t>
            </a:r>
            <a:r>
              <a:rPr lang="fi-FI" spc="-50" dirty="0">
                <a:solidFill>
                  <a:schemeClr val="tx1"/>
                </a:solidFill>
                <a:effectLst/>
                <a:latin typeface="Calibri" panose="020F0502020204030204" pitchFamily="34" charset="0"/>
                <a:ea typeface="Calibri" panose="020F0502020204030204" pitchFamily="34" charset="0"/>
              </a:rPr>
              <a:t> </a:t>
            </a:r>
            <a:r>
              <a:rPr lang="fi-FI" dirty="0">
                <a:solidFill>
                  <a:schemeClr val="tx1"/>
                </a:solidFill>
                <a:effectLst/>
                <a:latin typeface="Calibri" panose="020F0502020204030204" pitchFamily="34" charset="0"/>
                <a:ea typeface="Calibri" panose="020F0502020204030204" pitchFamily="34" charset="0"/>
              </a:rPr>
              <a:t>keskustelevan</a:t>
            </a:r>
            <a:r>
              <a:rPr lang="fi-FI" spc="-50" dirty="0">
                <a:solidFill>
                  <a:schemeClr val="tx1"/>
                </a:solidFill>
                <a:effectLst/>
                <a:latin typeface="Calibri" panose="020F0502020204030204" pitchFamily="34" charset="0"/>
                <a:ea typeface="Calibri" panose="020F0502020204030204" pitchFamily="34" charset="0"/>
              </a:rPr>
              <a:t> </a:t>
            </a:r>
            <a:r>
              <a:rPr lang="fi-FI" dirty="0">
                <a:solidFill>
                  <a:schemeClr val="tx1"/>
                </a:solidFill>
                <a:effectLst/>
                <a:latin typeface="Calibri" panose="020F0502020204030204" pitchFamily="34" charset="0"/>
                <a:ea typeface="Calibri" panose="020F0502020204030204" pitchFamily="34" charset="0"/>
              </a:rPr>
              <a:t>sinun huoltajiesi/vanhempiesi kanssa.</a:t>
            </a:r>
          </a:p>
          <a:p>
            <a:pPr marL="0" indent="0">
              <a:lnSpc>
                <a:spcPct val="90000"/>
              </a:lnSpc>
              <a:buNone/>
            </a:pPr>
            <a:br>
              <a:rPr lang="fi-FI" sz="1600" dirty="0">
                <a:effectLst/>
                <a:latin typeface="Calibri" panose="020F0502020204030204" pitchFamily="34" charset="0"/>
                <a:ea typeface="Calibri" panose="020F0502020204030204" pitchFamily="34" charset="0"/>
              </a:rPr>
            </a:br>
            <a:endParaRPr lang="fi-FI" sz="1600" dirty="0"/>
          </a:p>
        </p:txBody>
      </p:sp>
    </p:spTree>
    <p:extLst>
      <p:ext uri="{BB962C8B-B14F-4D97-AF65-F5344CB8AC3E}">
        <p14:creationId xmlns:p14="http://schemas.microsoft.com/office/powerpoint/2010/main" val="412027451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24E43EB-867C-4B35-9A5C-E435157C72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A7C0F5DA-B59F-4F13-8BB8-FFD8F2C572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a:lstStyle/>
          <a:p>
            <a:endParaRPr lang="fi-FI"/>
          </a:p>
        </p:txBody>
      </p:sp>
      <p:sp>
        <p:nvSpPr>
          <p:cNvPr id="12" name="Freeform 5">
            <a:extLst>
              <a:ext uri="{FF2B5EF4-FFF2-40B4-BE49-F238E27FC236}">
                <a16:creationId xmlns:a16="http://schemas.microsoft.com/office/drawing/2014/main" id="{9CEA1DEC-CC9E-4776-9E08-048A15BFA6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fi-FI"/>
          </a:p>
        </p:txBody>
      </p:sp>
      <p:sp>
        <p:nvSpPr>
          <p:cNvPr id="14" name="Freeform: Shape 13">
            <a:extLst>
              <a:ext uri="{FF2B5EF4-FFF2-40B4-BE49-F238E27FC236}">
                <a16:creationId xmlns:a16="http://schemas.microsoft.com/office/drawing/2014/main" id="{9CE399CF-F4B8-4832-A8CB-B93F6B1EF4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5171964" y="-140866"/>
            <a:ext cx="6053670" cy="7139732"/>
          </a:xfrm>
          <a:custGeom>
            <a:avLst/>
            <a:gdLst>
              <a:gd name="connsiteX0" fmla="*/ 6053670 w 6053670"/>
              <a:gd name="connsiteY0" fmla="*/ 1098 h 7139732"/>
              <a:gd name="connsiteX1" fmla="*/ 6053670 w 6053670"/>
              <a:gd name="connsiteY1" fmla="*/ 1084479 h 7139732"/>
              <a:gd name="connsiteX2" fmla="*/ 6053670 w 6053670"/>
              <a:gd name="connsiteY2" fmla="*/ 1254558 h 7139732"/>
              <a:gd name="connsiteX3" fmla="*/ 6053670 w 6053670"/>
              <a:gd name="connsiteY3" fmla="*/ 7139732 h 7139732"/>
              <a:gd name="connsiteX4" fmla="*/ 0 w 6053670"/>
              <a:gd name="connsiteY4" fmla="*/ 7139732 h 7139732"/>
              <a:gd name="connsiteX5" fmla="*/ 0 w 6053670"/>
              <a:gd name="connsiteY5" fmla="*/ 1249853 h 7139732"/>
              <a:gd name="connsiteX6" fmla="*/ 0 w 6053670"/>
              <a:gd name="connsiteY6" fmla="*/ 1084479 h 7139732"/>
              <a:gd name="connsiteX7" fmla="*/ 0 w 6053670"/>
              <a:gd name="connsiteY7" fmla="*/ 0 h 7139732"/>
              <a:gd name="connsiteX8" fmla="*/ 35717 w 6053670"/>
              <a:gd name="connsiteY8" fmla="*/ 5488 h 7139732"/>
              <a:gd name="connsiteX9" fmla="*/ 140445 w 6053670"/>
              <a:gd name="connsiteY9" fmla="*/ 21641 h 7139732"/>
              <a:gd name="connsiteX10" fmla="*/ 216722 w 6053670"/>
              <a:gd name="connsiteY10" fmla="*/ 32932 h 7139732"/>
              <a:gd name="connsiteX11" fmla="*/ 307527 w 6053670"/>
              <a:gd name="connsiteY11" fmla="*/ 44850 h 7139732"/>
              <a:gd name="connsiteX12" fmla="*/ 415282 w 6053670"/>
              <a:gd name="connsiteY12" fmla="*/ 59121 h 7139732"/>
              <a:gd name="connsiteX13" fmla="*/ 534539 w 6053670"/>
              <a:gd name="connsiteY13" fmla="*/ 74175 h 7139732"/>
              <a:gd name="connsiteX14" fmla="*/ 668931 w 6053670"/>
              <a:gd name="connsiteY14" fmla="*/ 90014 h 7139732"/>
              <a:gd name="connsiteX15" fmla="*/ 815430 w 6053670"/>
              <a:gd name="connsiteY15" fmla="*/ 106794 h 7139732"/>
              <a:gd name="connsiteX16" fmla="*/ 974641 w 6053670"/>
              <a:gd name="connsiteY16" fmla="*/ 123574 h 7139732"/>
              <a:gd name="connsiteX17" fmla="*/ 1144144 w 6053670"/>
              <a:gd name="connsiteY17" fmla="*/ 140667 h 7139732"/>
              <a:gd name="connsiteX18" fmla="*/ 1326965 w 6053670"/>
              <a:gd name="connsiteY18" fmla="*/ 156506 h 7139732"/>
              <a:gd name="connsiteX19" fmla="*/ 1518261 w 6053670"/>
              <a:gd name="connsiteY19" fmla="*/ 171717 h 7139732"/>
              <a:gd name="connsiteX20" fmla="*/ 1720453 w 6053670"/>
              <a:gd name="connsiteY20" fmla="*/ 185518 h 7139732"/>
              <a:gd name="connsiteX21" fmla="*/ 1931121 w 6053670"/>
              <a:gd name="connsiteY21" fmla="*/ 198690 h 7139732"/>
              <a:gd name="connsiteX22" fmla="*/ 2150869 w 6053670"/>
              <a:gd name="connsiteY22" fmla="*/ 211079 h 7139732"/>
              <a:gd name="connsiteX23" fmla="*/ 2263467 w 6053670"/>
              <a:gd name="connsiteY23" fmla="*/ 215470 h 7139732"/>
              <a:gd name="connsiteX24" fmla="*/ 2378487 w 6053670"/>
              <a:gd name="connsiteY24" fmla="*/ 220332 h 7139732"/>
              <a:gd name="connsiteX25" fmla="*/ 2495323 w 6053670"/>
              <a:gd name="connsiteY25" fmla="*/ 224879 h 7139732"/>
              <a:gd name="connsiteX26" fmla="*/ 2612764 w 6053670"/>
              <a:gd name="connsiteY26" fmla="*/ 227859 h 7139732"/>
              <a:gd name="connsiteX27" fmla="*/ 2732627 w 6053670"/>
              <a:gd name="connsiteY27" fmla="*/ 230525 h 7139732"/>
              <a:gd name="connsiteX28" fmla="*/ 2853700 w 6053670"/>
              <a:gd name="connsiteY28" fmla="*/ 233348 h 7139732"/>
              <a:gd name="connsiteX29" fmla="*/ 2977195 w 6053670"/>
              <a:gd name="connsiteY29" fmla="*/ 235229 h 7139732"/>
              <a:gd name="connsiteX30" fmla="*/ 3101901 w 6053670"/>
              <a:gd name="connsiteY30" fmla="*/ 235229 h 7139732"/>
              <a:gd name="connsiteX31" fmla="*/ 3227817 w 6053670"/>
              <a:gd name="connsiteY31" fmla="*/ 236170 h 7139732"/>
              <a:gd name="connsiteX32" fmla="*/ 3354944 w 6053670"/>
              <a:gd name="connsiteY32" fmla="*/ 235229 h 7139732"/>
              <a:gd name="connsiteX33" fmla="*/ 3483887 w 6053670"/>
              <a:gd name="connsiteY33" fmla="*/ 233348 h 7139732"/>
              <a:gd name="connsiteX34" fmla="*/ 3612830 w 6053670"/>
              <a:gd name="connsiteY34" fmla="*/ 231623 h 7139732"/>
              <a:gd name="connsiteX35" fmla="*/ 3743590 w 6053670"/>
              <a:gd name="connsiteY35" fmla="*/ 227859 h 7139732"/>
              <a:gd name="connsiteX36" fmla="*/ 3875560 w 6053670"/>
              <a:gd name="connsiteY36" fmla="*/ 223938 h 7139732"/>
              <a:gd name="connsiteX37" fmla="*/ 4007530 w 6053670"/>
              <a:gd name="connsiteY37" fmla="*/ 219391 h 7139732"/>
              <a:gd name="connsiteX38" fmla="*/ 4140710 w 6053670"/>
              <a:gd name="connsiteY38" fmla="*/ 212961 h 7139732"/>
              <a:gd name="connsiteX39" fmla="*/ 4275102 w 6053670"/>
              <a:gd name="connsiteY39" fmla="*/ 205277 h 7139732"/>
              <a:gd name="connsiteX40" fmla="*/ 4410098 w 6053670"/>
              <a:gd name="connsiteY40" fmla="*/ 197907 h 7139732"/>
              <a:gd name="connsiteX41" fmla="*/ 4545096 w 6053670"/>
              <a:gd name="connsiteY41" fmla="*/ 188498 h 7139732"/>
              <a:gd name="connsiteX42" fmla="*/ 4681909 w 6053670"/>
              <a:gd name="connsiteY42" fmla="*/ 177207 h 7139732"/>
              <a:gd name="connsiteX43" fmla="*/ 4816905 w 6053670"/>
              <a:gd name="connsiteY43" fmla="*/ 165916 h 7139732"/>
              <a:gd name="connsiteX44" fmla="*/ 4954323 w 6053670"/>
              <a:gd name="connsiteY44" fmla="*/ 152899 h 7139732"/>
              <a:gd name="connsiteX45" fmla="*/ 5092347 w 6053670"/>
              <a:gd name="connsiteY45" fmla="*/ 138629 h 7139732"/>
              <a:gd name="connsiteX46" fmla="*/ 5228555 w 6053670"/>
              <a:gd name="connsiteY46" fmla="*/ 123574 h 7139732"/>
              <a:gd name="connsiteX47" fmla="*/ 5366578 w 6053670"/>
              <a:gd name="connsiteY47" fmla="*/ 106010 h 7139732"/>
              <a:gd name="connsiteX48" fmla="*/ 5503997 w 6053670"/>
              <a:gd name="connsiteY48" fmla="*/ 87192 h 7139732"/>
              <a:gd name="connsiteX49" fmla="*/ 5642020 w 6053670"/>
              <a:gd name="connsiteY49" fmla="*/ 68530 h 7139732"/>
              <a:gd name="connsiteX50" fmla="*/ 5779438 w 6053670"/>
              <a:gd name="connsiteY50" fmla="*/ 46733 h 7139732"/>
              <a:gd name="connsiteX51" fmla="*/ 5916251 w 6053670"/>
              <a:gd name="connsiteY51" fmla="*/ 24464 h 7139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53670" h="7139732">
                <a:moveTo>
                  <a:pt x="6053670" y="1098"/>
                </a:moveTo>
                <a:lnTo>
                  <a:pt x="6053670" y="1084479"/>
                </a:lnTo>
                <a:lnTo>
                  <a:pt x="6053670" y="1254558"/>
                </a:lnTo>
                <a:lnTo>
                  <a:pt x="6053670" y="7139732"/>
                </a:lnTo>
                <a:lnTo>
                  <a:pt x="0" y="7139732"/>
                </a:lnTo>
                <a:lnTo>
                  <a:pt x="0" y="1249853"/>
                </a:lnTo>
                <a:lnTo>
                  <a:pt x="0" y="1084479"/>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1" y="235229"/>
                </a:lnTo>
                <a:lnTo>
                  <a:pt x="3227817" y="236170"/>
                </a:lnTo>
                <a:lnTo>
                  <a:pt x="3354944" y="235229"/>
                </a:lnTo>
                <a:lnTo>
                  <a:pt x="3483887" y="233348"/>
                </a:lnTo>
                <a:lnTo>
                  <a:pt x="3612830" y="231623"/>
                </a:lnTo>
                <a:lnTo>
                  <a:pt x="3743590" y="227859"/>
                </a:lnTo>
                <a:lnTo>
                  <a:pt x="3875560" y="223938"/>
                </a:lnTo>
                <a:lnTo>
                  <a:pt x="4007530"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bg1"/>
          </a:solidFill>
          <a:ln>
            <a:noFill/>
          </a:ln>
        </p:spPr>
        <p:txBody>
          <a:bodyPr/>
          <a:lstStyle/>
          <a:p>
            <a:endParaRPr lang="fi-FI"/>
          </a:p>
        </p:txBody>
      </p:sp>
      <p:sp>
        <p:nvSpPr>
          <p:cNvPr id="16" name="Freeform 5">
            <a:extLst>
              <a:ext uri="{FF2B5EF4-FFF2-40B4-BE49-F238E27FC236}">
                <a16:creationId xmlns:a16="http://schemas.microsoft.com/office/drawing/2014/main" id="{1F23E73A-FDC8-462C-83C1-3AA8961449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fi-FI"/>
          </a:p>
        </p:txBody>
      </p:sp>
      <p:sp>
        <p:nvSpPr>
          <p:cNvPr id="2" name="Otsikko 1">
            <a:extLst>
              <a:ext uri="{FF2B5EF4-FFF2-40B4-BE49-F238E27FC236}">
                <a16:creationId xmlns:a16="http://schemas.microsoft.com/office/drawing/2014/main" id="{8BCC67DE-B8B5-8543-AD1F-9FFAFABD467F}"/>
              </a:ext>
            </a:extLst>
          </p:cNvPr>
          <p:cNvSpPr>
            <a:spLocks noGrp="1"/>
          </p:cNvSpPr>
          <p:nvPr>
            <p:ph type="title"/>
          </p:nvPr>
        </p:nvSpPr>
        <p:spPr>
          <a:xfrm>
            <a:off x="994087" y="1130603"/>
            <a:ext cx="3342442" cy="4596794"/>
          </a:xfrm>
        </p:spPr>
        <p:txBody>
          <a:bodyPr anchor="ctr">
            <a:normAutofit/>
          </a:bodyPr>
          <a:lstStyle/>
          <a:p>
            <a:r>
              <a:rPr lang="fi-FI" sz="3200" b="1">
                <a:solidFill>
                  <a:srgbClr val="EBEBEB"/>
                </a:solidFill>
                <a:effectLst/>
                <a:latin typeface="Calibri" panose="020F0502020204030204" pitchFamily="34" charset="0"/>
                <a:ea typeface="Calibri" panose="020F0502020204030204" pitchFamily="34" charset="0"/>
              </a:rPr>
              <a:t>Sinun</a:t>
            </a:r>
            <a:r>
              <a:rPr lang="fi-FI" sz="3200" b="1" spc="-75">
                <a:solidFill>
                  <a:srgbClr val="EBEBEB"/>
                </a:solidFill>
                <a:effectLst/>
                <a:latin typeface="Calibri" panose="020F0502020204030204" pitchFamily="34" charset="0"/>
                <a:ea typeface="Calibri" panose="020F0502020204030204" pitchFamily="34" charset="0"/>
              </a:rPr>
              <a:t> </a:t>
            </a:r>
            <a:r>
              <a:rPr lang="fi-FI" sz="3200" b="1">
                <a:solidFill>
                  <a:srgbClr val="EBEBEB"/>
                </a:solidFill>
                <a:effectLst/>
                <a:latin typeface="Calibri" panose="020F0502020204030204" pitchFamily="34" charset="0"/>
                <a:ea typeface="Calibri" panose="020F0502020204030204" pitchFamily="34" charset="0"/>
              </a:rPr>
              <a:t>tukemisesi</a:t>
            </a:r>
            <a:r>
              <a:rPr lang="fi-FI" sz="3200" b="1" spc="-60">
                <a:solidFill>
                  <a:srgbClr val="EBEBEB"/>
                </a:solidFill>
                <a:effectLst/>
                <a:latin typeface="Calibri" panose="020F0502020204030204" pitchFamily="34" charset="0"/>
                <a:ea typeface="Calibri" panose="020F0502020204030204" pitchFamily="34" charset="0"/>
              </a:rPr>
              <a:t> </a:t>
            </a:r>
            <a:r>
              <a:rPr lang="fi-FI" sz="3200" b="1">
                <a:solidFill>
                  <a:srgbClr val="EBEBEB"/>
                </a:solidFill>
                <a:effectLst/>
                <a:latin typeface="Calibri" panose="020F0502020204030204" pitchFamily="34" charset="0"/>
                <a:ea typeface="Calibri" panose="020F0502020204030204" pitchFamily="34" charset="0"/>
              </a:rPr>
              <a:t>sinua</a:t>
            </a:r>
            <a:r>
              <a:rPr lang="fi-FI" sz="3200" b="1" spc="-60">
                <a:solidFill>
                  <a:srgbClr val="EBEBEB"/>
                </a:solidFill>
                <a:effectLst/>
                <a:latin typeface="Calibri" panose="020F0502020204030204" pitchFamily="34" charset="0"/>
                <a:ea typeface="Calibri" panose="020F0502020204030204" pitchFamily="34" charset="0"/>
              </a:rPr>
              <a:t> </a:t>
            </a:r>
            <a:r>
              <a:rPr lang="fi-FI" sz="3200" b="1">
                <a:solidFill>
                  <a:srgbClr val="EBEBEB"/>
                </a:solidFill>
                <a:effectLst/>
                <a:latin typeface="Calibri" panose="020F0502020204030204" pitchFamily="34" charset="0"/>
                <a:ea typeface="Calibri" panose="020F0502020204030204" pitchFamily="34" charset="0"/>
              </a:rPr>
              <a:t>ympäröivässä</a:t>
            </a:r>
            <a:r>
              <a:rPr lang="fi-FI" sz="3200" b="1" spc="-60">
                <a:solidFill>
                  <a:srgbClr val="EBEBEB"/>
                </a:solidFill>
                <a:effectLst/>
                <a:latin typeface="Calibri" panose="020F0502020204030204" pitchFamily="34" charset="0"/>
                <a:ea typeface="Calibri" panose="020F0502020204030204" pitchFamily="34" charset="0"/>
              </a:rPr>
              <a:t> </a:t>
            </a:r>
            <a:r>
              <a:rPr lang="fi-FI" sz="3200" b="1">
                <a:solidFill>
                  <a:srgbClr val="EBEBEB"/>
                </a:solidFill>
                <a:effectLst/>
                <a:latin typeface="Calibri" panose="020F0502020204030204" pitchFamily="34" charset="0"/>
                <a:ea typeface="Calibri" panose="020F0502020204030204" pitchFamily="34" charset="0"/>
              </a:rPr>
              <a:t>ympäristössäsi</a:t>
            </a:r>
            <a:r>
              <a:rPr lang="fi-FI" sz="3200" b="1" spc="-60">
                <a:solidFill>
                  <a:srgbClr val="EBEBEB"/>
                </a:solidFill>
                <a:effectLst/>
                <a:latin typeface="Calibri" panose="020F0502020204030204" pitchFamily="34" charset="0"/>
                <a:ea typeface="Calibri" panose="020F0502020204030204" pitchFamily="34" charset="0"/>
              </a:rPr>
              <a:t> </a:t>
            </a:r>
            <a:r>
              <a:rPr lang="fi-FI" sz="3200" b="1" spc="-10">
                <a:solidFill>
                  <a:srgbClr val="EBEBEB"/>
                </a:solidFill>
                <a:effectLst/>
                <a:latin typeface="Calibri" panose="020F0502020204030204" pitchFamily="34" charset="0"/>
                <a:ea typeface="Calibri" panose="020F0502020204030204" pitchFamily="34" charset="0"/>
              </a:rPr>
              <a:t>toimimiseen</a:t>
            </a:r>
            <a:br>
              <a:rPr lang="fi-FI" sz="3200" b="1">
                <a:solidFill>
                  <a:srgbClr val="EBEBEB"/>
                </a:solidFill>
                <a:effectLst/>
                <a:latin typeface="Calibri" panose="020F0502020204030204" pitchFamily="34" charset="0"/>
                <a:ea typeface="Calibri" panose="020F0502020204030204" pitchFamily="34" charset="0"/>
              </a:rPr>
            </a:br>
            <a:endParaRPr lang="fi-FI" sz="3200">
              <a:solidFill>
                <a:srgbClr val="EBEBEB"/>
              </a:solidFill>
            </a:endParaRPr>
          </a:p>
        </p:txBody>
      </p:sp>
      <p:sp>
        <p:nvSpPr>
          <p:cNvPr id="3" name="Sisällön paikkamerkki 2">
            <a:extLst>
              <a:ext uri="{FF2B5EF4-FFF2-40B4-BE49-F238E27FC236}">
                <a16:creationId xmlns:a16="http://schemas.microsoft.com/office/drawing/2014/main" id="{7EB6D8C6-7C8F-0DAD-852F-08B54E44E07D}"/>
              </a:ext>
            </a:extLst>
          </p:cNvPr>
          <p:cNvSpPr>
            <a:spLocks noGrp="1"/>
          </p:cNvSpPr>
          <p:nvPr>
            <p:ph idx="1"/>
          </p:nvPr>
        </p:nvSpPr>
        <p:spPr>
          <a:xfrm>
            <a:off x="5290077" y="437513"/>
            <a:ext cx="5502614" cy="5954325"/>
          </a:xfrm>
        </p:spPr>
        <p:txBody>
          <a:bodyPr anchor="ctr">
            <a:normAutofit/>
          </a:bodyPr>
          <a:lstStyle/>
          <a:p>
            <a:pPr marL="71755" marR="107315">
              <a:spcBef>
                <a:spcPts val="905"/>
              </a:spcBef>
              <a:spcAft>
                <a:spcPts val="0"/>
              </a:spcAft>
            </a:pPr>
            <a:r>
              <a:rPr lang="fi-FI" sz="2000" dirty="0">
                <a:solidFill>
                  <a:schemeClr val="tx1"/>
                </a:solidFill>
                <a:effectLst/>
                <a:latin typeface="Calibri" panose="020F0502020204030204" pitchFamily="34" charset="0"/>
                <a:ea typeface="Calibri" panose="020F0502020204030204" pitchFamily="34" charset="0"/>
              </a:rPr>
              <a:t>Sinulle</a:t>
            </a:r>
            <a:r>
              <a:rPr lang="fi-FI" sz="2000" spc="-45" dirty="0">
                <a:solidFill>
                  <a:schemeClr val="tx1"/>
                </a:solidFill>
                <a:effectLst/>
                <a:latin typeface="Calibri" panose="020F0502020204030204" pitchFamily="34" charset="0"/>
                <a:ea typeface="Calibri" panose="020F0502020204030204" pitchFamily="34" charset="0"/>
              </a:rPr>
              <a:t> </a:t>
            </a:r>
            <a:r>
              <a:rPr lang="fi-FI" sz="2000" dirty="0">
                <a:solidFill>
                  <a:schemeClr val="tx1"/>
                </a:solidFill>
                <a:effectLst/>
                <a:latin typeface="Calibri" panose="020F0502020204030204" pitchFamily="34" charset="0"/>
                <a:ea typeface="Calibri" panose="020F0502020204030204" pitchFamily="34" charset="0"/>
              </a:rPr>
              <a:t>halutaan</a:t>
            </a:r>
            <a:r>
              <a:rPr lang="fi-FI" sz="2000" spc="-45" dirty="0">
                <a:solidFill>
                  <a:schemeClr val="tx1"/>
                </a:solidFill>
                <a:effectLst/>
                <a:latin typeface="Calibri" panose="020F0502020204030204" pitchFamily="34" charset="0"/>
                <a:ea typeface="Calibri" panose="020F0502020204030204" pitchFamily="34" charset="0"/>
              </a:rPr>
              <a:t> </a:t>
            </a:r>
            <a:r>
              <a:rPr lang="fi-FI" sz="2000" dirty="0">
                <a:solidFill>
                  <a:schemeClr val="tx1"/>
                </a:solidFill>
                <a:effectLst/>
                <a:latin typeface="Calibri" panose="020F0502020204030204" pitchFamily="34" charset="0"/>
                <a:ea typeface="Calibri" panose="020F0502020204030204" pitchFamily="34" charset="0"/>
              </a:rPr>
              <a:t>hankkia</a:t>
            </a:r>
            <a:r>
              <a:rPr lang="fi-FI" sz="2000" spc="-45" dirty="0">
                <a:solidFill>
                  <a:schemeClr val="tx1"/>
                </a:solidFill>
                <a:effectLst/>
                <a:latin typeface="Calibri" panose="020F0502020204030204" pitchFamily="34" charset="0"/>
                <a:ea typeface="Calibri" panose="020F0502020204030204" pitchFamily="34" charset="0"/>
              </a:rPr>
              <a:t> </a:t>
            </a:r>
            <a:r>
              <a:rPr lang="fi-FI" sz="2000" spc="-45" dirty="0" err="1">
                <a:solidFill>
                  <a:schemeClr val="tx1"/>
                </a:solidFill>
                <a:latin typeface="Calibri" panose="020F0502020204030204" pitchFamily="34" charset="0"/>
                <a:ea typeface="Calibri" panose="020F0502020204030204" pitchFamily="34" charset="0"/>
              </a:rPr>
              <a:t>Kinnalan</a:t>
            </a:r>
            <a:r>
              <a:rPr lang="fi-FI" sz="2000" spc="-45" dirty="0">
                <a:solidFill>
                  <a:schemeClr val="tx1"/>
                </a:solidFill>
                <a:effectLst/>
                <a:latin typeface="Calibri" panose="020F0502020204030204" pitchFamily="34" charset="0"/>
                <a:ea typeface="Calibri" panose="020F0502020204030204" pitchFamily="34" charset="0"/>
              </a:rPr>
              <a:t> </a:t>
            </a:r>
            <a:r>
              <a:rPr lang="fi-FI" sz="2000" dirty="0">
                <a:solidFill>
                  <a:schemeClr val="tx1"/>
                </a:solidFill>
                <a:effectLst/>
                <a:latin typeface="Calibri" panose="020F0502020204030204" pitchFamily="34" charset="0"/>
                <a:ea typeface="Calibri" panose="020F0502020204030204" pitchFamily="34" charset="0"/>
              </a:rPr>
              <a:t>ulkopuolelta</a:t>
            </a:r>
            <a:r>
              <a:rPr lang="fi-FI" sz="2000" spc="-45" dirty="0">
                <a:solidFill>
                  <a:schemeClr val="tx1"/>
                </a:solidFill>
                <a:effectLst/>
                <a:latin typeface="Calibri" panose="020F0502020204030204" pitchFamily="34" charset="0"/>
                <a:ea typeface="Calibri" panose="020F0502020204030204" pitchFamily="34" charset="0"/>
              </a:rPr>
              <a:t> </a:t>
            </a:r>
            <a:r>
              <a:rPr lang="fi-FI" sz="2000" dirty="0">
                <a:solidFill>
                  <a:schemeClr val="tx1"/>
                </a:solidFill>
                <a:effectLst/>
                <a:latin typeface="Calibri" panose="020F0502020204030204" pitchFamily="34" charset="0"/>
                <a:ea typeface="Calibri" panose="020F0502020204030204" pitchFamily="34" charset="0"/>
              </a:rPr>
              <a:t>säännöllinen</a:t>
            </a:r>
            <a:r>
              <a:rPr lang="fi-FI" sz="2000" spc="-45" dirty="0">
                <a:solidFill>
                  <a:schemeClr val="tx1"/>
                </a:solidFill>
                <a:effectLst/>
                <a:latin typeface="Calibri" panose="020F0502020204030204" pitchFamily="34" charset="0"/>
                <a:ea typeface="Calibri" panose="020F0502020204030204" pitchFamily="34" charset="0"/>
              </a:rPr>
              <a:t> </a:t>
            </a:r>
            <a:r>
              <a:rPr lang="fi-FI" sz="2000" dirty="0">
                <a:solidFill>
                  <a:schemeClr val="tx1"/>
                </a:solidFill>
                <a:effectLst/>
                <a:latin typeface="Calibri" panose="020F0502020204030204" pitchFamily="34" charset="0"/>
                <a:ea typeface="Calibri" panose="020F0502020204030204" pitchFamily="34" charset="0"/>
              </a:rPr>
              <a:t>harrastus josta pidät ja saat onnistumisia ja voimaa elämääsi!</a:t>
            </a:r>
          </a:p>
          <a:p>
            <a:pPr marL="71755" marR="130175">
              <a:spcBef>
                <a:spcPts val="800"/>
              </a:spcBef>
              <a:spcAft>
                <a:spcPts val="0"/>
              </a:spcAft>
            </a:pPr>
            <a:r>
              <a:rPr lang="fi-FI" sz="2000" spc="-45" dirty="0" err="1">
                <a:solidFill>
                  <a:schemeClr val="tx1"/>
                </a:solidFill>
                <a:effectLst/>
                <a:latin typeface="Calibri" panose="020F0502020204030204" pitchFamily="34" charset="0"/>
                <a:ea typeface="Calibri" panose="020F0502020204030204" pitchFamily="34" charset="0"/>
              </a:rPr>
              <a:t>Kinnalan</a:t>
            </a:r>
            <a:r>
              <a:rPr lang="fi-FI" sz="2000" spc="-45" dirty="0">
                <a:solidFill>
                  <a:schemeClr val="tx1"/>
                </a:solidFill>
                <a:effectLst/>
                <a:latin typeface="Calibri" panose="020F0502020204030204" pitchFamily="34" charset="0"/>
                <a:ea typeface="Calibri" panose="020F0502020204030204" pitchFamily="34" charset="0"/>
              </a:rPr>
              <a:t> </a:t>
            </a:r>
            <a:r>
              <a:rPr lang="fi-FI" sz="2000" dirty="0">
                <a:solidFill>
                  <a:schemeClr val="tx1"/>
                </a:solidFill>
                <a:effectLst/>
                <a:latin typeface="Calibri" panose="020F0502020204030204" pitchFamily="34" charset="0"/>
                <a:ea typeface="Calibri" panose="020F0502020204030204" pitchFamily="34" charset="0"/>
              </a:rPr>
              <a:t>pihassa on jalkapallokenttä, frisbee golf rata, koripalloteline, trampoliini, pihalätkä kamat, joiden parissa voit viettää aikaa muiden lasten ja ohjaajien kanssa.</a:t>
            </a:r>
          </a:p>
          <a:p>
            <a:pPr marL="71755" marR="130175">
              <a:spcBef>
                <a:spcPts val="800"/>
              </a:spcBef>
              <a:spcAft>
                <a:spcPts val="0"/>
              </a:spcAft>
            </a:pPr>
            <a:r>
              <a:rPr lang="fi-FI" sz="2000" dirty="0">
                <a:solidFill>
                  <a:schemeClr val="tx1"/>
                </a:solidFill>
                <a:effectLst/>
                <a:latin typeface="Calibri" panose="020F0502020204030204" pitchFamily="34" charset="0"/>
                <a:ea typeface="Calibri" panose="020F0502020204030204" pitchFamily="34" charset="0"/>
              </a:rPr>
              <a:t>Kinnalassa on harrastetila jossa on  mahdollista pelata biljardia, play </a:t>
            </a:r>
            <a:r>
              <a:rPr lang="fi-FI" sz="2000" dirty="0" err="1">
                <a:solidFill>
                  <a:schemeClr val="tx1"/>
                </a:solidFill>
                <a:effectLst/>
                <a:latin typeface="Calibri" panose="020F0502020204030204" pitchFamily="34" charset="0"/>
                <a:ea typeface="Calibri" panose="020F0502020204030204" pitchFamily="34" charset="0"/>
              </a:rPr>
              <a:t>Stationia</a:t>
            </a:r>
            <a:r>
              <a:rPr lang="fi-FI" sz="2000" dirty="0">
                <a:solidFill>
                  <a:schemeClr val="tx1"/>
                </a:solidFill>
                <a:effectLst/>
                <a:latin typeface="Calibri" panose="020F0502020204030204" pitchFamily="34" charset="0"/>
                <a:ea typeface="Calibri" panose="020F0502020204030204" pitchFamily="34" charset="0"/>
              </a:rPr>
              <a:t>, pingistä, ilmakiekkoa, koronaa, soittaa sähkörumpuja, sähkökitaraa ja bassoa. Kinnalassa on paljon lautapelejä.</a:t>
            </a:r>
          </a:p>
          <a:p>
            <a:pPr marL="71755" marR="130175">
              <a:spcBef>
                <a:spcPts val="800"/>
              </a:spcBef>
              <a:spcAft>
                <a:spcPts val="0"/>
              </a:spcAft>
            </a:pPr>
            <a:r>
              <a:rPr lang="fi-FI" sz="2000" dirty="0">
                <a:solidFill>
                  <a:schemeClr val="tx1"/>
                </a:solidFill>
                <a:latin typeface="Calibri" panose="020F0502020204030204" pitchFamily="34" charset="0"/>
                <a:ea typeface="Calibri" panose="020F0502020204030204" pitchFamily="34" charset="0"/>
              </a:rPr>
              <a:t>Kinnalassa on </a:t>
            </a:r>
            <a:r>
              <a:rPr lang="fi-FI" sz="2000" dirty="0" err="1">
                <a:solidFill>
                  <a:schemeClr val="tx1"/>
                </a:solidFill>
                <a:latin typeface="Calibri" panose="020F0502020204030204" pitchFamily="34" charset="0"/>
                <a:ea typeface="Calibri" panose="020F0502020204030204" pitchFamily="34" charset="0"/>
              </a:rPr>
              <a:t>Carting</a:t>
            </a:r>
            <a:r>
              <a:rPr lang="fi-FI" sz="2000" dirty="0">
                <a:solidFill>
                  <a:schemeClr val="tx1"/>
                </a:solidFill>
                <a:latin typeface="Calibri" panose="020F0502020204030204" pitchFamily="34" charset="0"/>
                <a:ea typeface="Calibri" panose="020F0502020204030204" pitchFamily="34" charset="0"/>
              </a:rPr>
              <a:t> auto ja moottorivene yhdessä tekemiseen ja virkistymiseen.</a:t>
            </a:r>
            <a:endParaRPr lang="fi-FI" sz="2000" dirty="0">
              <a:solidFill>
                <a:schemeClr val="tx1"/>
              </a:solidFill>
              <a:effectLst/>
              <a:latin typeface="Calibri" panose="020F0502020204030204" pitchFamily="34" charset="0"/>
              <a:ea typeface="Calibri" panose="020F0502020204030204" pitchFamily="34" charset="0"/>
            </a:endParaRPr>
          </a:p>
          <a:p>
            <a:endParaRPr lang="fi-FI" sz="2000" dirty="0"/>
          </a:p>
        </p:txBody>
      </p:sp>
    </p:spTree>
    <p:extLst>
      <p:ext uri="{BB962C8B-B14F-4D97-AF65-F5344CB8AC3E}">
        <p14:creationId xmlns:p14="http://schemas.microsoft.com/office/powerpoint/2010/main" val="30165567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24E43EB-867C-4B35-9A5C-E435157C72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A7C0F5DA-B59F-4F13-8BB8-FFD8F2C572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a:lstStyle/>
          <a:p>
            <a:endParaRPr lang="fi-FI"/>
          </a:p>
        </p:txBody>
      </p:sp>
      <p:sp>
        <p:nvSpPr>
          <p:cNvPr id="12" name="Freeform 5">
            <a:extLst>
              <a:ext uri="{FF2B5EF4-FFF2-40B4-BE49-F238E27FC236}">
                <a16:creationId xmlns:a16="http://schemas.microsoft.com/office/drawing/2014/main" id="{9CEA1DEC-CC9E-4776-9E08-048A15BFA6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fi-FI"/>
          </a:p>
        </p:txBody>
      </p:sp>
      <p:sp>
        <p:nvSpPr>
          <p:cNvPr id="14" name="Freeform: Shape 13">
            <a:extLst>
              <a:ext uri="{FF2B5EF4-FFF2-40B4-BE49-F238E27FC236}">
                <a16:creationId xmlns:a16="http://schemas.microsoft.com/office/drawing/2014/main" id="{9CE399CF-F4B8-4832-A8CB-B93F6B1EF4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5171964" y="-140866"/>
            <a:ext cx="6053670" cy="7139732"/>
          </a:xfrm>
          <a:custGeom>
            <a:avLst/>
            <a:gdLst>
              <a:gd name="connsiteX0" fmla="*/ 6053670 w 6053670"/>
              <a:gd name="connsiteY0" fmla="*/ 1098 h 7139732"/>
              <a:gd name="connsiteX1" fmla="*/ 6053670 w 6053670"/>
              <a:gd name="connsiteY1" fmla="*/ 1084479 h 7139732"/>
              <a:gd name="connsiteX2" fmla="*/ 6053670 w 6053670"/>
              <a:gd name="connsiteY2" fmla="*/ 1254558 h 7139732"/>
              <a:gd name="connsiteX3" fmla="*/ 6053670 w 6053670"/>
              <a:gd name="connsiteY3" fmla="*/ 7139732 h 7139732"/>
              <a:gd name="connsiteX4" fmla="*/ 0 w 6053670"/>
              <a:gd name="connsiteY4" fmla="*/ 7139732 h 7139732"/>
              <a:gd name="connsiteX5" fmla="*/ 0 w 6053670"/>
              <a:gd name="connsiteY5" fmla="*/ 1249853 h 7139732"/>
              <a:gd name="connsiteX6" fmla="*/ 0 w 6053670"/>
              <a:gd name="connsiteY6" fmla="*/ 1084479 h 7139732"/>
              <a:gd name="connsiteX7" fmla="*/ 0 w 6053670"/>
              <a:gd name="connsiteY7" fmla="*/ 0 h 7139732"/>
              <a:gd name="connsiteX8" fmla="*/ 35717 w 6053670"/>
              <a:gd name="connsiteY8" fmla="*/ 5488 h 7139732"/>
              <a:gd name="connsiteX9" fmla="*/ 140445 w 6053670"/>
              <a:gd name="connsiteY9" fmla="*/ 21641 h 7139732"/>
              <a:gd name="connsiteX10" fmla="*/ 216722 w 6053670"/>
              <a:gd name="connsiteY10" fmla="*/ 32932 h 7139732"/>
              <a:gd name="connsiteX11" fmla="*/ 307527 w 6053670"/>
              <a:gd name="connsiteY11" fmla="*/ 44850 h 7139732"/>
              <a:gd name="connsiteX12" fmla="*/ 415282 w 6053670"/>
              <a:gd name="connsiteY12" fmla="*/ 59121 h 7139732"/>
              <a:gd name="connsiteX13" fmla="*/ 534539 w 6053670"/>
              <a:gd name="connsiteY13" fmla="*/ 74175 h 7139732"/>
              <a:gd name="connsiteX14" fmla="*/ 668931 w 6053670"/>
              <a:gd name="connsiteY14" fmla="*/ 90014 h 7139732"/>
              <a:gd name="connsiteX15" fmla="*/ 815430 w 6053670"/>
              <a:gd name="connsiteY15" fmla="*/ 106794 h 7139732"/>
              <a:gd name="connsiteX16" fmla="*/ 974641 w 6053670"/>
              <a:gd name="connsiteY16" fmla="*/ 123574 h 7139732"/>
              <a:gd name="connsiteX17" fmla="*/ 1144144 w 6053670"/>
              <a:gd name="connsiteY17" fmla="*/ 140667 h 7139732"/>
              <a:gd name="connsiteX18" fmla="*/ 1326965 w 6053670"/>
              <a:gd name="connsiteY18" fmla="*/ 156506 h 7139732"/>
              <a:gd name="connsiteX19" fmla="*/ 1518261 w 6053670"/>
              <a:gd name="connsiteY19" fmla="*/ 171717 h 7139732"/>
              <a:gd name="connsiteX20" fmla="*/ 1720453 w 6053670"/>
              <a:gd name="connsiteY20" fmla="*/ 185518 h 7139732"/>
              <a:gd name="connsiteX21" fmla="*/ 1931121 w 6053670"/>
              <a:gd name="connsiteY21" fmla="*/ 198690 h 7139732"/>
              <a:gd name="connsiteX22" fmla="*/ 2150869 w 6053670"/>
              <a:gd name="connsiteY22" fmla="*/ 211079 h 7139732"/>
              <a:gd name="connsiteX23" fmla="*/ 2263467 w 6053670"/>
              <a:gd name="connsiteY23" fmla="*/ 215470 h 7139732"/>
              <a:gd name="connsiteX24" fmla="*/ 2378487 w 6053670"/>
              <a:gd name="connsiteY24" fmla="*/ 220332 h 7139732"/>
              <a:gd name="connsiteX25" fmla="*/ 2495323 w 6053670"/>
              <a:gd name="connsiteY25" fmla="*/ 224879 h 7139732"/>
              <a:gd name="connsiteX26" fmla="*/ 2612764 w 6053670"/>
              <a:gd name="connsiteY26" fmla="*/ 227859 h 7139732"/>
              <a:gd name="connsiteX27" fmla="*/ 2732627 w 6053670"/>
              <a:gd name="connsiteY27" fmla="*/ 230525 h 7139732"/>
              <a:gd name="connsiteX28" fmla="*/ 2853700 w 6053670"/>
              <a:gd name="connsiteY28" fmla="*/ 233348 h 7139732"/>
              <a:gd name="connsiteX29" fmla="*/ 2977195 w 6053670"/>
              <a:gd name="connsiteY29" fmla="*/ 235229 h 7139732"/>
              <a:gd name="connsiteX30" fmla="*/ 3101901 w 6053670"/>
              <a:gd name="connsiteY30" fmla="*/ 235229 h 7139732"/>
              <a:gd name="connsiteX31" fmla="*/ 3227817 w 6053670"/>
              <a:gd name="connsiteY31" fmla="*/ 236170 h 7139732"/>
              <a:gd name="connsiteX32" fmla="*/ 3354944 w 6053670"/>
              <a:gd name="connsiteY32" fmla="*/ 235229 h 7139732"/>
              <a:gd name="connsiteX33" fmla="*/ 3483887 w 6053670"/>
              <a:gd name="connsiteY33" fmla="*/ 233348 h 7139732"/>
              <a:gd name="connsiteX34" fmla="*/ 3612830 w 6053670"/>
              <a:gd name="connsiteY34" fmla="*/ 231623 h 7139732"/>
              <a:gd name="connsiteX35" fmla="*/ 3743590 w 6053670"/>
              <a:gd name="connsiteY35" fmla="*/ 227859 h 7139732"/>
              <a:gd name="connsiteX36" fmla="*/ 3875560 w 6053670"/>
              <a:gd name="connsiteY36" fmla="*/ 223938 h 7139732"/>
              <a:gd name="connsiteX37" fmla="*/ 4007530 w 6053670"/>
              <a:gd name="connsiteY37" fmla="*/ 219391 h 7139732"/>
              <a:gd name="connsiteX38" fmla="*/ 4140710 w 6053670"/>
              <a:gd name="connsiteY38" fmla="*/ 212961 h 7139732"/>
              <a:gd name="connsiteX39" fmla="*/ 4275102 w 6053670"/>
              <a:gd name="connsiteY39" fmla="*/ 205277 h 7139732"/>
              <a:gd name="connsiteX40" fmla="*/ 4410098 w 6053670"/>
              <a:gd name="connsiteY40" fmla="*/ 197907 h 7139732"/>
              <a:gd name="connsiteX41" fmla="*/ 4545096 w 6053670"/>
              <a:gd name="connsiteY41" fmla="*/ 188498 h 7139732"/>
              <a:gd name="connsiteX42" fmla="*/ 4681909 w 6053670"/>
              <a:gd name="connsiteY42" fmla="*/ 177207 h 7139732"/>
              <a:gd name="connsiteX43" fmla="*/ 4816905 w 6053670"/>
              <a:gd name="connsiteY43" fmla="*/ 165916 h 7139732"/>
              <a:gd name="connsiteX44" fmla="*/ 4954323 w 6053670"/>
              <a:gd name="connsiteY44" fmla="*/ 152899 h 7139732"/>
              <a:gd name="connsiteX45" fmla="*/ 5092347 w 6053670"/>
              <a:gd name="connsiteY45" fmla="*/ 138629 h 7139732"/>
              <a:gd name="connsiteX46" fmla="*/ 5228555 w 6053670"/>
              <a:gd name="connsiteY46" fmla="*/ 123574 h 7139732"/>
              <a:gd name="connsiteX47" fmla="*/ 5366578 w 6053670"/>
              <a:gd name="connsiteY47" fmla="*/ 106010 h 7139732"/>
              <a:gd name="connsiteX48" fmla="*/ 5503997 w 6053670"/>
              <a:gd name="connsiteY48" fmla="*/ 87192 h 7139732"/>
              <a:gd name="connsiteX49" fmla="*/ 5642020 w 6053670"/>
              <a:gd name="connsiteY49" fmla="*/ 68530 h 7139732"/>
              <a:gd name="connsiteX50" fmla="*/ 5779438 w 6053670"/>
              <a:gd name="connsiteY50" fmla="*/ 46733 h 7139732"/>
              <a:gd name="connsiteX51" fmla="*/ 5916251 w 6053670"/>
              <a:gd name="connsiteY51" fmla="*/ 24464 h 7139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53670" h="7139732">
                <a:moveTo>
                  <a:pt x="6053670" y="1098"/>
                </a:moveTo>
                <a:lnTo>
                  <a:pt x="6053670" y="1084479"/>
                </a:lnTo>
                <a:lnTo>
                  <a:pt x="6053670" y="1254558"/>
                </a:lnTo>
                <a:lnTo>
                  <a:pt x="6053670" y="7139732"/>
                </a:lnTo>
                <a:lnTo>
                  <a:pt x="0" y="7139732"/>
                </a:lnTo>
                <a:lnTo>
                  <a:pt x="0" y="1249853"/>
                </a:lnTo>
                <a:lnTo>
                  <a:pt x="0" y="1084479"/>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1" y="235229"/>
                </a:lnTo>
                <a:lnTo>
                  <a:pt x="3227817" y="236170"/>
                </a:lnTo>
                <a:lnTo>
                  <a:pt x="3354944" y="235229"/>
                </a:lnTo>
                <a:lnTo>
                  <a:pt x="3483887" y="233348"/>
                </a:lnTo>
                <a:lnTo>
                  <a:pt x="3612830" y="231623"/>
                </a:lnTo>
                <a:lnTo>
                  <a:pt x="3743590" y="227859"/>
                </a:lnTo>
                <a:lnTo>
                  <a:pt x="3875560" y="223938"/>
                </a:lnTo>
                <a:lnTo>
                  <a:pt x="4007530"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bg1"/>
          </a:solidFill>
          <a:ln>
            <a:noFill/>
          </a:ln>
        </p:spPr>
        <p:txBody>
          <a:bodyPr/>
          <a:lstStyle/>
          <a:p>
            <a:endParaRPr lang="fi-FI"/>
          </a:p>
        </p:txBody>
      </p:sp>
      <p:sp>
        <p:nvSpPr>
          <p:cNvPr id="16" name="Freeform 5">
            <a:extLst>
              <a:ext uri="{FF2B5EF4-FFF2-40B4-BE49-F238E27FC236}">
                <a16:creationId xmlns:a16="http://schemas.microsoft.com/office/drawing/2014/main" id="{1F23E73A-FDC8-462C-83C1-3AA8961449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fi-FI"/>
          </a:p>
        </p:txBody>
      </p:sp>
      <p:sp>
        <p:nvSpPr>
          <p:cNvPr id="2" name="Otsikko 1">
            <a:extLst>
              <a:ext uri="{FF2B5EF4-FFF2-40B4-BE49-F238E27FC236}">
                <a16:creationId xmlns:a16="http://schemas.microsoft.com/office/drawing/2014/main" id="{45FC620F-CBFF-CF33-0A8C-BBAB3A98CEE0}"/>
              </a:ext>
            </a:extLst>
          </p:cNvPr>
          <p:cNvSpPr>
            <a:spLocks noGrp="1"/>
          </p:cNvSpPr>
          <p:nvPr>
            <p:ph type="title"/>
          </p:nvPr>
        </p:nvSpPr>
        <p:spPr>
          <a:xfrm>
            <a:off x="994087" y="1130603"/>
            <a:ext cx="3342442" cy="4596794"/>
          </a:xfrm>
        </p:spPr>
        <p:txBody>
          <a:bodyPr anchor="ctr">
            <a:normAutofit/>
          </a:bodyPr>
          <a:lstStyle/>
          <a:p>
            <a:r>
              <a:rPr lang="fi-FI" sz="3200" b="1">
                <a:solidFill>
                  <a:srgbClr val="EBEBEB"/>
                </a:solidFill>
                <a:effectLst/>
                <a:latin typeface="Calibri" panose="020F0502020204030204" pitchFamily="34" charset="0"/>
                <a:ea typeface="Calibri" panose="020F0502020204030204" pitchFamily="34" charset="0"/>
              </a:rPr>
              <a:t>Sinun</a:t>
            </a:r>
            <a:r>
              <a:rPr lang="fi-FI" sz="3200" b="1" spc="-70">
                <a:solidFill>
                  <a:srgbClr val="EBEBEB"/>
                </a:solidFill>
                <a:effectLst/>
                <a:latin typeface="Calibri" panose="020F0502020204030204" pitchFamily="34" charset="0"/>
                <a:ea typeface="Calibri" panose="020F0502020204030204" pitchFamily="34" charset="0"/>
              </a:rPr>
              <a:t> </a:t>
            </a:r>
            <a:r>
              <a:rPr lang="fi-FI" sz="3200" b="1">
                <a:solidFill>
                  <a:srgbClr val="EBEBEB"/>
                </a:solidFill>
                <a:effectLst/>
                <a:latin typeface="Calibri" panose="020F0502020204030204" pitchFamily="34" charset="0"/>
                <a:ea typeface="Calibri" panose="020F0502020204030204" pitchFamily="34" charset="0"/>
              </a:rPr>
              <a:t>tukemisesi</a:t>
            </a:r>
            <a:r>
              <a:rPr lang="fi-FI" sz="3200" b="1" spc="-60">
                <a:solidFill>
                  <a:srgbClr val="EBEBEB"/>
                </a:solidFill>
                <a:effectLst/>
                <a:latin typeface="Calibri" panose="020F0502020204030204" pitchFamily="34" charset="0"/>
                <a:ea typeface="Calibri" panose="020F0502020204030204" pitchFamily="34" charset="0"/>
              </a:rPr>
              <a:t> </a:t>
            </a:r>
            <a:r>
              <a:rPr lang="fi-FI" sz="3200" b="1">
                <a:solidFill>
                  <a:srgbClr val="EBEBEB"/>
                </a:solidFill>
                <a:effectLst/>
                <a:latin typeface="Calibri" panose="020F0502020204030204" pitchFamily="34" charset="0"/>
                <a:ea typeface="Calibri" panose="020F0502020204030204" pitchFamily="34" charset="0"/>
              </a:rPr>
              <a:t>iänmukaisessa</a:t>
            </a:r>
            <a:r>
              <a:rPr lang="fi-FI" sz="3200" b="1" spc="-60">
                <a:solidFill>
                  <a:srgbClr val="EBEBEB"/>
                </a:solidFill>
                <a:effectLst/>
                <a:latin typeface="Calibri" panose="020F0502020204030204" pitchFamily="34" charset="0"/>
                <a:ea typeface="Calibri" panose="020F0502020204030204" pitchFamily="34" charset="0"/>
              </a:rPr>
              <a:t> </a:t>
            </a:r>
            <a:r>
              <a:rPr lang="fi-FI" sz="3200" b="1">
                <a:solidFill>
                  <a:srgbClr val="EBEBEB"/>
                </a:solidFill>
                <a:effectLst/>
                <a:latin typeface="Calibri" panose="020F0502020204030204" pitchFamily="34" charset="0"/>
                <a:ea typeface="Calibri" panose="020F0502020204030204" pitchFamily="34" charset="0"/>
              </a:rPr>
              <a:t>itsenäisessä</a:t>
            </a:r>
            <a:r>
              <a:rPr lang="fi-FI" sz="3200" b="1" spc="-60">
                <a:solidFill>
                  <a:srgbClr val="EBEBEB"/>
                </a:solidFill>
                <a:effectLst/>
                <a:latin typeface="Calibri" panose="020F0502020204030204" pitchFamily="34" charset="0"/>
                <a:ea typeface="Calibri" panose="020F0502020204030204" pitchFamily="34" charset="0"/>
              </a:rPr>
              <a:t> </a:t>
            </a:r>
            <a:r>
              <a:rPr lang="fi-FI" sz="3200" b="1" spc="-10">
                <a:solidFill>
                  <a:srgbClr val="EBEBEB"/>
                </a:solidFill>
                <a:effectLst/>
                <a:latin typeface="Calibri" panose="020F0502020204030204" pitchFamily="34" charset="0"/>
                <a:ea typeface="Calibri" panose="020F0502020204030204" pitchFamily="34" charset="0"/>
              </a:rPr>
              <a:t>päätöksenteossasi</a:t>
            </a:r>
            <a:br>
              <a:rPr lang="fi-FI" sz="3200" b="1">
                <a:solidFill>
                  <a:srgbClr val="EBEBEB"/>
                </a:solidFill>
                <a:effectLst/>
                <a:latin typeface="Calibri" panose="020F0502020204030204" pitchFamily="34" charset="0"/>
                <a:ea typeface="Calibri" panose="020F0502020204030204" pitchFamily="34" charset="0"/>
              </a:rPr>
            </a:br>
            <a:endParaRPr lang="fi-FI" sz="3200">
              <a:solidFill>
                <a:srgbClr val="EBEBEB"/>
              </a:solidFill>
            </a:endParaRPr>
          </a:p>
        </p:txBody>
      </p:sp>
      <p:sp>
        <p:nvSpPr>
          <p:cNvPr id="3" name="Sisällön paikkamerkki 2">
            <a:extLst>
              <a:ext uri="{FF2B5EF4-FFF2-40B4-BE49-F238E27FC236}">
                <a16:creationId xmlns:a16="http://schemas.microsoft.com/office/drawing/2014/main" id="{B826990D-62F6-B066-4658-127CD5454B8C}"/>
              </a:ext>
            </a:extLst>
          </p:cNvPr>
          <p:cNvSpPr>
            <a:spLocks noGrp="1"/>
          </p:cNvSpPr>
          <p:nvPr>
            <p:ph idx="1"/>
          </p:nvPr>
        </p:nvSpPr>
        <p:spPr>
          <a:xfrm>
            <a:off x="5290077" y="437513"/>
            <a:ext cx="5502614" cy="5954325"/>
          </a:xfrm>
        </p:spPr>
        <p:txBody>
          <a:bodyPr anchor="ctr">
            <a:normAutofit/>
          </a:bodyPr>
          <a:lstStyle/>
          <a:p>
            <a:pPr marL="71755">
              <a:lnSpc>
                <a:spcPct val="90000"/>
              </a:lnSpc>
              <a:spcBef>
                <a:spcPts val="905"/>
              </a:spcBef>
            </a:pPr>
            <a:r>
              <a:rPr lang="fi-FI" sz="2000" dirty="0">
                <a:solidFill>
                  <a:schemeClr val="tx1"/>
                </a:solidFill>
                <a:effectLst/>
                <a:latin typeface="Calibri" panose="020F0502020204030204" pitchFamily="34" charset="0"/>
                <a:ea typeface="Calibri" panose="020F0502020204030204" pitchFamily="34" charset="0"/>
              </a:rPr>
              <a:t>Sinun</a:t>
            </a:r>
            <a:r>
              <a:rPr lang="fi-FI" sz="2000" spc="-50" dirty="0">
                <a:solidFill>
                  <a:schemeClr val="tx1"/>
                </a:solidFill>
                <a:effectLst/>
                <a:latin typeface="Calibri" panose="020F0502020204030204" pitchFamily="34" charset="0"/>
                <a:ea typeface="Calibri" panose="020F0502020204030204" pitchFamily="34" charset="0"/>
              </a:rPr>
              <a:t> </a:t>
            </a:r>
            <a:r>
              <a:rPr lang="fi-FI" sz="2000" dirty="0">
                <a:solidFill>
                  <a:schemeClr val="tx1"/>
                </a:solidFill>
                <a:effectLst/>
                <a:latin typeface="Calibri" panose="020F0502020204030204" pitchFamily="34" charset="0"/>
                <a:ea typeface="Calibri" panose="020F0502020204030204" pitchFamily="34" charset="0"/>
              </a:rPr>
              <a:t>kanssasi</a:t>
            </a:r>
            <a:r>
              <a:rPr lang="fi-FI" sz="2000" spc="-50" dirty="0">
                <a:solidFill>
                  <a:schemeClr val="tx1"/>
                </a:solidFill>
                <a:effectLst/>
                <a:latin typeface="Calibri" panose="020F0502020204030204" pitchFamily="34" charset="0"/>
                <a:ea typeface="Calibri" panose="020F0502020204030204" pitchFamily="34" charset="0"/>
              </a:rPr>
              <a:t> </a:t>
            </a:r>
            <a:r>
              <a:rPr lang="fi-FI" sz="2000" dirty="0">
                <a:solidFill>
                  <a:schemeClr val="tx1"/>
                </a:solidFill>
                <a:effectLst/>
                <a:latin typeface="Calibri" panose="020F0502020204030204" pitchFamily="34" charset="0"/>
                <a:ea typeface="Calibri" panose="020F0502020204030204" pitchFamily="34" charset="0"/>
              </a:rPr>
              <a:t>keskustellaan</a:t>
            </a:r>
            <a:r>
              <a:rPr lang="fi-FI" sz="2000" spc="-50" dirty="0">
                <a:solidFill>
                  <a:schemeClr val="tx1"/>
                </a:solidFill>
                <a:effectLst/>
                <a:latin typeface="Calibri" panose="020F0502020204030204" pitchFamily="34" charset="0"/>
                <a:ea typeface="Calibri" panose="020F0502020204030204" pitchFamily="34" charset="0"/>
              </a:rPr>
              <a:t> </a:t>
            </a:r>
            <a:r>
              <a:rPr lang="fi-FI" sz="2000" dirty="0">
                <a:solidFill>
                  <a:schemeClr val="tx1"/>
                </a:solidFill>
                <a:effectLst/>
                <a:latin typeface="Calibri" panose="020F0502020204030204" pitchFamily="34" charset="0"/>
                <a:ea typeface="Calibri" panose="020F0502020204030204" pitchFamily="34" charset="0"/>
              </a:rPr>
              <a:t>toiveistasi</a:t>
            </a:r>
            <a:r>
              <a:rPr lang="fi-FI" sz="2000" spc="-50" dirty="0">
                <a:solidFill>
                  <a:schemeClr val="tx1"/>
                </a:solidFill>
                <a:effectLst/>
                <a:latin typeface="Calibri" panose="020F0502020204030204" pitchFamily="34" charset="0"/>
                <a:ea typeface="Calibri" panose="020F0502020204030204" pitchFamily="34" charset="0"/>
              </a:rPr>
              <a:t> </a:t>
            </a:r>
            <a:r>
              <a:rPr lang="fi-FI" sz="2000" dirty="0">
                <a:solidFill>
                  <a:schemeClr val="tx1"/>
                </a:solidFill>
                <a:effectLst/>
                <a:latin typeface="Calibri" panose="020F0502020204030204" pitchFamily="34" charset="0"/>
                <a:ea typeface="Calibri" panose="020F0502020204030204" pitchFamily="34" charset="0"/>
              </a:rPr>
              <a:t>missä</a:t>
            </a:r>
            <a:r>
              <a:rPr lang="fi-FI" sz="2000" spc="-50" dirty="0">
                <a:solidFill>
                  <a:schemeClr val="tx1"/>
                </a:solidFill>
                <a:effectLst/>
                <a:latin typeface="Calibri" panose="020F0502020204030204" pitchFamily="34" charset="0"/>
                <a:ea typeface="Calibri" panose="020F0502020204030204" pitchFamily="34" charset="0"/>
              </a:rPr>
              <a:t> </a:t>
            </a:r>
            <a:r>
              <a:rPr lang="fi-FI" sz="2000" dirty="0">
                <a:solidFill>
                  <a:schemeClr val="tx1"/>
                </a:solidFill>
                <a:effectLst/>
                <a:latin typeface="Calibri" panose="020F0502020204030204" pitchFamily="34" charset="0"/>
                <a:ea typeface="Calibri" panose="020F0502020204030204" pitchFamily="34" charset="0"/>
              </a:rPr>
              <a:t>haluat</a:t>
            </a:r>
            <a:r>
              <a:rPr lang="fi-FI" sz="2000" spc="-50" dirty="0">
                <a:solidFill>
                  <a:schemeClr val="tx1"/>
                </a:solidFill>
                <a:effectLst/>
                <a:latin typeface="Calibri" panose="020F0502020204030204" pitchFamily="34" charset="0"/>
                <a:ea typeface="Calibri" panose="020F0502020204030204" pitchFamily="34" charset="0"/>
              </a:rPr>
              <a:t> </a:t>
            </a:r>
            <a:r>
              <a:rPr lang="fi-FI" sz="2000" dirty="0">
                <a:solidFill>
                  <a:schemeClr val="tx1"/>
                </a:solidFill>
                <a:effectLst/>
                <a:latin typeface="Calibri" panose="020F0502020204030204" pitchFamily="34" charset="0"/>
                <a:ea typeface="Calibri" panose="020F0502020204030204" pitchFamily="34" charset="0"/>
              </a:rPr>
              <a:t>viettää</a:t>
            </a:r>
            <a:r>
              <a:rPr lang="fi-FI" sz="2000" spc="-50" dirty="0">
                <a:solidFill>
                  <a:schemeClr val="tx1"/>
                </a:solidFill>
                <a:effectLst/>
                <a:latin typeface="Calibri" panose="020F0502020204030204" pitchFamily="34" charset="0"/>
                <a:ea typeface="Calibri" panose="020F0502020204030204" pitchFamily="34" charset="0"/>
              </a:rPr>
              <a:t> vapaa-aikaasi, </a:t>
            </a:r>
            <a:r>
              <a:rPr lang="fi-FI" sz="2000" dirty="0">
                <a:solidFill>
                  <a:schemeClr val="tx1"/>
                </a:solidFill>
                <a:effectLst/>
                <a:latin typeface="Calibri" panose="020F0502020204030204" pitchFamily="34" charset="0"/>
                <a:ea typeface="Calibri" panose="020F0502020204030204" pitchFamily="34" charset="0"/>
              </a:rPr>
              <a:t>kotiharjoittelusi,</a:t>
            </a:r>
            <a:r>
              <a:rPr lang="fi-FI" sz="2000" spc="-50" dirty="0">
                <a:solidFill>
                  <a:schemeClr val="tx1"/>
                </a:solidFill>
                <a:effectLst/>
                <a:latin typeface="Calibri" panose="020F0502020204030204" pitchFamily="34" charset="0"/>
                <a:ea typeface="Calibri" panose="020F0502020204030204" pitchFamily="34" charset="0"/>
              </a:rPr>
              <a:t> </a:t>
            </a:r>
            <a:r>
              <a:rPr lang="fi-FI" sz="2000" dirty="0">
                <a:solidFill>
                  <a:schemeClr val="tx1"/>
                </a:solidFill>
                <a:effectLst/>
                <a:latin typeface="Calibri" panose="020F0502020204030204" pitchFamily="34" charset="0"/>
                <a:ea typeface="Calibri" panose="020F0502020204030204" pitchFamily="34" charset="0"/>
              </a:rPr>
              <a:t>kenen</a:t>
            </a:r>
            <a:r>
              <a:rPr lang="fi-FI" sz="2000" spc="-50" dirty="0">
                <a:solidFill>
                  <a:schemeClr val="tx1"/>
                </a:solidFill>
                <a:effectLst/>
                <a:latin typeface="Calibri" panose="020F0502020204030204" pitchFamily="34" charset="0"/>
                <a:ea typeface="Calibri" panose="020F0502020204030204" pitchFamily="34" charset="0"/>
              </a:rPr>
              <a:t> ihmisten </a:t>
            </a:r>
            <a:r>
              <a:rPr lang="fi-FI" sz="2000" dirty="0">
                <a:solidFill>
                  <a:schemeClr val="tx1"/>
                </a:solidFill>
                <a:effectLst/>
                <a:latin typeface="Calibri" panose="020F0502020204030204" pitchFamily="34" charset="0"/>
                <a:ea typeface="Calibri" panose="020F0502020204030204" pitchFamily="34" charset="0"/>
              </a:rPr>
              <a:t>kanssa</a:t>
            </a:r>
            <a:r>
              <a:rPr lang="fi-FI" sz="2000" spc="-50" dirty="0">
                <a:solidFill>
                  <a:schemeClr val="tx1"/>
                </a:solidFill>
                <a:effectLst/>
                <a:latin typeface="Calibri" panose="020F0502020204030204" pitchFamily="34" charset="0"/>
                <a:ea typeface="Calibri" panose="020F0502020204030204" pitchFamily="34" charset="0"/>
              </a:rPr>
              <a:t> </a:t>
            </a:r>
            <a:r>
              <a:rPr lang="fi-FI" sz="2000" dirty="0">
                <a:solidFill>
                  <a:schemeClr val="tx1"/>
                </a:solidFill>
                <a:effectLst/>
                <a:latin typeface="Calibri" panose="020F0502020204030204" pitchFamily="34" charset="0"/>
                <a:ea typeface="Calibri" panose="020F0502020204030204" pitchFamily="34" charset="0"/>
              </a:rPr>
              <a:t>haluat</a:t>
            </a:r>
            <a:r>
              <a:rPr lang="fi-FI" sz="2000" spc="-50" dirty="0">
                <a:solidFill>
                  <a:schemeClr val="tx1"/>
                </a:solidFill>
                <a:effectLst/>
                <a:latin typeface="Calibri" panose="020F0502020204030204" pitchFamily="34" charset="0"/>
                <a:ea typeface="Calibri" panose="020F0502020204030204" pitchFamily="34" charset="0"/>
              </a:rPr>
              <a:t> </a:t>
            </a:r>
            <a:r>
              <a:rPr lang="fi-FI" sz="2000" dirty="0">
                <a:solidFill>
                  <a:schemeClr val="tx1"/>
                </a:solidFill>
                <a:effectLst/>
                <a:latin typeface="Calibri" panose="020F0502020204030204" pitchFamily="34" charset="0"/>
                <a:ea typeface="Calibri" panose="020F0502020204030204" pitchFamily="34" charset="0"/>
              </a:rPr>
              <a:t>olla tekemisisissä.</a:t>
            </a:r>
          </a:p>
          <a:p>
            <a:pPr marL="71755">
              <a:lnSpc>
                <a:spcPct val="90000"/>
              </a:lnSpc>
              <a:spcBef>
                <a:spcPts val="905"/>
              </a:spcBef>
            </a:pPr>
            <a:r>
              <a:rPr lang="fi-FI" sz="2000" dirty="0">
                <a:solidFill>
                  <a:schemeClr val="tx1"/>
                </a:solidFill>
                <a:effectLst/>
                <a:latin typeface="Calibri" panose="020F0502020204030204" pitchFamily="34" charset="0"/>
                <a:ea typeface="Calibri" panose="020F0502020204030204" pitchFamily="34" charset="0"/>
              </a:rPr>
              <a:t>Kinnalassa on käytössä säännöllisesti lastenpalaverit noin kerran kuukaudessa. Lastenpalavereissa käydään</a:t>
            </a:r>
            <a:r>
              <a:rPr lang="fi-FI" sz="2000" spc="-65" dirty="0">
                <a:solidFill>
                  <a:schemeClr val="tx1"/>
                </a:solidFill>
                <a:effectLst/>
                <a:latin typeface="Calibri" panose="020F0502020204030204" pitchFamily="34" charset="0"/>
                <a:ea typeface="Calibri" panose="020F0502020204030204" pitchFamily="34" charset="0"/>
              </a:rPr>
              <a:t> </a:t>
            </a:r>
            <a:r>
              <a:rPr lang="fi-FI" sz="2000" dirty="0">
                <a:solidFill>
                  <a:schemeClr val="tx1"/>
                </a:solidFill>
                <a:effectLst/>
                <a:latin typeface="Calibri" panose="020F0502020204030204" pitchFamily="34" charset="0"/>
                <a:ea typeface="Calibri" panose="020F0502020204030204" pitchFamily="34" charset="0"/>
              </a:rPr>
              <a:t>keskustelua</a:t>
            </a:r>
            <a:r>
              <a:rPr lang="fi-FI" sz="2000" spc="-60" dirty="0">
                <a:solidFill>
                  <a:schemeClr val="tx1"/>
                </a:solidFill>
                <a:effectLst/>
                <a:latin typeface="Calibri" panose="020F0502020204030204" pitchFamily="34" charset="0"/>
                <a:ea typeface="Calibri" panose="020F0502020204030204" pitchFamily="34" charset="0"/>
              </a:rPr>
              <a:t> </a:t>
            </a:r>
            <a:r>
              <a:rPr lang="fi-FI" sz="2000" dirty="0">
                <a:solidFill>
                  <a:schemeClr val="tx1"/>
                </a:solidFill>
                <a:effectLst/>
                <a:latin typeface="Calibri" panose="020F0502020204030204" pitchFamily="34" charset="0"/>
                <a:ea typeface="Calibri" panose="020F0502020204030204" pitchFamily="34" charset="0"/>
              </a:rPr>
              <a:t>lasten</a:t>
            </a:r>
            <a:r>
              <a:rPr lang="fi-FI" sz="2000" spc="-65" dirty="0">
                <a:solidFill>
                  <a:schemeClr val="tx1"/>
                </a:solidFill>
                <a:effectLst/>
                <a:latin typeface="Calibri" panose="020F0502020204030204" pitchFamily="34" charset="0"/>
                <a:ea typeface="Calibri" panose="020F0502020204030204" pitchFamily="34" charset="0"/>
              </a:rPr>
              <a:t> </a:t>
            </a:r>
            <a:r>
              <a:rPr lang="fi-FI" sz="2000" dirty="0">
                <a:solidFill>
                  <a:schemeClr val="tx1"/>
                </a:solidFill>
                <a:effectLst/>
                <a:latin typeface="Calibri" panose="020F0502020204030204" pitchFamily="34" charset="0"/>
                <a:ea typeface="Calibri" panose="020F0502020204030204" pitchFamily="34" charset="0"/>
              </a:rPr>
              <a:t>asioista</a:t>
            </a:r>
            <a:r>
              <a:rPr lang="fi-FI" sz="2000" spc="-60" dirty="0">
                <a:solidFill>
                  <a:schemeClr val="tx1"/>
                </a:solidFill>
                <a:effectLst/>
                <a:latin typeface="Calibri" panose="020F0502020204030204" pitchFamily="34" charset="0"/>
                <a:ea typeface="Calibri" panose="020F0502020204030204" pitchFamily="34" charset="0"/>
              </a:rPr>
              <a:t> </a:t>
            </a:r>
            <a:r>
              <a:rPr lang="fi-FI" sz="2000" dirty="0">
                <a:solidFill>
                  <a:schemeClr val="tx1"/>
                </a:solidFill>
                <a:effectLst/>
                <a:latin typeface="Calibri" panose="020F0502020204030204" pitchFamily="34" charset="0"/>
                <a:ea typeface="Calibri" panose="020F0502020204030204" pitchFamily="34" charset="0"/>
              </a:rPr>
              <a:t>ja</a:t>
            </a:r>
            <a:r>
              <a:rPr lang="fi-FI" sz="2000" spc="-65" dirty="0">
                <a:solidFill>
                  <a:schemeClr val="tx1"/>
                </a:solidFill>
                <a:effectLst/>
                <a:latin typeface="Calibri" panose="020F0502020204030204" pitchFamily="34" charset="0"/>
                <a:ea typeface="Calibri" panose="020F0502020204030204" pitchFamily="34" charset="0"/>
              </a:rPr>
              <a:t> </a:t>
            </a:r>
            <a:r>
              <a:rPr lang="fi-FI" sz="2000" dirty="0">
                <a:solidFill>
                  <a:schemeClr val="tx1"/>
                </a:solidFill>
                <a:effectLst/>
                <a:latin typeface="Calibri" panose="020F0502020204030204" pitchFamily="34" charset="0"/>
                <a:ea typeface="Calibri" panose="020F0502020204030204" pitchFamily="34" charset="0"/>
              </a:rPr>
              <a:t>heidän</a:t>
            </a:r>
            <a:r>
              <a:rPr lang="fi-FI" sz="2000" spc="-60" dirty="0">
                <a:solidFill>
                  <a:schemeClr val="tx1"/>
                </a:solidFill>
                <a:effectLst/>
                <a:latin typeface="Calibri" panose="020F0502020204030204" pitchFamily="34" charset="0"/>
                <a:ea typeface="Calibri" panose="020F0502020204030204" pitchFamily="34" charset="0"/>
              </a:rPr>
              <a:t> </a:t>
            </a:r>
            <a:r>
              <a:rPr lang="fi-FI" sz="2000" dirty="0">
                <a:solidFill>
                  <a:schemeClr val="tx1"/>
                </a:solidFill>
                <a:effectLst/>
                <a:latin typeface="Calibri" panose="020F0502020204030204" pitchFamily="34" charset="0"/>
                <a:ea typeface="Calibri" panose="020F0502020204030204" pitchFamily="34" charset="0"/>
              </a:rPr>
              <a:t>toiveistaan</a:t>
            </a:r>
            <a:r>
              <a:rPr lang="fi-FI" sz="2000" dirty="0">
                <a:solidFill>
                  <a:schemeClr val="tx1"/>
                </a:solidFill>
                <a:latin typeface="Calibri" panose="020F0502020204030204" pitchFamily="34" charset="0"/>
                <a:ea typeface="Calibri" panose="020F0502020204030204" pitchFamily="34" charset="0"/>
              </a:rPr>
              <a:t>, arjesta ja tiedotetaan tulevia asioita. </a:t>
            </a:r>
            <a:r>
              <a:rPr lang="fi-FI" sz="2000" spc="-30" dirty="0">
                <a:solidFill>
                  <a:schemeClr val="tx1"/>
                </a:solidFill>
                <a:effectLst/>
                <a:latin typeface="Calibri" panose="020F0502020204030204" pitchFamily="34" charset="0"/>
                <a:ea typeface="Calibri" panose="020F0502020204030204" pitchFamily="34" charset="0"/>
              </a:rPr>
              <a:t>Siellä saat äänesi kuuluviin. Halutessasi </a:t>
            </a:r>
            <a:r>
              <a:rPr lang="fi-FI" sz="2000" spc="-30" dirty="0">
                <a:solidFill>
                  <a:schemeClr val="tx1"/>
                </a:solidFill>
                <a:latin typeface="Calibri" panose="020F0502020204030204" pitchFamily="34" charset="0"/>
                <a:ea typeface="Calibri" panose="020F0502020204030204" pitchFamily="34" charset="0"/>
              </a:rPr>
              <a:t>asiat voidaan keskustella kahdestaan aikuisen kanssa.</a:t>
            </a:r>
            <a:endParaRPr lang="fi-FI" sz="2000" spc="-30" dirty="0">
              <a:solidFill>
                <a:schemeClr val="tx1"/>
              </a:solidFill>
              <a:effectLst/>
              <a:latin typeface="Calibri" panose="020F0502020204030204" pitchFamily="34" charset="0"/>
              <a:ea typeface="Calibri" panose="020F0502020204030204" pitchFamily="34" charset="0"/>
            </a:endParaRPr>
          </a:p>
          <a:p>
            <a:pPr>
              <a:lnSpc>
                <a:spcPct val="90000"/>
              </a:lnSpc>
            </a:pPr>
            <a:endParaRPr lang="fi-FI" sz="2000" dirty="0"/>
          </a:p>
        </p:txBody>
      </p:sp>
    </p:spTree>
    <p:extLst>
      <p:ext uri="{BB962C8B-B14F-4D97-AF65-F5344CB8AC3E}">
        <p14:creationId xmlns:p14="http://schemas.microsoft.com/office/powerpoint/2010/main" val="235099805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24E43EB-867C-4B35-9A5C-E435157C72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A7C0F5DA-B59F-4F13-8BB8-FFD8F2C572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a:lstStyle/>
          <a:p>
            <a:endParaRPr lang="fi-FI"/>
          </a:p>
        </p:txBody>
      </p:sp>
      <p:sp>
        <p:nvSpPr>
          <p:cNvPr id="12" name="Freeform 5">
            <a:extLst>
              <a:ext uri="{FF2B5EF4-FFF2-40B4-BE49-F238E27FC236}">
                <a16:creationId xmlns:a16="http://schemas.microsoft.com/office/drawing/2014/main" id="{9CEA1DEC-CC9E-4776-9E08-048A15BFA6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fi-FI"/>
          </a:p>
        </p:txBody>
      </p:sp>
      <p:sp>
        <p:nvSpPr>
          <p:cNvPr id="14" name="Freeform: Shape 13">
            <a:extLst>
              <a:ext uri="{FF2B5EF4-FFF2-40B4-BE49-F238E27FC236}">
                <a16:creationId xmlns:a16="http://schemas.microsoft.com/office/drawing/2014/main" id="{9CE399CF-F4B8-4832-A8CB-B93F6B1EF4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5171964" y="-140866"/>
            <a:ext cx="6053670" cy="7139732"/>
          </a:xfrm>
          <a:custGeom>
            <a:avLst/>
            <a:gdLst>
              <a:gd name="connsiteX0" fmla="*/ 6053670 w 6053670"/>
              <a:gd name="connsiteY0" fmla="*/ 1098 h 7139732"/>
              <a:gd name="connsiteX1" fmla="*/ 6053670 w 6053670"/>
              <a:gd name="connsiteY1" fmla="*/ 1084479 h 7139732"/>
              <a:gd name="connsiteX2" fmla="*/ 6053670 w 6053670"/>
              <a:gd name="connsiteY2" fmla="*/ 1254558 h 7139732"/>
              <a:gd name="connsiteX3" fmla="*/ 6053670 w 6053670"/>
              <a:gd name="connsiteY3" fmla="*/ 7139732 h 7139732"/>
              <a:gd name="connsiteX4" fmla="*/ 0 w 6053670"/>
              <a:gd name="connsiteY4" fmla="*/ 7139732 h 7139732"/>
              <a:gd name="connsiteX5" fmla="*/ 0 w 6053670"/>
              <a:gd name="connsiteY5" fmla="*/ 1249853 h 7139732"/>
              <a:gd name="connsiteX6" fmla="*/ 0 w 6053670"/>
              <a:gd name="connsiteY6" fmla="*/ 1084479 h 7139732"/>
              <a:gd name="connsiteX7" fmla="*/ 0 w 6053670"/>
              <a:gd name="connsiteY7" fmla="*/ 0 h 7139732"/>
              <a:gd name="connsiteX8" fmla="*/ 35717 w 6053670"/>
              <a:gd name="connsiteY8" fmla="*/ 5488 h 7139732"/>
              <a:gd name="connsiteX9" fmla="*/ 140445 w 6053670"/>
              <a:gd name="connsiteY9" fmla="*/ 21641 h 7139732"/>
              <a:gd name="connsiteX10" fmla="*/ 216722 w 6053670"/>
              <a:gd name="connsiteY10" fmla="*/ 32932 h 7139732"/>
              <a:gd name="connsiteX11" fmla="*/ 307527 w 6053670"/>
              <a:gd name="connsiteY11" fmla="*/ 44850 h 7139732"/>
              <a:gd name="connsiteX12" fmla="*/ 415282 w 6053670"/>
              <a:gd name="connsiteY12" fmla="*/ 59121 h 7139732"/>
              <a:gd name="connsiteX13" fmla="*/ 534539 w 6053670"/>
              <a:gd name="connsiteY13" fmla="*/ 74175 h 7139732"/>
              <a:gd name="connsiteX14" fmla="*/ 668931 w 6053670"/>
              <a:gd name="connsiteY14" fmla="*/ 90014 h 7139732"/>
              <a:gd name="connsiteX15" fmla="*/ 815430 w 6053670"/>
              <a:gd name="connsiteY15" fmla="*/ 106794 h 7139732"/>
              <a:gd name="connsiteX16" fmla="*/ 974641 w 6053670"/>
              <a:gd name="connsiteY16" fmla="*/ 123574 h 7139732"/>
              <a:gd name="connsiteX17" fmla="*/ 1144144 w 6053670"/>
              <a:gd name="connsiteY17" fmla="*/ 140667 h 7139732"/>
              <a:gd name="connsiteX18" fmla="*/ 1326965 w 6053670"/>
              <a:gd name="connsiteY18" fmla="*/ 156506 h 7139732"/>
              <a:gd name="connsiteX19" fmla="*/ 1518261 w 6053670"/>
              <a:gd name="connsiteY19" fmla="*/ 171717 h 7139732"/>
              <a:gd name="connsiteX20" fmla="*/ 1720453 w 6053670"/>
              <a:gd name="connsiteY20" fmla="*/ 185518 h 7139732"/>
              <a:gd name="connsiteX21" fmla="*/ 1931121 w 6053670"/>
              <a:gd name="connsiteY21" fmla="*/ 198690 h 7139732"/>
              <a:gd name="connsiteX22" fmla="*/ 2150869 w 6053670"/>
              <a:gd name="connsiteY22" fmla="*/ 211079 h 7139732"/>
              <a:gd name="connsiteX23" fmla="*/ 2263467 w 6053670"/>
              <a:gd name="connsiteY23" fmla="*/ 215470 h 7139732"/>
              <a:gd name="connsiteX24" fmla="*/ 2378487 w 6053670"/>
              <a:gd name="connsiteY24" fmla="*/ 220332 h 7139732"/>
              <a:gd name="connsiteX25" fmla="*/ 2495323 w 6053670"/>
              <a:gd name="connsiteY25" fmla="*/ 224879 h 7139732"/>
              <a:gd name="connsiteX26" fmla="*/ 2612764 w 6053670"/>
              <a:gd name="connsiteY26" fmla="*/ 227859 h 7139732"/>
              <a:gd name="connsiteX27" fmla="*/ 2732627 w 6053670"/>
              <a:gd name="connsiteY27" fmla="*/ 230525 h 7139732"/>
              <a:gd name="connsiteX28" fmla="*/ 2853700 w 6053670"/>
              <a:gd name="connsiteY28" fmla="*/ 233348 h 7139732"/>
              <a:gd name="connsiteX29" fmla="*/ 2977195 w 6053670"/>
              <a:gd name="connsiteY29" fmla="*/ 235229 h 7139732"/>
              <a:gd name="connsiteX30" fmla="*/ 3101901 w 6053670"/>
              <a:gd name="connsiteY30" fmla="*/ 235229 h 7139732"/>
              <a:gd name="connsiteX31" fmla="*/ 3227817 w 6053670"/>
              <a:gd name="connsiteY31" fmla="*/ 236170 h 7139732"/>
              <a:gd name="connsiteX32" fmla="*/ 3354944 w 6053670"/>
              <a:gd name="connsiteY32" fmla="*/ 235229 h 7139732"/>
              <a:gd name="connsiteX33" fmla="*/ 3483887 w 6053670"/>
              <a:gd name="connsiteY33" fmla="*/ 233348 h 7139732"/>
              <a:gd name="connsiteX34" fmla="*/ 3612830 w 6053670"/>
              <a:gd name="connsiteY34" fmla="*/ 231623 h 7139732"/>
              <a:gd name="connsiteX35" fmla="*/ 3743590 w 6053670"/>
              <a:gd name="connsiteY35" fmla="*/ 227859 h 7139732"/>
              <a:gd name="connsiteX36" fmla="*/ 3875560 w 6053670"/>
              <a:gd name="connsiteY36" fmla="*/ 223938 h 7139732"/>
              <a:gd name="connsiteX37" fmla="*/ 4007530 w 6053670"/>
              <a:gd name="connsiteY37" fmla="*/ 219391 h 7139732"/>
              <a:gd name="connsiteX38" fmla="*/ 4140710 w 6053670"/>
              <a:gd name="connsiteY38" fmla="*/ 212961 h 7139732"/>
              <a:gd name="connsiteX39" fmla="*/ 4275102 w 6053670"/>
              <a:gd name="connsiteY39" fmla="*/ 205277 h 7139732"/>
              <a:gd name="connsiteX40" fmla="*/ 4410098 w 6053670"/>
              <a:gd name="connsiteY40" fmla="*/ 197907 h 7139732"/>
              <a:gd name="connsiteX41" fmla="*/ 4545096 w 6053670"/>
              <a:gd name="connsiteY41" fmla="*/ 188498 h 7139732"/>
              <a:gd name="connsiteX42" fmla="*/ 4681909 w 6053670"/>
              <a:gd name="connsiteY42" fmla="*/ 177207 h 7139732"/>
              <a:gd name="connsiteX43" fmla="*/ 4816905 w 6053670"/>
              <a:gd name="connsiteY43" fmla="*/ 165916 h 7139732"/>
              <a:gd name="connsiteX44" fmla="*/ 4954323 w 6053670"/>
              <a:gd name="connsiteY44" fmla="*/ 152899 h 7139732"/>
              <a:gd name="connsiteX45" fmla="*/ 5092347 w 6053670"/>
              <a:gd name="connsiteY45" fmla="*/ 138629 h 7139732"/>
              <a:gd name="connsiteX46" fmla="*/ 5228555 w 6053670"/>
              <a:gd name="connsiteY46" fmla="*/ 123574 h 7139732"/>
              <a:gd name="connsiteX47" fmla="*/ 5366578 w 6053670"/>
              <a:gd name="connsiteY47" fmla="*/ 106010 h 7139732"/>
              <a:gd name="connsiteX48" fmla="*/ 5503997 w 6053670"/>
              <a:gd name="connsiteY48" fmla="*/ 87192 h 7139732"/>
              <a:gd name="connsiteX49" fmla="*/ 5642020 w 6053670"/>
              <a:gd name="connsiteY49" fmla="*/ 68530 h 7139732"/>
              <a:gd name="connsiteX50" fmla="*/ 5779438 w 6053670"/>
              <a:gd name="connsiteY50" fmla="*/ 46733 h 7139732"/>
              <a:gd name="connsiteX51" fmla="*/ 5916251 w 6053670"/>
              <a:gd name="connsiteY51" fmla="*/ 24464 h 7139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53670" h="7139732">
                <a:moveTo>
                  <a:pt x="6053670" y="1098"/>
                </a:moveTo>
                <a:lnTo>
                  <a:pt x="6053670" y="1084479"/>
                </a:lnTo>
                <a:lnTo>
                  <a:pt x="6053670" y="1254558"/>
                </a:lnTo>
                <a:lnTo>
                  <a:pt x="6053670" y="7139732"/>
                </a:lnTo>
                <a:lnTo>
                  <a:pt x="0" y="7139732"/>
                </a:lnTo>
                <a:lnTo>
                  <a:pt x="0" y="1249853"/>
                </a:lnTo>
                <a:lnTo>
                  <a:pt x="0" y="1084479"/>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1" y="235229"/>
                </a:lnTo>
                <a:lnTo>
                  <a:pt x="3227817" y="236170"/>
                </a:lnTo>
                <a:lnTo>
                  <a:pt x="3354944" y="235229"/>
                </a:lnTo>
                <a:lnTo>
                  <a:pt x="3483887" y="233348"/>
                </a:lnTo>
                <a:lnTo>
                  <a:pt x="3612830" y="231623"/>
                </a:lnTo>
                <a:lnTo>
                  <a:pt x="3743590" y="227859"/>
                </a:lnTo>
                <a:lnTo>
                  <a:pt x="3875560" y="223938"/>
                </a:lnTo>
                <a:lnTo>
                  <a:pt x="4007530"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bg1"/>
          </a:solidFill>
          <a:ln>
            <a:noFill/>
          </a:ln>
        </p:spPr>
        <p:txBody>
          <a:bodyPr/>
          <a:lstStyle/>
          <a:p>
            <a:endParaRPr lang="fi-FI"/>
          </a:p>
        </p:txBody>
      </p:sp>
      <p:sp>
        <p:nvSpPr>
          <p:cNvPr id="16" name="Freeform 5">
            <a:extLst>
              <a:ext uri="{FF2B5EF4-FFF2-40B4-BE49-F238E27FC236}">
                <a16:creationId xmlns:a16="http://schemas.microsoft.com/office/drawing/2014/main" id="{1F23E73A-FDC8-462C-83C1-3AA8961449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fi-FI"/>
          </a:p>
        </p:txBody>
      </p:sp>
      <p:sp>
        <p:nvSpPr>
          <p:cNvPr id="2" name="Otsikko 1">
            <a:extLst>
              <a:ext uri="{FF2B5EF4-FFF2-40B4-BE49-F238E27FC236}">
                <a16:creationId xmlns:a16="http://schemas.microsoft.com/office/drawing/2014/main" id="{B4FDF96E-60A1-3CB1-C3FF-E3581DFF66D0}"/>
              </a:ext>
            </a:extLst>
          </p:cNvPr>
          <p:cNvSpPr>
            <a:spLocks noGrp="1"/>
          </p:cNvSpPr>
          <p:nvPr>
            <p:ph type="title"/>
          </p:nvPr>
        </p:nvSpPr>
        <p:spPr>
          <a:xfrm>
            <a:off x="994087" y="1130603"/>
            <a:ext cx="3342442" cy="4596794"/>
          </a:xfrm>
        </p:spPr>
        <p:txBody>
          <a:bodyPr anchor="ctr">
            <a:normAutofit/>
          </a:bodyPr>
          <a:lstStyle/>
          <a:p>
            <a:r>
              <a:rPr lang="fi-FI" sz="3200" b="1" dirty="0">
                <a:solidFill>
                  <a:srgbClr val="EBEBEB"/>
                </a:solidFill>
                <a:effectLst/>
                <a:latin typeface="Calibri" panose="020F0502020204030204" pitchFamily="34" charset="0"/>
                <a:ea typeface="Calibri" panose="020F0502020204030204" pitchFamily="34" charset="0"/>
              </a:rPr>
              <a:t>Sinun</a:t>
            </a:r>
            <a:r>
              <a:rPr lang="fi-FI" sz="3200" b="1" spc="-40" dirty="0">
                <a:solidFill>
                  <a:srgbClr val="EBEBEB"/>
                </a:solidFill>
                <a:effectLst/>
                <a:latin typeface="Calibri" panose="020F0502020204030204" pitchFamily="34" charset="0"/>
                <a:ea typeface="Calibri" panose="020F0502020204030204" pitchFamily="34" charset="0"/>
              </a:rPr>
              <a:t> </a:t>
            </a:r>
            <a:r>
              <a:rPr lang="fi-FI" sz="3200" b="1" dirty="0">
                <a:solidFill>
                  <a:srgbClr val="EBEBEB"/>
                </a:solidFill>
                <a:effectLst/>
                <a:latin typeface="Calibri" panose="020F0502020204030204" pitchFamily="34" charset="0"/>
                <a:ea typeface="Calibri" panose="020F0502020204030204" pitchFamily="34" charset="0"/>
              </a:rPr>
              <a:t>kanssasi</a:t>
            </a:r>
            <a:r>
              <a:rPr lang="fi-FI" sz="3200" b="1" spc="-40" dirty="0">
                <a:solidFill>
                  <a:srgbClr val="EBEBEB"/>
                </a:solidFill>
                <a:effectLst/>
                <a:latin typeface="Calibri" panose="020F0502020204030204" pitchFamily="34" charset="0"/>
                <a:ea typeface="Calibri" panose="020F0502020204030204" pitchFamily="34" charset="0"/>
              </a:rPr>
              <a:t> </a:t>
            </a:r>
            <a:r>
              <a:rPr lang="fi-FI" sz="3200" b="1" dirty="0">
                <a:solidFill>
                  <a:srgbClr val="EBEBEB"/>
                </a:solidFill>
                <a:effectLst/>
                <a:latin typeface="Calibri" panose="020F0502020204030204" pitchFamily="34" charset="0"/>
                <a:ea typeface="Calibri" panose="020F0502020204030204" pitchFamily="34" charset="0"/>
              </a:rPr>
              <a:t>toimiminen</a:t>
            </a:r>
            <a:r>
              <a:rPr lang="fi-FI" sz="3200" b="1" spc="-40" dirty="0">
                <a:solidFill>
                  <a:srgbClr val="EBEBEB"/>
                </a:solidFill>
                <a:effectLst/>
                <a:latin typeface="Calibri" panose="020F0502020204030204" pitchFamily="34" charset="0"/>
                <a:ea typeface="Calibri" panose="020F0502020204030204" pitchFamily="34" charset="0"/>
              </a:rPr>
              <a:t> </a:t>
            </a:r>
            <a:r>
              <a:rPr lang="fi-FI" sz="3200" b="1" dirty="0">
                <a:solidFill>
                  <a:srgbClr val="EBEBEB"/>
                </a:solidFill>
                <a:effectLst/>
                <a:latin typeface="Calibri" panose="020F0502020204030204" pitchFamily="34" charset="0"/>
                <a:ea typeface="Calibri" panose="020F0502020204030204" pitchFamily="34" charset="0"/>
              </a:rPr>
              <a:t>lain</a:t>
            </a:r>
            <a:r>
              <a:rPr lang="fi-FI" sz="3200" b="1" spc="-35" dirty="0">
                <a:solidFill>
                  <a:srgbClr val="EBEBEB"/>
                </a:solidFill>
                <a:effectLst/>
                <a:latin typeface="Calibri" panose="020F0502020204030204" pitchFamily="34" charset="0"/>
                <a:ea typeface="Calibri" panose="020F0502020204030204" pitchFamily="34" charset="0"/>
              </a:rPr>
              <a:t> </a:t>
            </a:r>
            <a:r>
              <a:rPr lang="fi-FI" sz="3200" b="1" spc="-10" dirty="0">
                <a:solidFill>
                  <a:srgbClr val="EBEBEB"/>
                </a:solidFill>
                <a:effectLst/>
                <a:latin typeface="Calibri" panose="020F0502020204030204" pitchFamily="34" charset="0"/>
                <a:ea typeface="Calibri" panose="020F0502020204030204" pitchFamily="34" charset="0"/>
              </a:rPr>
              <a:t>mukaisesti</a:t>
            </a:r>
            <a:br>
              <a:rPr lang="fi-FI" sz="3200" b="1" dirty="0">
                <a:solidFill>
                  <a:srgbClr val="EBEBEB"/>
                </a:solidFill>
                <a:effectLst/>
                <a:latin typeface="Calibri" panose="020F0502020204030204" pitchFamily="34" charset="0"/>
                <a:ea typeface="Calibri" panose="020F0502020204030204" pitchFamily="34" charset="0"/>
              </a:rPr>
            </a:br>
            <a:endParaRPr lang="fi-FI" sz="3200" dirty="0">
              <a:solidFill>
                <a:srgbClr val="EBEBEB"/>
              </a:solidFill>
            </a:endParaRPr>
          </a:p>
        </p:txBody>
      </p:sp>
      <p:sp>
        <p:nvSpPr>
          <p:cNvPr id="3" name="Sisällön paikkamerkki 2">
            <a:extLst>
              <a:ext uri="{FF2B5EF4-FFF2-40B4-BE49-F238E27FC236}">
                <a16:creationId xmlns:a16="http://schemas.microsoft.com/office/drawing/2014/main" id="{A1462ED3-AD68-90AC-4EC6-19D98ABB8960}"/>
              </a:ext>
            </a:extLst>
          </p:cNvPr>
          <p:cNvSpPr>
            <a:spLocks noGrp="1"/>
          </p:cNvSpPr>
          <p:nvPr>
            <p:ph idx="1"/>
          </p:nvPr>
        </p:nvSpPr>
        <p:spPr>
          <a:xfrm>
            <a:off x="5290077" y="437513"/>
            <a:ext cx="5502614" cy="5954325"/>
          </a:xfrm>
        </p:spPr>
        <p:txBody>
          <a:bodyPr anchor="ctr">
            <a:normAutofit/>
          </a:bodyPr>
          <a:lstStyle/>
          <a:p>
            <a:pPr marL="71755">
              <a:lnSpc>
                <a:spcPct val="90000"/>
              </a:lnSpc>
              <a:spcBef>
                <a:spcPts val="795"/>
              </a:spcBef>
            </a:pPr>
            <a:r>
              <a:rPr lang="fi-FI" sz="1600" dirty="0">
                <a:solidFill>
                  <a:schemeClr val="tx1"/>
                </a:solidFill>
                <a:effectLst/>
                <a:latin typeface="Calibri" panose="020F0502020204030204" pitchFamily="34" charset="0"/>
                <a:ea typeface="Calibri" panose="020F0502020204030204" pitchFamily="34" charset="0"/>
              </a:rPr>
              <a:t>Sinä</a:t>
            </a:r>
            <a:r>
              <a:rPr lang="fi-FI" sz="1600" spc="-35"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saat</a:t>
            </a:r>
            <a:r>
              <a:rPr lang="fi-FI" sz="1600" spc="-35"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suunnitella</a:t>
            </a:r>
            <a:r>
              <a:rPr lang="fi-FI" sz="1600" spc="-35"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yhdessä</a:t>
            </a:r>
            <a:r>
              <a:rPr lang="fi-FI" sz="1600" spc="-35"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omaohjaajasi</a:t>
            </a:r>
            <a:r>
              <a:rPr lang="fi-FI" sz="1600" spc="-35"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kanssa</a:t>
            </a:r>
            <a:r>
              <a:rPr lang="fi-FI" sz="1600" spc="-35"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tarpeelliset</a:t>
            </a:r>
            <a:r>
              <a:rPr lang="fi-FI" sz="1600" spc="-35"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vaatehankintasi.</a:t>
            </a:r>
            <a:r>
              <a:rPr lang="fi-FI" sz="1600" spc="-35"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Lisäksi</a:t>
            </a:r>
            <a:r>
              <a:rPr lang="fi-FI" sz="1600" spc="-35"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yhdessä</a:t>
            </a:r>
            <a:r>
              <a:rPr lang="fi-FI" sz="1600" spc="-35"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omaohjaajasi kanssa koitetaan löytää sinulle mielihyvää tuottava harrastus. </a:t>
            </a:r>
          </a:p>
          <a:p>
            <a:pPr marL="71755">
              <a:lnSpc>
                <a:spcPct val="90000"/>
              </a:lnSpc>
              <a:spcBef>
                <a:spcPts val="795"/>
              </a:spcBef>
            </a:pPr>
            <a:r>
              <a:rPr lang="fi-FI" sz="1600" dirty="0">
                <a:solidFill>
                  <a:schemeClr val="tx1"/>
                </a:solidFill>
                <a:effectLst/>
                <a:latin typeface="Calibri" panose="020F0502020204030204" pitchFamily="34" charset="0"/>
                <a:ea typeface="Calibri" panose="020F0502020204030204" pitchFamily="34" charset="0"/>
              </a:rPr>
              <a:t>Sinulle</a:t>
            </a:r>
            <a:r>
              <a:rPr lang="fi-FI" sz="1600" spc="-50"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maksetaan</a:t>
            </a:r>
            <a:r>
              <a:rPr lang="fi-FI" sz="1600" spc="-50"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ikätasosi</a:t>
            </a:r>
            <a:r>
              <a:rPr lang="fi-FI" sz="1600" spc="-50"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mukaiset</a:t>
            </a:r>
            <a:r>
              <a:rPr lang="fi-FI" sz="1600" spc="-50"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kuukausirahat.</a:t>
            </a:r>
            <a:r>
              <a:rPr lang="fi-FI" sz="1600" spc="-50"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Kun</a:t>
            </a:r>
            <a:r>
              <a:rPr lang="fi-FI" sz="1600" spc="-50"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olet</a:t>
            </a:r>
            <a:r>
              <a:rPr lang="fi-FI" sz="1600" spc="-50"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täyttänyt</a:t>
            </a:r>
            <a:r>
              <a:rPr lang="fi-FI" sz="1600" spc="-50"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15</a:t>
            </a:r>
            <a:r>
              <a:rPr lang="fi-FI" sz="1600" spc="-50"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vuotta,</a:t>
            </a:r>
            <a:r>
              <a:rPr lang="fi-FI" sz="1600" spc="-50"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sinulle</a:t>
            </a:r>
            <a:r>
              <a:rPr lang="fi-FI" sz="1600" spc="-50"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maksetaan</a:t>
            </a:r>
            <a:r>
              <a:rPr lang="fi-FI" sz="1600" spc="-50"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yksi kolmasosa elatustuen määrästä ja jos olet alle 15-vuotias, sinulle maksetaan 40 euroa. Kuukausiraha maksetaan jokaisen kuukauden ensimmäisenä päivänä sinulle, kun olet kuitannut sen. Raha maksetaan sinulle</a:t>
            </a:r>
            <a:r>
              <a:rPr lang="fi-FI" sz="1600" spc="-45"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joko</a:t>
            </a:r>
            <a:r>
              <a:rPr lang="fi-FI" sz="1600" spc="-45"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käteisenä</a:t>
            </a:r>
            <a:r>
              <a:rPr lang="fi-FI" sz="1600" spc="-45"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tai</a:t>
            </a:r>
            <a:r>
              <a:rPr lang="fi-FI" sz="1600" spc="-45"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tilillesi. Kuukausirahoista ei saa pidättää mitään maksuja</a:t>
            </a:r>
            <a:r>
              <a:rPr lang="fi-FI" sz="1600" dirty="0">
                <a:solidFill>
                  <a:schemeClr val="tx1"/>
                </a:solidFill>
                <a:latin typeface="Calibri" panose="020F0502020204030204" pitchFamily="34" charset="0"/>
                <a:ea typeface="Calibri" panose="020F0502020204030204" pitchFamily="34" charset="0"/>
              </a:rPr>
              <a:t>.</a:t>
            </a:r>
          </a:p>
          <a:p>
            <a:pPr marL="71755">
              <a:lnSpc>
                <a:spcPct val="90000"/>
              </a:lnSpc>
              <a:spcBef>
                <a:spcPts val="795"/>
              </a:spcBef>
            </a:pPr>
            <a:r>
              <a:rPr lang="fi-FI" sz="1600" dirty="0">
                <a:solidFill>
                  <a:schemeClr val="tx1"/>
                </a:solidFill>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Sosiaalityöntekijällesi lähetetään sinusta kuukausikooste, jonka sinä saat lukea ja voit sen mukana lähettää sosiaalityöntekijällesi</a:t>
            </a:r>
            <a:r>
              <a:rPr lang="fi-FI" sz="1600" spc="-45"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viestiä ja terveisiä.</a:t>
            </a:r>
            <a:r>
              <a:rPr lang="fi-FI" sz="1600" spc="-45"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Sosiaalityöntekijääsi</a:t>
            </a:r>
            <a:r>
              <a:rPr lang="fi-FI" sz="1600" spc="-45"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ollaan</a:t>
            </a:r>
            <a:r>
              <a:rPr lang="fi-FI" sz="1600" spc="-45"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aina</a:t>
            </a:r>
            <a:r>
              <a:rPr lang="fi-FI" sz="1600" spc="-45"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yhteydessä,</a:t>
            </a:r>
            <a:r>
              <a:rPr lang="fi-FI" sz="1600" spc="-45"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jos</a:t>
            </a:r>
            <a:r>
              <a:rPr lang="fi-FI" sz="1600" spc="-45"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sinun</a:t>
            </a:r>
            <a:r>
              <a:rPr lang="fi-FI" sz="1600" spc="-45"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asioissasi</a:t>
            </a:r>
            <a:r>
              <a:rPr lang="fi-FI" sz="1600" spc="-45"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tapahtuu jotain erityisen merkittävää.</a:t>
            </a:r>
          </a:p>
          <a:p>
            <a:pPr marL="71755">
              <a:lnSpc>
                <a:spcPct val="90000"/>
              </a:lnSpc>
              <a:spcBef>
                <a:spcPts val="795"/>
              </a:spcBef>
            </a:pPr>
            <a:r>
              <a:rPr lang="fi-FI" sz="1600" dirty="0">
                <a:solidFill>
                  <a:schemeClr val="tx1"/>
                </a:solidFill>
                <a:effectLst/>
                <a:latin typeface="Calibri" panose="020F0502020204030204" pitchFamily="34" charset="0"/>
                <a:ea typeface="Calibri" panose="020F0502020204030204" pitchFamily="34" charset="0"/>
              </a:rPr>
              <a:t>Olethan säännöllisesti yhteydessä</a:t>
            </a:r>
            <a:r>
              <a:rPr lang="fi-FI" sz="1600" spc="-35"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sosiaalityöntekijääsi.</a:t>
            </a:r>
            <a:r>
              <a:rPr lang="fi-FI" sz="1600" spc="-35" dirty="0">
                <a:solidFill>
                  <a:schemeClr val="tx1"/>
                </a:solidFill>
                <a:effectLst/>
                <a:latin typeface="Calibri" panose="020F0502020204030204" pitchFamily="34" charset="0"/>
                <a:ea typeface="Calibri" panose="020F0502020204030204" pitchFamily="34" charset="0"/>
              </a:rPr>
              <a:t> </a:t>
            </a:r>
            <a:r>
              <a:rPr lang="fi-FI" sz="1600" spc="-35" dirty="0">
                <a:solidFill>
                  <a:schemeClr val="tx1"/>
                </a:solidFill>
                <a:latin typeface="Calibri" panose="020F0502020204030204" pitchFamily="34" charset="0"/>
                <a:ea typeface="Calibri" panose="020F0502020204030204" pitchFamily="34" charset="0"/>
              </a:rPr>
              <a:t>S</a:t>
            </a:r>
            <a:r>
              <a:rPr lang="fi-FI" sz="1600" dirty="0">
                <a:solidFill>
                  <a:schemeClr val="tx1"/>
                </a:solidFill>
                <a:effectLst/>
                <a:latin typeface="Calibri" panose="020F0502020204030204" pitchFamily="34" charset="0"/>
                <a:ea typeface="Calibri" panose="020F0502020204030204" pitchFamily="34" charset="0"/>
              </a:rPr>
              <a:t>osiaalityöntekijäsi</a:t>
            </a:r>
            <a:r>
              <a:rPr lang="fi-FI" sz="1600" spc="-35"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on</a:t>
            </a:r>
            <a:r>
              <a:rPr lang="fi-FI" sz="1600" spc="-35"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sinun</a:t>
            </a:r>
            <a:r>
              <a:rPr lang="fi-FI" sz="1600" spc="-35"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työntekijäsi,</a:t>
            </a:r>
            <a:r>
              <a:rPr lang="fi-FI" sz="1600" spc="-35"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Sinulle mahdollistetaan yhteydenpito sosiaalityöntekijääsi niin puhelimella kuin muillakin yhteydenpitovälineillä. </a:t>
            </a:r>
            <a:endParaRPr lang="fi-FI" sz="1600" dirty="0">
              <a:solidFill>
                <a:schemeClr val="tx1"/>
              </a:solidFill>
            </a:endParaRPr>
          </a:p>
        </p:txBody>
      </p:sp>
    </p:spTree>
    <p:extLst>
      <p:ext uri="{BB962C8B-B14F-4D97-AF65-F5344CB8AC3E}">
        <p14:creationId xmlns:p14="http://schemas.microsoft.com/office/powerpoint/2010/main" val="13951550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24E43EB-867C-4B35-9A5C-E435157C72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A7C0F5DA-B59F-4F13-8BB8-FFD8F2C572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a:lstStyle/>
          <a:p>
            <a:endParaRPr lang="fi-FI"/>
          </a:p>
        </p:txBody>
      </p:sp>
      <p:sp>
        <p:nvSpPr>
          <p:cNvPr id="12" name="Freeform 5">
            <a:extLst>
              <a:ext uri="{FF2B5EF4-FFF2-40B4-BE49-F238E27FC236}">
                <a16:creationId xmlns:a16="http://schemas.microsoft.com/office/drawing/2014/main" id="{9CEA1DEC-CC9E-4776-9E08-048A15BFA6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fi-FI"/>
          </a:p>
        </p:txBody>
      </p:sp>
      <p:sp>
        <p:nvSpPr>
          <p:cNvPr id="14" name="Freeform: Shape 13">
            <a:extLst>
              <a:ext uri="{FF2B5EF4-FFF2-40B4-BE49-F238E27FC236}">
                <a16:creationId xmlns:a16="http://schemas.microsoft.com/office/drawing/2014/main" id="{9CE399CF-F4B8-4832-A8CB-B93F6B1EF4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5171964" y="-140866"/>
            <a:ext cx="6053670" cy="7139732"/>
          </a:xfrm>
          <a:custGeom>
            <a:avLst/>
            <a:gdLst>
              <a:gd name="connsiteX0" fmla="*/ 6053670 w 6053670"/>
              <a:gd name="connsiteY0" fmla="*/ 1098 h 7139732"/>
              <a:gd name="connsiteX1" fmla="*/ 6053670 w 6053670"/>
              <a:gd name="connsiteY1" fmla="*/ 1084479 h 7139732"/>
              <a:gd name="connsiteX2" fmla="*/ 6053670 w 6053670"/>
              <a:gd name="connsiteY2" fmla="*/ 1254558 h 7139732"/>
              <a:gd name="connsiteX3" fmla="*/ 6053670 w 6053670"/>
              <a:gd name="connsiteY3" fmla="*/ 7139732 h 7139732"/>
              <a:gd name="connsiteX4" fmla="*/ 0 w 6053670"/>
              <a:gd name="connsiteY4" fmla="*/ 7139732 h 7139732"/>
              <a:gd name="connsiteX5" fmla="*/ 0 w 6053670"/>
              <a:gd name="connsiteY5" fmla="*/ 1249853 h 7139732"/>
              <a:gd name="connsiteX6" fmla="*/ 0 w 6053670"/>
              <a:gd name="connsiteY6" fmla="*/ 1084479 h 7139732"/>
              <a:gd name="connsiteX7" fmla="*/ 0 w 6053670"/>
              <a:gd name="connsiteY7" fmla="*/ 0 h 7139732"/>
              <a:gd name="connsiteX8" fmla="*/ 35717 w 6053670"/>
              <a:gd name="connsiteY8" fmla="*/ 5488 h 7139732"/>
              <a:gd name="connsiteX9" fmla="*/ 140445 w 6053670"/>
              <a:gd name="connsiteY9" fmla="*/ 21641 h 7139732"/>
              <a:gd name="connsiteX10" fmla="*/ 216722 w 6053670"/>
              <a:gd name="connsiteY10" fmla="*/ 32932 h 7139732"/>
              <a:gd name="connsiteX11" fmla="*/ 307527 w 6053670"/>
              <a:gd name="connsiteY11" fmla="*/ 44850 h 7139732"/>
              <a:gd name="connsiteX12" fmla="*/ 415282 w 6053670"/>
              <a:gd name="connsiteY12" fmla="*/ 59121 h 7139732"/>
              <a:gd name="connsiteX13" fmla="*/ 534539 w 6053670"/>
              <a:gd name="connsiteY13" fmla="*/ 74175 h 7139732"/>
              <a:gd name="connsiteX14" fmla="*/ 668931 w 6053670"/>
              <a:gd name="connsiteY14" fmla="*/ 90014 h 7139732"/>
              <a:gd name="connsiteX15" fmla="*/ 815430 w 6053670"/>
              <a:gd name="connsiteY15" fmla="*/ 106794 h 7139732"/>
              <a:gd name="connsiteX16" fmla="*/ 974641 w 6053670"/>
              <a:gd name="connsiteY16" fmla="*/ 123574 h 7139732"/>
              <a:gd name="connsiteX17" fmla="*/ 1144144 w 6053670"/>
              <a:gd name="connsiteY17" fmla="*/ 140667 h 7139732"/>
              <a:gd name="connsiteX18" fmla="*/ 1326965 w 6053670"/>
              <a:gd name="connsiteY18" fmla="*/ 156506 h 7139732"/>
              <a:gd name="connsiteX19" fmla="*/ 1518261 w 6053670"/>
              <a:gd name="connsiteY19" fmla="*/ 171717 h 7139732"/>
              <a:gd name="connsiteX20" fmla="*/ 1720453 w 6053670"/>
              <a:gd name="connsiteY20" fmla="*/ 185518 h 7139732"/>
              <a:gd name="connsiteX21" fmla="*/ 1931121 w 6053670"/>
              <a:gd name="connsiteY21" fmla="*/ 198690 h 7139732"/>
              <a:gd name="connsiteX22" fmla="*/ 2150869 w 6053670"/>
              <a:gd name="connsiteY22" fmla="*/ 211079 h 7139732"/>
              <a:gd name="connsiteX23" fmla="*/ 2263467 w 6053670"/>
              <a:gd name="connsiteY23" fmla="*/ 215470 h 7139732"/>
              <a:gd name="connsiteX24" fmla="*/ 2378487 w 6053670"/>
              <a:gd name="connsiteY24" fmla="*/ 220332 h 7139732"/>
              <a:gd name="connsiteX25" fmla="*/ 2495323 w 6053670"/>
              <a:gd name="connsiteY25" fmla="*/ 224879 h 7139732"/>
              <a:gd name="connsiteX26" fmla="*/ 2612764 w 6053670"/>
              <a:gd name="connsiteY26" fmla="*/ 227859 h 7139732"/>
              <a:gd name="connsiteX27" fmla="*/ 2732627 w 6053670"/>
              <a:gd name="connsiteY27" fmla="*/ 230525 h 7139732"/>
              <a:gd name="connsiteX28" fmla="*/ 2853700 w 6053670"/>
              <a:gd name="connsiteY28" fmla="*/ 233348 h 7139732"/>
              <a:gd name="connsiteX29" fmla="*/ 2977195 w 6053670"/>
              <a:gd name="connsiteY29" fmla="*/ 235229 h 7139732"/>
              <a:gd name="connsiteX30" fmla="*/ 3101901 w 6053670"/>
              <a:gd name="connsiteY30" fmla="*/ 235229 h 7139732"/>
              <a:gd name="connsiteX31" fmla="*/ 3227817 w 6053670"/>
              <a:gd name="connsiteY31" fmla="*/ 236170 h 7139732"/>
              <a:gd name="connsiteX32" fmla="*/ 3354944 w 6053670"/>
              <a:gd name="connsiteY32" fmla="*/ 235229 h 7139732"/>
              <a:gd name="connsiteX33" fmla="*/ 3483887 w 6053670"/>
              <a:gd name="connsiteY33" fmla="*/ 233348 h 7139732"/>
              <a:gd name="connsiteX34" fmla="*/ 3612830 w 6053670"/>
              <a:gd name="connsiteY34" fmla="*/ 231623 h 7139732"/>
              <a:gd name="connsiteX35" fmla="*/ 3743590 w 6053670"/>
              <a:gd name="connsiteY35" fmla="*/ 227859 h 7139732"/>
              <a:gd name="connsiteX36" fmla="*/ 3875560 w 6053670"/>
              <a:gd name="connsiteY36" fmla="*/ 223938 h 7139732"/>
              <a:gd name="connsiteX37" fmla="*/ 4007530 w 6053670"/>
              <a:gd name="connsiteY37" fmla="*/ 219391 h 7139732"/>
              <a:gd name="connsiteX38" fmla="*/ 4140710 w 6053670"/>
              <a:gd name="connsiteY38" fmla="*/ 212961 h 7139732"/>
              <a:gd name="connsiteX39" fmla="*/ 4275102 w 6053670"/>
              <a:gd name="connsiteY39" fmla="*/ 205277 h 7139732"/>
              <a:gd name="connsiteX40" fmla="*/ 4410098 w 6053670"/>
              <a:gd name="connsiteY40" fmla="*/ 197907 h 7139732"/>
              <a:gd name="connsiteX41" fmla="*/ 4545096 w 6053670"/>
              <a:gd name="connsiteY41" fmla="*/ 188498 h 7139732"/>
              <a:gd name="connsiteX42" fmla="*/ 4681909 w 6053670"/>
              <a:gd name="connsiteY42" fmla="*/ 177207 h 7139732"/>
              <a:gd name="connsiteX43" fmla="*/ 4816905 w 6053670"/>
              <a:gd name="connsiteY43" fmla="*/ 165916 h 7139732"/>
              <a:gd name="connsiteX44" fmla="*/ 4954323 w 6053670"/>
              <a:gd name="connsiteY44" fmla="*/ 152899 h 7139732"/>
              <a:gd name="connsiteX45" fmla="*/ 5092347 w 6053670"/>
              <a:gd name="connsiteY45" fmla="*/ 138629 h 7139732"/>
              <a:gd name="connsiteX46" fmla="*/ 5228555 w 6053670"/>
              <a:gd name="connsiteY46" fmla="*/ 123574 h 7139732"/>
              <a:gd name="connsiteX47" fmla="*/ 5366578 w 6053670"/>
              <a:gd name="connsiteY47" fmla="*/ 106010 h 7139732"/>
              <a:gd name="connsiteX48" fmla="*/ 5503997 w 6053670"/>
              <a:gd name="connsiteY48" fmla="*/ 87192 h 7139732"/>
              <a:gd name="connsiteX49" fmla="*/ 5642020 w 6053670"/>
              <a:gd name="connsiteY49" fmla="*/ 68530 h 7139732"/>
              <a:gd name="connsiteX50" fmla="*/ 5779438 w 6053670"/>
              <a:gd name="connsiteY50" fmla="*/ 46733 h 7139732"/>
              <a:gd name="connsiteX51" fmla="*/ 5916251 w 6053670"/>
              <a:gd name="connsiteY51" fmla="*/ 24464 h 7139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53670" h="7139732">
                <a:moveTo>
                  <a:pt x="6053670" y="1098"/>
                </a:moveTo>
                <a:lnTo>
                  <a:pt x="6053670" y="1084479"/>
                </a:lnTo>
                <a:lnTo>
                  <a:pt x="6053670" y="1254558"/>
                </a:lnTo>
                <a:lnTo>
                  <a:pt x="6053670" y="7139732"/>
                </a:lnTo>
                <a:lnTo>
                  <a:pt x="0" y="7139732"/>
                </a:lnTo>
                <a:lnTo>
                  <a:pt x="0" y="1249853"/>
                </a:lnTo>
                <a:lnTo>
                  <a:pt x="0" y="1084479"/>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1" y="235229"/>
                </a:lnTo>
                <a:lnTo>
                  <a:pt x="3227817" y="236170"/>
                </a:lnTo>
                <a:lnTo>
                  <a:pt x="3354944" y="235229"/>
                </a:lnTo>
                <a:lnTo>
                  <a:pt x="3483887" y="233348"/>
                </a:lnTo>
                <a:lnTo>
                  <a:pt x="3612830" y="231623"/>
                </a:lnTo>
                <a:lnTo>
                  <a:pt x="3743590" y="227859"/>
                </a:lnTo>
                <a:lnTo>
                  <a:pt x="3875560" y="223938"/>
                </a:lnTo>
                <a:lnTo>
                  <a:pt x="4007530"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bg1"/>
          </a:solidFill>
          <a:ln>
            <a:noFill/>
          </a:ln>
        </p:spPr>
        <p:txBody>
          <a:bodyPr/>
          <a:lstStyle/>
          <a:p>
            <a:endParaRPr lang="fi-FI"/>
          </a:p>
        </p:txBody>
      </p:sp>
      <p:sp>
        <p:nvSpPr>
          <p:cNvPr id="16" name="Freeform 5">
            <a:extLst>
              <a:ext uri="{FF2B5EF4-FFF2-40B4-BE49-F238E27FC236}">
                <a16:creationId xmlns:a16="http://schemas.microsoft.com/office/drawing/2014/main" id="{1F23E73A-FDC8-462C-83C1-3AA8961449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fi-FI"/>
          </a:p>
        </p:txBody>
      </p:sp>
      <p:sp>
        <p:nvSpPr>
          <p:cNvPr id="2" name="Otsikko 1">
            <a:extLst>
              <a:ext uri="{FF2B5EF4-FFF2-40B4-BE49-F238E27FC236}">
                <a16:creationId xmlns:a16="http://schemas.microsoft.com/office/drawing/2014/main" id="{2F4B8F3B-E61D-A1D4-B7C1-43AEA0D5DEC1}"/>
              </a:ext>
            </a:extLst>
          </p:cNvPr>
          <p:cNvSpPr>
            <a:spLocks noGrp="1"/>
          </p:cNvSpPr>
          <p:nvPr>
            <p:ph type="title"/>
          </p:nvPr>
        </p:nvSpPr>
        <p:spPr>
          <a:xfrm>
            <a:off x="994087" y="1130603"/>
            <a:ext cx="3342442" cy="4596794"/>
          </a:xfrm>
        </p:spPr>
        <p:txBody>
          <a:bodyPr anchor="ctr">
            <a:normAutofit/>
          </a:bodyPr>
          <a:lstStyle/>
          <a:p>
            <a:r>
              <a:rPr lang="fi-FI" sz="3200" b="1" spc="-10">
                <a:solidFill>
                  <a:srgbClr val="EBEBEB"/>
                </a:solidFill>
                <a:effectLst/>
                <a:latin typeface="Calibri" panose="020F0502020204030204" pitchFamily="34" charset="0"/>
                <a:ea typeface="Calibri" panose="020F0502020204030204" pitchFamily="34" charset="0"/>
              </a:rPr>
              <a:t>Sinulle</a:t>
            </a:r>
            <a:r>
              <a:rPr lang="fi-FI" sz="3200" b="1" spc="10">
                <a:solidFill>
                  <a:srgbClr val="EBEBEB"/>
                </a:solidFill>
                <a:effectLst/>
                <a:latin typeface="Calibri" panose="020F0502020204030204" pitchFamily="34" charset="0"/>
                <a:ea typeface="Calibri" panose="020F0502020204030204" pitchFamily="34" charset="0"/>
              </a:rPr>
              <a:t> </a:t>
            </a:r>
            <a:r>
              <a:rPr lang="fi-FI" sz="3200" b="1" spc="-10">
                <a:solidFill>
                  <a:srgbClr val="EBEBEB"/>
                </a:solidFill>
                <a:effectLst/>
                <a:latin typeface="Calibri" panose="020F0502020204030204" pitchFamily="34" charset="0"/>
                <a:ea typeface="Calibri" panose="020F0502020204030204" pitchFamily="34" charset="0"/>
              </a:rPr>
              <a:t>kerrotaan</a:t>
            </a:r>
            <a:r>
              <a:rPr lang="fi-FI" sz="3200" b="1" spc="15">
                <a:solidFill>
                  <a:srgbClr val="EBEBEB"/>
                </a:solidFill>
                <a:effectLst/>
                <a:latin typeface="Calibri" panose="020F0502020204030204" pitchFamily="34" charset="0"/>
                <a:ea typeface="Calibri" panose="020F0502020204030204" pitchFamily="34" charset="0"/>
              </a:rPr>
              <a:t> </a:t>
            </a:r>
            <a:r>
              <a:rPr lang="fi-FI" sz="3200" b="1" spc="-10">
                <a:solidFill>
                  <a:srgbClr val="EBEBEB"/>
                </a:solidFill>
                <a:effectLst/>
                <a:latin typeface="Calibri" panose="020F0502020204030204" pitchFamily="34" charset="0"/>
                <a:ea typeface="Calibri" panose="020F0502020204030204" pitchFamily="34" charset="0"/>
              </a:rPr>
              <a:t>omista</a:t>
            </a:r>
            <a:r>
              <a:rPr lang="fi-FI" sz="3200" b="1" spc="10">
                <a:solidFill>
                  <a:srgbClr val="EBEBEB"/>
                </a:solidFill>
                <a:effectLst/>
                <a:latin typeface="Calibri" panose="020F0502020204030204" pitchFamily="34" charset="0"/>
                <a:ea typeface="Calibri" panose="020F0502020204030204" pitchFamily="34" charset="0"/>
              </a:rPr>
              <a:t> </a:t>
            </a:r>
            <a:r>
              <a:rPr lang="fi-FI" sz="3200" b="1" spc="-10">
                <a:solidFill>
                  <a:srgbClr val="EBEBEB"/>
                </a:solidFill>
                <a:effectLst/>
                <a:latin typeface="Calibri" panose="020F0502020204030204" pitchFamily="34" charset="0"/>
                <a:ea typeface="Calibri" panose="020F0502020204030204" pitchFamily="34" charset="0"/>
              </a:rPr>
              <a:t>oikeuksistasi</a:t>
            </a:r>
            <a:r>
              <a:rPr lang="fi-FI" sz="3200" b="1" spc="15">
                <a:solidFill>
                  <a:srgbClr val="EBEBEB"/>
                </a:solidFill>
                <a:effectLst/>
                <a:latin typeface="Calibri" panose="020F0502020204030204" pitchFamily="34" charset="0"/>
                <a:ea typeface="Calibri" panose="020F0502020204030204" pitchFamily="34" charset="0"/>
              </a:rPr>
              <a:t> </a:t>
            </a:r>
            <a:r>
              <a:rPr lang="fi-FI" sz="3200" b="1" spc="-10">
                <a:solidFill>
                  <a:srgbClr val="EBEBEB"/>
                </a:solidFill>
                <a:effectLst/>
                <a:latin typeface="Calibri" panose="020F0502020204030204" pitchFamily="34" charset="0"/>
                <a:ea typeface="Calibri" panose="020F0502020204030204" pitchFamily="34" charset="0"/>
              </a:rPr>
              <a:t>sijaishuollossa</a:t>
            </a:r>
            <a:br>
              <a:rPr lang="fi-FI" sz="3200" b="1">
                <a:solidFill>
                  <a:srgbClr val="EBEBEB"/>
                </a:solidFill>
                <a:effectLst/>
                <a:latin typeface="Calibri" panose="020F0502020204030204" pitchFamily="34" charset="0"/>
                <a:ea typeface="Calibri" panose="020F0502020204030204" pitchFamily="34" charset="0"/>
              </a:rPr>
            </a:br>
            <a:endParaRPr lang="fi-FI" sz="3200">
              <a:solidFill>
                <a:srgbClr val="EBEBEB"/>
              </a:solidFill>
            </a:endParaRPr>
          </a:p>
        </p:txBody>
      </p:sp>
      <p:sp>
        <p:nvSpPr>
          <p:cNvPr id="3" name="Sisällön paikkamerkki 2">
            <a:extLst>
              <a:ext uri="{FF2B5EF4-FFF2-40B4-BE49-F238E27FC236}">
                <a16:creationId xmlns:a16="http://schemas.microsoft.com/office/drawing/2014/main" id="{85645CD4-5DF0-9963-AE0C-C222AFDE25D2}"/>
              </a:ext>
            </a:extLst>
          </p:cNvPr>
          <p:cNvSpPr>
            <a:spLocks noGrp="1"/>
          </p:cNvSpPr>
          <p:nvPr>
            <p:ph idx="1"/>
          </p:nvPr>
        </p:nvSpPr>
        <p:spPr>
          <a:xfrm>
            <a:off x="5290077" y="447904"/>
            <a:ext cx="5502614" cy="5954325"/>
          </a:xfrm>
        </p:spPr>
        <p:txBody>
          <a:bodyPr anchor="ctr">
            <a:normAutofit/>
          </a:bodyPr>
          <a:lstStyle/>
          <a:p>
            <a:pPr marL="71755" marR="107315">
              <a:lnSpc>
                <a:spcPct val="90000"/>
              </a:lnSpc>
              <a:spcBef>
                <a:spcPts val="905"/>
              </a:spcBef>
              <a:spcAft>
                <a:spcPts val="0"/>
              </a:spcAft>
            </a:pPr>
            <a:r>
              <a:rPr lang="fi-FI" sz="1600" dirty="0">
                <a:solidFill>
                  <a:schemeClr val="tx1"/>
                </a:solidFill>
                <a:effectLst/>
                <a:latin typeface="Calibri" panose="020F0502020204030204" pitchFamily="34" charset="0"/>
                <a:ea typeface="Calibri" panose="020F0502020204030204" pitchFamily="34" charset="0"/>
              </a:rPr>
              <a:t>Sinulla</a:t>
            </a:r>
            <a:r>
              <a:rPr lang="fi-FI" sz="1600" spc="-50"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on</a:t>
            </a:r>
            <a:r>
              <a:rPr lang="fi-FI" sz="1600" spc="-50"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oikeus</a:t>
            </a:r>
            <a:r>
              <a:rPr lang="fi-FI" sz="1600" spc="-50"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tietää</a:t>
            </a:r>
            <a:r>
              <a:rPr lang="fi-FI" sz="1600" spc="-50"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mitä</a:t>
            </a:r>
            <a:r>
              <a:rPr lang="fi-FI" sz="1600" spc="-50"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sinusta</a:t>
            </a:r>
            <a:r>
              <a:rPr lang="fi-FI" sz="1600" spc="-50"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kirjoitetaan</a:t>
            </a:r>
            <a:r>
              <a:rPr lang="fi-FI" sz="1600" spc="-50"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raportteihin.</a:t>
            </a:r>
            <a:r>
              <a:rPr lang="fi-FI" sz="1600" spc="-50"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Kanssasi</a:t>
            </a:r>
            <a:r>
              <a:rPr lang="fi-FI" sz="1600" spc="-50"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käydään</a:t>
            </a:r>
            <a:r>
              <a:rPr lang="fi-FI" sz="1600" spc="-50"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kuukausikooste</a:t>
            </a:r>
            <a:r>
              <a:rPr lang="fi-FI" sz="1600" spc="-50"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läpi</a:t>
            </a:r>
            <a:r>
              <a:rPr lang="fi-FI" sz="1600" spc="-50"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ennen kuin</a:t>
            </a:r>
            <a:r>
              <a:rPr lang="fi-FI" sz="1600" spc="-10"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se</a:t>
            </a:r>
            <a:r>
              <a:rPr lang="fi-FI" sz="1600" spc="-10"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lähetetään</a:t>
            </a:r>
            <a:r>
              <a:rPr lang="fi-FI" sz="1600" spc="-10"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sosiaalityöntekijällesi</a:t>
            </a:r>
            <a:r>
              <a:rPr lang="fi-FI" sz="1600" spc="-10"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ja</a:t>
            </a:r>
            <a:r>
              <a:rPr lang="fi-FI" sz="1600" spc="-10"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huoltajillesi.</a:t>
            </a:r>
            <a:r>
              <a:rPr lang="fi-FI" sz="1600" spc="-10"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Jos</a:t>
            </a:r>
            <a:r>
              <a:rPr lang="fi-FI" sz="1600" spc="-10"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sinun</a:t>
            </a:r>
            <a:r>
              <a:rPr lang="fi-FI" sz="1600" spc="-10"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mielestäsi</a:t>
            </a:r>
            <a:r>
              <a:rPr lang="fi-FI" sz="1600" spc="-10"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kuukausikoosteessa</a:t>
            </a:r>
            <a:r>
              <a:rPr lang="fi-FI" sz="1600" spc="-10"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on</a:t>
            </a:r>
            <a:r>
              <a:rPr lang="fi-FI" sz="1600" spc="-10"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jotain mitä haluaisit muuttaa, arvioi omaohjaajasi voiko muutoksia tehdä, vai onko kirjoitettu tieto tarpeellinen saattaa edellä mainituille tahoille tiedoksi.</a:t>
            </a:r>
          </a:p>
          <a:p>
            <a:pPr marL="71755" marR="130175">
              <a:lnSpc>
                <a:spcPct val="90000"/>
              </a:lnSpc>
              <a:spcBef>
                <a:spcPts val="795"/>
              </a:spcBef>
              <a:spcAft>
                <a:spcPts val="0"/>
              </a:spcAft>
            </a:pPr>
            <a:r>
              <a:rPr lang="fi-FI" sz="1600" dirty="0">
                <a:solidFill>
                  <a:schemeClr val="tx1"/>
                </a:solidFill>
                <a:effectLst/>
                <a:latin typeface="Calibri" panose="020F0502020204030204" pitchFamily="34" charset="0"/>
                <a:ea typeface="Calibri" panose="020F0502020204030204" pitchFamily="34" charset="0"/>
              </a:rPr>
              <a:t>Sinulle laaditaan ennen asiakassuunnitelmapalaveria alustava hoito- ja kasvatussuunnitelma,</a:t>
            </a:r>
            <a:r>
              <a:rPr lang="fi-FI" sz="1600" dirty="0">
                <a:solidFill>
                  <a:schemeClr val="tx1"/>
                </a:solidFill>
                <a:latin typeface="Calibri" panose="020F0502020204030204" pitchFamily="34" charset="0"/>
                <a:ea typeface="Calibri" panose="020F0502020204030204" pitchFamily="34" charset="0"/>
              </a:rPr>
              <a:t> jota tarkennetaan asiakassuunnitelmapalaverin jälkeen. </a:t>
            </a:r>
            <a:r>
              <a:rPr lang="fi-FI" sz="1600" dirty="0">
                <a:solidFill>
                  <a:schemeClr val="tx1"/>
                </a:solidFill>
                <a:effectLst/>
                <a:latin typeface="Calibri" panose="020F0502020204030204" pitchFamily="34" charset="0"/>
                <a:ea typeface="Calibri" panose="020F0502020204030204" pitchFamily="34" charset="0"/>
              </a:rPr>
              <a:t>Hoito-</a:t>
            </a:r>
            <a:r>
              <a:rPr lang="fi-FI" sz="1600" spc="-60"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ja</a:t>
            </a:r>
            <a:r>
              <a:rPr lang="fi-FI" sz="1600" spc="-65"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kasvatussuunnitelma käydään sinun kanssasi läpi</a:t>
            </a:r>
            <a:r>
              <a:rPr lang="fi-FI" sz="1600" dirty="0">
                <a:solidFill>
                  <a:schemeClr val="tx1"/>
                </a:solidFill>
                <a:latin typeface="Calibri" panose="020F0502020204030204" pitchFamily="34" charset="0"/>
                <a:ea typeface="Calibri" panose="020F0502020204030204" pitchFamily="34" charset="0"/>
              </a:rPr>
              <a:t> ja mietitään yhdessä tavoitteitasi siihen.</a:t>
            </a:r>
            <a:endParaRPr lang="fi-FI" sz="1600" dirty="0">
              <a:solidFill>
                <a:schemeClr val="tx1"/>
              </a:solidFill>
              <a:effectLst/>
              <a:latin typeface="Calibri" panose="020F0502020204030204" pitchFamily="34" charset="0"/>
              <a:ea typeface="Calibri" panose="020F0502020204030204" pitchFamily="34" charset="0"/>
            </a:endParaRPr>
          </a:p>
          <a:p>
            <a:pPr marL="71755">
              <a:lnSpc>
                <a:spcPct val="90000"/>
              </a:lnSpc>
              <a:spcBef>
                <a:spcPts val="795"/>
              </a:spcBef>
            </a:pPr>
            <a:r>
              <a:rPr lang="fi-FI" sz="1600" dirty="0">
                <a:solidFill>
                  <a:schemeClr val="tx1"/>
                </a:solidFill>
                <a:effectLst/>
                <a:latin typeface="Calibri" panose="020F0502020204030204" pitchFamily="34" charset="0"/>
                <a:ea typeface="Calibri" panose="020F0502020204030204" pitchFamily="34" charset="0"/>
              </a:rPr>
              <a:t>Sinulla on oikeus saada</a:t>
            </a:r>
            <a:r>
              <a:rPr lang="fi-FI" sz="1600" spc="-60" dirty="0">
                <a:solidFill>
                  <a:schemeClr val="tx1"/>
                </a:solidFill>
                <a:effectLst/>
                <a:latin typeface="Calibri" panose="020F0502020204030204" pitchFamily="34" charset="0"/>
                <a:ea typeface="Calibri" panose="020F0502020204030204" pitchFamily="34" charset="0"/>
              </a:rPr>
              <a:t> Kinnalassa </a:t>
            </a:r>
            <a:r>
              <a:rPr lang="fi-FI" sz="1600" dirty="0">
                <a:solidFill>
                  <a:schemeClr val="tx1"/>
                </a:solidFill>
                <a:effectLst/>
                <a:latin typeface="Calibri" panose="020F0502020204030204" pitchFamily="34" charset="0"/>
                <a:ea typeface="Calibri" panose="020F0502020204030204" pitchFamily="34" charset="0"/>
              </a:rPr>
              <a:t>kunnioittavaa</a:t>
            </a:r>
            <a:r>
              <a:rPr lang="fi-FI" sz="1600" spc="-65"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kohtelua</a:t>
            </a:r>
            <a:r>
              <a:rPr lang="fi-FI" sz="1600" spc="-60"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työntekijöiltä ja muilta lapsilta. Sinun elämäsi on ainutkertainen!</a:t>
            </a:r>
          </a:p>
          <a:p>
            <a:pPr marL="0" marR="153670" indent="0">
              <a:lnSpc>
                <a:spcPct val="90000"/>
              </a:lnSpc>
              <a:spcBef>
                <a:spcPts val="800"/>
              </a:spcBef>
              <a:spcAft>
                <a:spcPts val="0"/>
              </a:spcAft>
              <a:buNone/>
            </a:pPr>
            <a:r>
              <a:rPr lang="fi-FI" sz="1600" dirty="0">
                <a:solidFill>
                  <a:schemeClr val="tx1"/>
                </a:solidFill>
                <a:effectLst/>
                <a:latin typeface="Calibri" panose="020F0502020204030204" pitchFamily="34" charset="0"/>
                <a:ea typeface="Calibri" panose="020F0502020204030204" pitchFamily="34" charset="0"/>
              </a:rPr>
              <a:t>Sinulla on oikeus yksityisyyteen ja koskemattomuuteen.</a:t>
            </a:r>
          </a:p>
          <a:p>
            <a:pPr marL="71755" marR="227965">
              <a:lnSpc>
                <a:spcPct val="90000"/>
              </a:lnSpc>
              <a:spcBef>
                <a:spcPts val="795"/>
              </a:spcBef>
              <a:spcAft>
                <a:spcPts val="0"/>
              </a:spcAft>
            </a:pPr>
            <a:r>
              <a:rPr lang="fi-FI" sz="1600" dirty="0">
                <a:solidFill>
                  <a:schemeClr val="tx1"/>
                </a:solidFill>
                <a:effectLst/>
                <a:latin typeface="Calibri" panose="020F0502020204030204" pitchFamily="34" charset="0"/>
                <a:ea typeface="Calibri" panose="020F0502020204030204" pitchFamily="34" charset="0"/>
              </a:rPr>
              <a:t>Sinulla</a:t>
            </a:r>
            <a:r>
              <a:rPr lang="fi-FI" sz="1600" spc="-50"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on</a:t>
            </a:r>
            <a:r>
              <a:rPr lang="fi-FI" sz="1600" spc="-50"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oikeus</a:t>
            </a:r>
            <a:r>
              <a:rPr lang="fi-FI" sz="1600" spc="-50"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ottaa</a:t>
            </a:r>
            <a:r>
              <a:rPr lang="fi-FI" sz="1600" spc="-50"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kantaa,</a:t>
            </a:r>
            <a:r>
              <a:rPr lang="fi-FI" sz="1600" spc="-50"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tehdä</a:t>
            </a:r>
            <a:r>
              <a:rPr lang="fi-FI" sz="1600" spc="-50"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muutoksenhakua</a:t>
            </a:r>
            <a:r>
              <a:rPr lang="fi-FI" sz="1600" spc="-50"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tai</a:t>
            </a:r>
            <a:r>
              <a:rPr lang="fi-FI" sz="1600" spc="-50"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valittaa</a:t>
            </a:r>
            <a:r>
              <a:rPr lang="fi-FI" sz="1600" spc="-50"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päätöksistä,</a:t>
            </a:r>
            <a:r>
              <a:rPr lang="fi-FI" sz="1600" spc="-50"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jotka</a:t>
            </a:r>
            <a:r>
              <a:rPr lang="fi-FI" sz="1600" spc="-50"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koskevat</a:t>
            </a:r>
            <a:r>
              <a:rPr lang="fi-FI" sz="1600" spc="-50"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sinua.</a:t>
            </a:r>
            <a:r>
              <a:rPr lang="fi-FI" sz="1600" spc="-50"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Sinua autetaan</a:t>
            </a:r>
            <a:r>
              <a:rPr lang="fi-FI" sz="1600" spc="-35"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edellä</a:t>
            </a:r>
            <a:r>
              <a:rPr lang="fi-FI" sz="1600" spc="-35"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mainituissa</a:t>
            </a:r>
            <a:r>
              <a:rPr lang="fi-FI" sz="1600" spc="-35"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asioissa,</a:t>
            </a:r>
            <a:r>
              <a:rPr lang="fi-FI" sz="1600" spc="-35"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jotta</a:t>
            </a:r>
            <a:r>
              <a:rPr lang="fi-FI" sz="1600" spc="-35"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oikeutesi</a:t>
            </a:r>
            <a:r>
              <a:rPr lang="fi-FI" sz="1600" spc="-35"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tulee</a:t>
            </a:r>
            <a:r>
              <a:rPr lang="fi-FI" sz="1600" spc="-35"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turvattua.</a:t>
            </a:r>
            <a:r>
              <a:rPr lang="fi-FI" sz="1600" spc="-35"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Tarvittaessa</a:t>
            </a:r>
            <a:r>
              <a:rPr lang="fi-FI" sz="1600" spc="-35"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sinut</a:t>
            </a:r>
            <a:r>
              <a:rPr lang="fi-FI" sz="1600" spc="-35"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ohjataan</a:t>
            </a:r>
            <a:r>
              <a:rPr lang="fi-FI" sz="1600" spc="-35"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ottamaan yhteyttä oikeusaputoimistoon.</a:t>
            </a:r>
          </a:p>
          <a:p>
            <a:pPr>
              <a:lnSpc>
                <a:spcPct val="90000"/>
              </a:lnSpc>
            </a:pPr>
            <a:endParaRPr lang="fi-FI" sz="1400" dirty="0"/>
          </a:p>
        </p:txBody>
      </p:sp>
    </p:spTree>
    <p:extLst>
      <p:ext uri="{BB962C8B-B14F-4D97-AF65-F5344CB8AC3E}">
        <p14:creationId xmlns:p14="http://schemas.microsoft.com/office/powerpoint/2010/main" val="326742879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24E43EB-867C-4B35-9A5C-E435157C72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A7C0F5DA-B59F-4F13-8BB8-FFD8F2C572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a:lstStyle/>
          <a:p>
            <a:endParaRPr lang="fi-FI"/>
          </a:p>
        </p:txBody>
      </p:sp>
      <p:sp>
        <p:nvSpPr>
          <p:cNvPr id="12" name="Freeform 5">
            <a:extLst>
              <a:ext uri="{FF2B5EF4-FFF2-40B4-BE49-F238E27FC236}">
                <a16:creationId xmlns:a16="http://schemas.microsoft.com/office/drawing/2014/main" id="{9CEA1DEC-CC9E-4776-9E08-048A15BFA6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fi-FI"/>
          </a:p>
        </p:txBody>
      </p:sp>
      <p:sp>
        <p:nvSpPr>
          <p:cNvPr id="14" name="Freeform: Shape 13">
            <a:extLst>
              <a:ext uri="{FF2B5EF4-FFF2-40B4-BE49-F238E27FC236}">
                <a16:creationId xmlns:a16="http://schemas.microsoft.com/office/drawing/2014/main" id="{9CE399CF-F4B8-4832-A8CB-B93F6B1EF4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5171964" y="-140866"/>
            <a:ext cx="6053670" cy="7139732"/>
          </a:xfrm>
          <a:custGeom>
            <a:avLst/>
            <a:gdLst>
              <a:gd name="connsiteX0" fmla="*/ 6053670 w 6053670"/>
              <a:gd name="connsiteY0" fmla="*/ 1098 h 7139732"/>
              <a:gd name="connsiteX1" fmla="*/ 6053670 w 6053670"/>
              <a:gd name="connsiteY1" fmla="*/ 1084479 h 7139732"/>
              <a:gd name="connsiteX2" fmla="*/ 6053670 w 6053670"/>
              <a:gd name="connsiteY2" fmla="*/ 1254558 h 7139732"/>
              <a:gd name="connsiteX3" fmla="*/ 6053670 w 6053670"/>
              <a:gd name="connsiteY3" fmla="*/ 7139732 h 7139732"/>
              <a:gd name="connsiteX4" fmla="*/ 0 w 6053670"/>
              <a:gd name="connsiteY4" fmla="*/ 7139732 h 7139732"/>
              <a:gd name="connsiteX5" fmla="*/ 0 w 6053670"/>
              <a:gd name="connsiteY5" fmla="*/ 1249853 h 7139732"/>
              <a:gd name="connsiteX6" fmla="*/ 0 w 6053670"/>
              <a:gd name="connsiteY6" fmla="*/ 1084479 h 7139732"/>
              <a:gd name="connsiteX7" fmla="*/ 0 w 6053670"/>
              <a:gd name="connsiteY7" fmla="*/ 0 h 7139732"/>
              <a:gd name="connsiteX8" fmla="*/ 35717 w 6053670"/>
              <a:gd name="connsiteY8" fmla="*/ 5488 h 7139732"/>
              <a:gd name="connsiteX9" fmla="*/ 140445 w 6053670"/>
              <a:gd name="connsiteY9" fmla="*/ 21641 h 7139732"/>
              <a:gd name="connsiteX10" fmla="*/ 216722 w 6053670"/>
              <a:gd name="connsiteY10" fmla="*/ 32932 h 7139732"/>
              <a:gd name="connsiteX11" fmla="*/ 307527 w 6053670"/>
              <a:gd name="connsiteY11" fmla="*/ 44850 h 7139732"/>
              <a:gd name="connsiteX12" fmla="*/ 415282 w 6053670"/>
              <a:gd name="connsiteY12" fmla="*/ 59121 h 7139732"/>
              <a:gd name="connsiteX13" fmla="*/ 534539 w 6053670"/>
              <a:gd name="connsiteY13" fmla="*/ 74175 h 7139732"/>
              <a:gd name="connsiteX14" fmla="*/ 668931 w 6053670"/>
              <a:gd name="connsiteY14" fmla="*/ 90014 h 7139732"/>
              <a:gd name="connsiteX15" fmla="*/ 815430 w 6053670"/>
              <a:gd name="connsiteY15" fmla="*/ 106794 h 7139732"/>
              <a:gd name="connsiteX16" fmla="*/ 974641 w 6053670"/>
              <a:gd name="connsiteY16" fmla="*/ 123574 h 7139732"/>
              <a:gd name="connsiteX17" fmla="*/ 1144144 w 6053670"/>
              <a:gd name="connsiteY17" fmla="*/ 140667 h 7139732"/>
              <a:gd name="connsiteX18" fmla="*/ 1326965 w 6053670"/>
              <a:gd name="connsiteY18" fmla="*/ 156506 h 7139732"/>
              <a:gd name="connsiteX19" fmla="*/ 1518261 w 6053670"/>
              <a:gd name="connsiteY19" fmla="*/ 171717 h 7139732"/>
              <a:gd name="connsiteX20" fmla="*/ 1720453 w 6053670"/>
              <a:gd name="connsiteY20" fmla="*/ 185518 h 7139732"/>
              <a:gd name="connsiteX21" fmla="*/ 1931121 w 6053670"/>
              <a:gd name="connsiteY21" fmla="*/ 198690 h 7139732"/>
              <a:gd name="connsiteX22" fmla="*/ 2150869 w 6053670"/>
              <a:gd name="connsiteY22" fmla="*/ 211079 h 7139732"/>
              <a:gd name="connsiteX23" fmla="*/ 2263467 w 6053670"/>
              <a:gd name="connsiteY23" fmla="*/ 215470 h 7139732"/>
              <a:gd name="connsiteX24" fmla="*/ 2378487 w 6053670"/>
              <a:gd name="connsiteY24" fmla="*/ 220332 h 7139732"/>
              <a:gd name="connsiteX25" fmla="*/ 2495323 w 6053670"/>
              <a:gd name="connsiteY25" fmla="*/ 224879 h 7139732"/>
              <a:gd name="connsiteX26" fmla="*/ 2612764 w 6053670"/>
              <a:gd name="connsiteY26" fmla="*/ 227859 h 7139732"/>
              <a:gd name="connsiteX27" fmla="*/ 2732627 w 6053670"/>
              <a:gd name="connsiteY27" fmla="*/ 230525 h 7139732"/>
              <a:gd name="connsiteX28" fmla="*/ 2853700 w 6053670"/>
              <a:gd name="connsiteY28" fmla="*/ 233348 h 7139732"/>
              <a:gd name="connsiteX29" fmla="*/ 2977195 w 6053670"/>
              <a:gd name="connsiteY29" fmla="*/ 235229 h 7139732"/>
              <a:gd name="connsiteX30" fmla="*/ 3101901 w 6053670"/>
              <a:gd name="connsiteY30" fmla="*/ 235229 h 7139732"/>
              <a:gd name="connsiteX31" fmla="*/ 3227817 w 6053670"/>
              <a:gd name="connsiteY31" fmla="*/ 236170 h 7139732"/>
              <a:gd name="connsiteX32" fmla="*/ 3354944 w 6053670"/>
              <a:gd name="connsiteY32" fmla="*/ 235229 h 7139732"/>
              <a:gd name="connsiteX33" fmla="*/ 3483887 w 6053670"/>
              <a:gd name="connsiteY33" fmla="*/ 233348 h 7139732"/>
              <a:gd name="connsiteX34" fmla="*/ 3612830 w 6053670"/>
              <a:gd name="connsiteY34" fmla="*/ 231623 h 7139732"/>
              <a:gd name="connsiteX35" fmla="*/ 3743590 w 6053670"/>
              <a:gd name="connsiteY35" fmla="*/ 227859 h 7139732"/>
              <a:gd name="connsiteX36" fmla="*/ 3875560 w 6053670"/>
              <a:gd name="connsiteY36" fmla="*/ 223938 h 7139732"/>
              <a:gd name="connsiteX37" fmla="*/ 4007530 w 6053670"/>
              <a:gd name="connsiteY37" fmla="*/ 219391 h 7139732"/>
              <a:gd name="connsiteX38" fmla="*/ 4140710 w 6053670"/>
              <a:gd name="connsiteY38" fmla="*/ 212961 h 7139732"/>
              <a:gd name="connsiteX39" fmla="*/ 4275102 w 6053670"/>
              <a:gd name="connsiteY39" fmla="*/ 205277 h 7139732"/>
              <a:gd name="connsiteX40" fmla="*/ 4410098 w 6053670"/>
              <a:gd name="connsiteY40" fmla="*/ 197907 h 7139732"/>
              <a:gd name="connsiteX41" fmla="*/ 4545096 w 6053670"/>
              <a:gd name="connsiteY41" fmla="*/ 188498 h 7139732"/>
              <a:gd name="connsiteX42" fmla="*/ 4681909 w 6053670"/>
              <a:gd name="connsiteY42" fmla="*/ 177207 h 7139732"/>
              <a:gd name="connsiteX43" fmla="*/ 4816905 w 6053670"/>
              <a:gd name="connsiteY43" fmla="*/ 165916 h 7139732"/>
              <a:gd name="connsiteX44" fmla="*/ 4954323 w 6053670"/>
              <a:gd name="connsiteY44" fmla="*/ 152899 h 7139732"/>
              <a:gd name="connsiteX45" fmla="*/ 5092347 w 6053670"/>
              <a:gd name="connsiteY45" fmla="*/ 138629 h 7139732"/>
              <a:gd name="connsiteX46" fmla="*/ 5228555 w 6053670"/>
              <a:gd name="connsiteY46" fmla="*/ 123574 h 7139732"/>
              <a:gd name="connsiteX47" fmla="*/ 5366578 w 6053670"/>
              <a:gd name="connsiteY47" fmla="*/ 106010 h 7139732"/>
              <a:gd name="connsiteX48" fmla="*/ 5503997 w 6053670"/>
              <a:gd name="connsiteY48" fmla="*/ 87192 h 7139732"/>
              <a:gd name="connsiteX49" fmla="*/ 5642020 w 6053670"/>
              <a:gd name="connsiteY49" fmla="*/ 68530 h 7139732"/>
              <a:gd name="connsiteX50" fmla="*/ 5779438 w 6053670"/>
              <a:gd name="connsiteY50" fmla="*/ 46733 h 7139732"/>
              <a:gd name="connsiteX51" fmla="*/ 5916251 w 6053670"/>
              <a:gd name="connsiteY51" fmla="*/ 24464 h 7139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53670" h="7139732">
                <a:moveTo>
                  <a:pt x="6053670" y="1098"/>
                </a:moveTo>
                <a:lnTo>
                  <a:pt x="6053670" y="1084479"/>
                </a:lnTo>
                <a:lnTo>
                  <a:pt x="6053670" y="1254558"/>
                </a:lnTo>
                <a:lnTo>
                  <a:pt x="6053670" y="7139732"/>
                </a:lnTo>
                <a:lnTo>
                  <a:pt x="0" y="7139732"/>
                </a:lnTo>
                <a:lnTo>
                  <a:pt x="0" y="1249853"/>
                </a:lnTo>
                <a:lnTo>
                  <a:pt x="0" y="1084479"/>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1" y="235229"/>
                </a:lnTo>
                <a:lnTo>
                  <a:pt x="3227817" y="236170"/>
                </a:lnTo>
                <a:lnTo>
                  <a:pt x="3354944" y="235229"/>
                </a:lnTo>
                <a:lnTo>
                  <a:pt x="3483887" y="233348"/>
                </a:lnTo>
                <a:lnTo>
                  <a:pt x="3612830" y="231623"/>
                </a:lnTo>
                <a:lnTo>
                  <a:pt x="3743590" y="227859"/>
                </a:lnTo>
                <a:lnTo>
                  <a:pt x="3875560" y="223938"/>
                </a:lnTo>
                <a:lnTo>
                  <a:pt x="4007530"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bg1"/>
          </a:solidFill>
          <a:ln>
            <a:noFill/>
          </a:ln>
        </p:spPr>
        <p:txBody>
          <a:bodyPr/>
          <a:lstStyle/>
          <a:p>
            <a:endParaRPr lang="fi-FI"/>
          </a:p>
        </p:txBody>
      </p:sp>
      <p:sp>
        <p:nvSpPr>
          <p:cNvPr id="16" name="Freeform 5">
            <a:extLst>
              <a:ext uri="{FF2B5EF4-FFF2-40B4-BE49-F238E27FC236}">
                <a16:creationId xmlns:a16="http://schemas.microsoft.com/office/drawing/2014/main" id="{1F23E73A-FDC8-462C-83C1-3AA8961449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fi-FI"/>
          </a:p>
        </p:txBody>
      </p:sp>
      <p:sp>
        <p:nvSpPr>
          <p:cNvPr id="2" name="Otsikko 1">
            <a:extLst>
              <a:ext uri="{FF2B5EF4-FFF2-40B4-BE49-F238E27FC236}">
                <a16:creationId xmlns:a16="http://schemas.microsoft.com/office/drawing/2014/main" id="{FEA595E9-C301-69E5-969E-1C3951E0A07E}"/>
              </a:ext>
            </a:extLst>
          </p:cNvPr>
          <p:cNvSpPr>
            <a:spLocks noGrp="1"/>
          </p:cNvSpPr>
          <p:nvPr>
            <p:ph type="title"/>
          </p:nvPr>
        </p:nvSpPr>
        <p:spPr>
          <a:xfrm>
            <a:off x="994087" y="1130603"/>
            <a:ext cx="3342442" cy="4596794"/>
          </a:xfrm>
        </p:spPr>
        <p:txBody>
          <a:bodyPr anchor="ctr">
            <a:normAutofit/>
          </a:bodyPr>
          <a:lstStyle/>
          <a:p>
            <a:r>
              <a:rPr lang="fi-FI" sz="3200" b="1" kern="0" spc="-5" dirty="0">
                <a:solidFill>
                  <a:srgbClr val="EBEBEB"/>
                </a:solidFill>
                <a:effectLst/>
                <a:latin typeface="Calibri" panose="020F0502020204030204" pitchFamily="34" charset="0"/>
                <a:ea typeface="Calibri" panose="020F0502020204030204" pitchFamily="34" charset="0"/>
              </a:rPr>
              <a:t>RAJOITUKSET</a:t>
            </a:r>
            <a:r>
              <a:rPr lang="fi-FI" sz="3200" b="1" kern="0" spc="-40" dirty="0">
                <a:solidFill>
                  <a:srgbClr val="EBEBEB"/>
                </a:solidFill>
                <a:effectLst/>
                <a:latin typeface="Calibri" panose="020F0502020204030204" pitchFamily="34" charset="0"/>
                <a:ea typeface="Calibri" panose="020F0502020204030204" pitchFamily="34" charset="0"/>
              </a:rPr>
              <a:t> </a:t>
            </a:r>
            <a:r>
              <a:rPr lang="fi-FI" sz="3200" b="1" kern="0" spc="-5" dirty="0">
                <a:solidFill>
                  <a:srgbClr val="EBEBEB"/>
                </a:solidFill>
                <a:effectLst/>
                <a:latin typeface="Calibri" panose="020F0502020204030204" pitchFamily="34" charset="0"/>
                <a:ea typeface="Calibri" panose="020F0502020204030204" pitchFamily="34" charset="0"/>
              </a:rPr>
              <a:t>JA</a:t>
            </a:r>
            <a:r>
              <a:rPr lang="fi-FI" sz="3200" b="1" kern="0" spc="-40" dirty="0">
                <a:solidFill>
                  <a:srgbClr val="EBEBEB"/>
                </a:solidFill>
                <a:effectLst/>
                <a:latin typeface="Calibri" panose="020F0502020204030204" pitchFamily="34" charset="0"/>
                <a:ea typeface="Calibri" panose="020F0502020204030204" pitchFamily="34" charset="0"/>
              </a:rPr>
              <a:t> </a:t>
            </a:r>
            <a:r>
              <a:rPr lang="fi-FI" sz="3200" b="1" kern="0" spc="-10" dirty="0">
                <a:solidFill>
                  <a:srgbClr val="EBEBEB"/>
                </a:solidFill>
                <a:effectLst/>
                <a:latin typeface="Calibri" panose="020F0502020204030204" pitchFamily="34" charset="0"/>
                <a:ea typeface="Calibri" panose="020F0502020204030204" pitchFamily="34" charset="0"/>
              </a:rPr>
              <a:t>OHJAAMINEN</a:t>
            </a:r>
            <a:br>
              <a:rPr lang="fi-FI" sz="3200" b="1" kern="0" spc="-5" dirty="0">
                <a:solidFill>
                  <a:srgbClr val="EBEBEB"/>
                </a:solidFill>
                <a:effectLst/>
                <a:latin typeface="Calibri" panose="020F0502020204030204" pitchFamily="34" charset="0"/>
                <a:ea typeface="Calibri" panose="020F0502020204030204" pitchFamily="34" charset="0"/>
              </a:rPr>
            </a:br>
            <a:endParaRPr lang="fi-FI" sz="3200" dirty="0">
              <a:solidFill>
                <a:srgbClr val="EBEBEB"/>
              </a:solidFill>
            </a:endParaRPr>
          </a:p>
        </p:txBody>
      </p:sp>
      <p:sp>
        <p:nvSpPr>
          <p:cNvPr id="3" name="Sisällön paikkamerkki 2">
            <a:extLst>
              <a:ext uri="{FF2B5EF4-FFF2-40B4-BE49-F238E27FC236}">
                <a16:creationId xmlns:a16="http://schemas.microsoft.com/office/drawing/2014/main" id="{7277D39D-9D7F-D541-735E-D4F8F64C1F01}"/>
              </a:ext>
            </a:extLst>
          </p:cNvPr>
          <p:cNvSpPr>
            <a:spLocks noGrp="1"/>
          </p:cNvSpPr>
          <p:nvPr>
            <p:ph idx="1"/>
          </p:nvPr>
        </p:nvSpPr>
        <p:spPr>
          <a:xfrm>
            <a:off x="5290077" y="437513"/>
            <a:ext cx="5502614" cy="5954325"/>
          </a:xfrm>
        </p:spPr>
        <p:txBody>
          <a:bodyPr anchor="ctr">
            <a:normAutofit/>
          </a:bodyPr>
          <a:lstStyle/>
          <a:p>
            <a:pPr marL="0" indent="0">
              <a:lnSpc>
                <a:spcPct val="90000"/>
              </a:lnSpc>
              <a:buNone/>
            </a:pPr>
            <a:endParaRPr lang="fi-FI" sz="1900" dirty="0">
              <a:solidFill>
                <a:schemeClr val="tx1"/>
              </a:solidFill>
            </a:endParaRPr>
          </a:p>
          <a:p>
            <a:pPr>
              <a:lnSpc>
                <a:spcPct val="90000"/>
              </a:lnSpc>
            </a:pPr>
            <a:r>
              <a:rPr lang="fi-FI" sz="2400" dirty="0">
                <a:solidFill>
                  <a:schemeClr val="tx1"/>
                </a:solidFill>
                <a:latin typeface="Calibri" panose="020F0502020204030204" pitchFamily="34" charset="0"/>
                <a:cs typeface="Calibri" panose="020F0502020204030204" pitchFamily="34" charset="0"/>
              </a:rPr>
              <a:t>Elämässäsi voi tulla tilanteita, joiden selvittelyssä, tai sinun turvaamisessasi tarvitsee turvautua lastensuojelulakiin.</a:t>
            </a:r>
          </a:p>
          <a:p>
            <a:pPr>
              <a:lnSpc>
                <a:spcPct val="90000"/>
              </a:lnSpc>
            </a:pPr>
            <a:r>
              <a:rPr lang="fi-FI" sz="2400" dirty="0">
                <a:solidFill>
                  <a:schemeClr val="tx1"/>
                </a:solidFill>
                <a:latin typeface="Calibri" panose="020F0502020204030204" pitchFamily="34" charset="0"/>
                <a:cs typeface="Calibri" panose="020F0502020204030204" pitchFamily="34" charset="0"/>
              </a:rPr>
              <a:t>Lastensuojelulaissa olevia rajoituspäätöksiä ei koskaan saa käyttää rangaistuksena. Rajoituspäätösten pitää aina perustua lakiin.</a:t>
            </a:r>
          </a:p>
        </p:txBody>
      </p:sp>
    </p:spTree>
    <p:extLst>
      <p:ext uri="{BB962C8B-B14F-4D97-AF65-F5344CB8AC3E}">
        <p14:creationId xmlns:p14="http://schemas.microsoft.com/office/powerpoint/2010/main" val="81702981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24E43EB-867C-4B35-9A5C-E435157C72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A7C0F5DA-B59F-4F13-8BB8-FFD8F2C572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a:lstStyle/>
          <a:p>
            <a:endParaRPr lang="fi-FI"/>
          </a:p>
        </p:txBody>
      </p:sp>
      <p:sp>
        <p:nvSpPr>
          <p:cNvPr id="12" name="Freeform 5">
            <a:extLst>
              <a:ext uri="{FF2B5EF4-FFF2-40B4-BE49-F238E27FC236}">
                <a16:creationId xmlns:a16="http://schemas.microsoft.com/office/drawing/2014/main" id="{9CEA1DEC-CC9E-4776-9E08-048A15BFA6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fi-FI"/>
          </a:p>
        </p:txBody>
      </p:sp>
      <p:sp>
        <p:nvSpPr>
          <p:cNvPr id="14" name="Freeform: Shape 13">
            <a:extLst>
              <a:ext uri="{FF2B5EF4-FFF2-40B4-BE49-F238E27FC236}">
                <a16:creationId xmlns:a16="http://schemas.microsoft.com/office/drawing/2014/main" id="{9CE399CF-F4B8-4832-A8CB-B93F6B1EF4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5171964" y="-140866"/>
            <a:ext cx="6053670" cy="7139732"/>
          </a:xfrm>
          <a:custGeom>
            <a:avLst/>
            <a:gdLst>
              <a:gd name="connsiteX0" fmla="*/ 6053670 w 6053670"/>
              <a:gd name="connsiteY0" fmla="*/ 1098 h 7139732"/>
              <a:gd name="connsiteX1" fmla="*/ 6053670 w 6053670"/>
              <a:gd name="connsiteY1" fmla="*/ 1084479 h 7139732"/>
              <a:gd name="connsiteX2" fmla="*/ 6053670 w 6053670"/>
              <a:gd name="connsiteY2" fmla="*/ 1254558 h 7139732"/>
              <a:gd name="connsiteX3" fmla="*/ 6053670 w 6053670"/>
              <a:gd name="connsiteY3" fmla="*/ 7139732 h 7139732"/>
              <a:gd name="connsiteX4" fmla="*/ 0 w 6053670"/>
              <a:gd name="connsiteY4" fmla="*/ 7139732 h 7139732"/>
              <a:gd name="connsiteX5" fmla="*/ 0 w 6053670"/>
              <a:gd name="connsiteY5" fmla="*/ 1249853 h 7139732"/>
              <a:gd name="connsiteX6" fmla="*/ 0 w 6053670"/>
              <a:gd name="connsiteY6" fmla="*/ 1084479 h 7139732"/>
              <a:gd name="connsiteX7" fmla="*/ 0 w 6053670"/>
              <a:gd name="connsiteY7" fmla="*/ 0 h 7139732"/>
              <a:gd name="connsiteX8" fmla="*/ 35717 w 6053670"/>
              <a:gd name="connsiteY8" fmla="*/ 5488 h 7139732"/>
              <a:gd name="connsiteX9" fmla="*/ 140445 w 6053670"/>
              <a:gd name="connsiteY9" fmla="*/ 21641 h 7139732"/>
              <a:gd name="connsiteX10" fmla="*/ 216722 w 6053670"/>
              <a:gd name="connsiteY10" fmla="*/ 32932 h 7139732"/>
              <a:gd name="connsiteX11" fmla="*/ 307527 w 6053670"/>
              <a:gd name="connsiteY11" fmla="*/ 44850 h 7139732"/>
              <a:gd name="connsiteX12" fmla="*/ 415282 w 6053670"/>
              <a:gd name="connsiteY12" fmla="*/ 59121 h 7139732"/>
              <a:gd name="connsiteX13" fmla="*/ 534539 w 6053670"/>
              <a:gd name="connsiteY13" fmla="*/ 74175 h 7139732"/>
              <a:gd name="connsiteX14" fmla="*/ 668931 w 6053670"/>
              <a:gd name="connsiteY14" fmla="*/ 90014 h 7139732"/>
              <a:gd name="connsiteX15" fmla="*/ 815430 w 6053670"/>
              <a:gd name="connsiteY15" fmla="*/ 106794 h 7139732"/>
              <a:gd name="connsiteX16" fmla="*/ 974641 w 6053670"/>
              <a:gd name="connsiteY16" fmla="*/ 123574 h 7139732"/>
              <a:gd name="connsiteX17" fmla="*/ 1144144 w 6053670"/>
              <a:gd name="connsiteY17" fmla="*/ 140667 h 7139732"/>
              <a:gd name="connsiteX18" fmla="*/ 1326965 w 6053670"/>
              <a:gd name="connsiteY18" fmla="*/ 156506 h 7139732"/>
              <a:gd name="connsiteX19" fmla="*/ 1518261 w 6053670"/>
              <a:gd name="connsiteY19" fmla="*/ 171717 h 7139732"/>
              <a:gd name="connsiteX20" fmla="*/ 1720453 w 6053670"/>
              <a:gd name="connsiteY20" fmla="*/ 185518 h 7139732"/>
              <a:gd name="connsiteX21" fmla="*/ 1931121 w 6053670"/>
              <a:gd name="connsiteY21" fmla="*/ 198690 h 7139732"/>
              <a:gd name="connsiteX22" fmla="*/ 2150869 w 6053670"/>
              <a:gd name="connsiteY22" fmla="*/ 211079 h 7139732"/>
              <a:gd name="connsiteX23" fmla="*/ 2263467 w 6053670"/>
              <a:gd name="connsiteY23" fmla="*/ 215470 h 7139732"/>
              <a:gd name="connsiteX24" fmla="*/ 2378487 w 6053670"/>
              <a:gd name="connsiteY24" fmla="*/ 220332 h 7139732"/>
              <a:gd name="connsiteX25" fmla="*/ 2495323 w 6053670"/>
              <a:gd name="connsiteY25" fmla="*/ 224879 h 7139732"/>
              <a:gd name="connsiteX26" fmla="*/ 2612764 w 6053670"/>
              <a:gd name="connsiteY26" fmla="*/ 227859 h 7139732"/>
              <a:gd name="connsiteX27" fmla="*/ 2732627 w 6053670"/>
              <a:gd name="connsiteY27" fmla="*/ 230525 h 7139732"/>
              <a:gd name="connsiteX28" fmla="*/ 2853700 w 6053670"/>
              <a:gd name="connsiteY28" fmla="*/ 233348 h 7139732"/>
              <a:gd name="connsiteX29" fmla="*/ 2977195 w 6053670"/>
              <a:gd name="connsiteY29" fmla="*/ 235229 h 7139732"/>
              <a:gd name="connsiteX30" fmla="*/ 3101901 w 6053670"/>
              <a:gd name="connsiteY30" fmla="*/ 235229 h 7139732"/>
              <a:gd name="connsiteX31" fmla="*/ 3227817 w 6053670"/>
              <a:gd name="connsiteY31" fmla="*/ 236170 h 7139732"/>
              <a:gd name="connsiteX32" fmla="*/ 3354944 w 6053670"/>
              <a:gd name="connsiteY32" fmla="*/ 235229 h 7139732"/>
              <a:gd name="connsiteX33" fmla="*/ 3483887 w 6053670"/>
              <a:gd name="connsiteY33" fmla="*/ 233348 h 7139732"/>
              <a:gd name="connsiteX34" fmla="*/ 3612830 w 6053670"/>
              <a:gd name="connsiteY34" fmla="*/ 231623 h 7139732"/>
              <a:gd name="connsiteX35" fmla="*/ 3743590 w 6053670"/>
              <a:gd name="connsiteY35" fmla="*/ 227859 h 7139732"/>
              <a:gd name="connsiteX36" fmla="*/ 3875560 w 6053670"/>
              <a:gd name="connsiteY36" fmla="*/ 223938 h 7139732"/>
              <a:gd name="connsiteX37" fmla="*/ 4007530 w 6053670"/>
              <a:gd name="connsiteY37" fmla="*/ 219391 h 7139732"/>
              <a:gd name="connsiteX38" fmla="*/ 4140710 w 6053670"/>
              <a:gd name="connsiteY38" fmla="*/ 212961 h 7139732"/>
              <a:gd name="connsiteX39" fmla="*/ 4275102 w 6053670"/>
              <a:gd name="connsiteY39" fmla="*/ 205277 h 7139732"/>
              <a:gd name="connsiteX40" fmla="*/ 4410098 w 6053670"/>
              <a:gd name="connsiteY40" fmla="*/ 197907 h 7139732"/>
              <a:gd name="connsiteX41" fmla="*/ 4545096 w 6053670"/>
              <a:gd name="connsiteY41" fmla="*/ 188498 h 7139732"/>
              <a:gd name="connsiteX42" fmla="*/ 4681909 w 6053670"/>
              <a:gd name="connsiteY42" fmla="*/ 177207 h 7139732"/>
              <a:gd name="connsiteX43" fmla="*/ 4816905 w 6053670"/>
              <a:gd name="connsiteY43" fmla="*/ 165916 h 7139732"/>
              <a:gd name="connsiteX44" fmla="*/ 4954323 w 6053670"/>
              <a:gd name="connsiteY44" fmla="*/ 152899 h 7139732"/>
              <a:gd name="connsiteX45" fmla="*/ 5092347 w 6053670"/>
              <a:gd name="connsiteY45" fmla="*/ 138629 h 7139732"/>
              <a:gd name="connsiteX46" fmla="*/ 5228555 w 6053670"/>
              <a:gd name="connsiteY46" fmla="*/ 123574 h 7139732"/>
              <a:gd name="connsiteX47" fmla="*/ 5366578 w 6053670"/>
              <a:gd name="connsiteY47" fmla="*/ 106010 h 7139732"/>
              <a:gd name="connsiteX48" fmla="*/ 5503997 w 6053670"/>
              <a:gd name="connsiteY48" fmla="*/ 87192 h 7139732"/>
              <a:gd name="connsiteX49" fmla="*/ 5642020 w 6053670"/>
              <a:gd name="connsiteY49" fmla="*/ 68530 h 7139732"/>
              <a:gd name="connsiteX50" fmla="*/ 5779438 w 6053670"/>
              <a:gd name="connsiteY50" fmla="*/ 46733 h 7139732"/>
              <a:gd name="connsiteX51" fmla="*/ 5916251 w 6053670"/>
              <a:gd name="connsiteY51" fmla="*/ 24464 h 7139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53670" h="7139732">
                <a:moveTo>
                  <a:pt x="6053670" y="1098"/>
                </a:moveTo>
                <a:lnTo>
                  <a:pt x="6053670" y="1084479"/>
                </a:lnTo>
                <a:lnTo>
                  <a:pt x="6053670" y="1254558"/>
                </a:lnTo>
                <a:lnTo>
                  <a:pt x="6053670" y="7139732"/>
                </a:lnTo>
                <a:lnTo>
                  <a:pt x="0" y="7139732"/>
                </a:lnTo>
                <a:lnTo>
                  <a:pt x="0" y="1249853"/>
                </a:lnTo>
                <a:lnTo>
                  <a:pt x="0" y="1084479"/>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1" y="235229"/>
                </a:lnTo>
                <a:lnTo>
                  <a:pt x="3227817" y="236170"/>
                </a:lnTo>
                <a:lnTo>
                  <a:pt x="3354944" y="235229"/>
                </a:lnTo>
                <a:lnTo>
                  <a:pt x="3483887" y="233348"/>
                </a:lnTo>
                <a:lnTo>
                  <a:pt x="3612830" y="231623"/>
                </a:lnTo>
                <a:lnTo>
                  <a:pt x="3743590" y="227859"/>
                </a:lnTo>
                <a:lnTo>
                  <a:pt x="3875560" y="223938"/>
                </a:lnTo>
                <a:lnTo>
                  <a:pt x="4007530"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bg1"/>
          </a:solidFill>
          <a:ln>
            <a:noFill/>
          </a:ln>
        </p:spPr>
        <p:txBody>
          <a:bodyPr/>
          <a:lstStyle/>
          <a:p>
            <a:endParaRPr lang="fi-FI"/>
          </a:p>
        </p:txBody>
      </p:sp>
      <p:sp>
        <p:nvSpPr>
          <p:cNvPr id="16" name="Freeform 5">
            <a:extLst>
              <a:ext uri="{FF2B5EF4-FFF2-40B4-BE49-F238E27FC236}">
                <a16:creationId xmlns:a16="http://schemas.microsoft.com/office/drawing/2014/main" id="{1F23E73A-FDC8-462C-83C1-3AA8961449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fi-FI"/>
          </a:p>
        </p:txBody>
      </p:sp>
      <p:sp>
        <p:nvSpPr>
          <p:cNvPr id="2" name="Otsikko 1">
            <a:extLst>
              <a:ext uri="{FF2B5EF4-FFF2-40B4-BE49-F238E27FC236}">
                <a16:creationId xmlns:a16="http://schemas.microsoft.com/office/drawing/2014/main" id="{BF69EA9E-1735-7FDB-6718-42B5950E8B16}"/>
              </a:ext>
            </a:extLst>
          </p:cNvPr>
          <p:cNvSpPr>
            <a:spLocks noGrp="1"/>
          </p:cNvSpPr>
          <p:nvPr>
            <p:ph type="title"/>
          </p:nvPr>
        </p:nvSpPr>
        <p:spPr>
          <a:xfrm>
            <a:off x="994087" y="1130603"/>
            <a:ext cx="3342442" cy="4596794"/>
          </a:xfrm>
        </p:spPr>
        <p:txBody>
          <a:bodyPr anchor="ctr">
            <a:normAutofit/>
          </a:bodyPr>
          <a:lstStyle/>
          <a:p>
            <a:r>
              <a:rPr lang="fi-FI" sz="3200" b="1" spc="-10">
                <a:solidFill>
                  <a:srgbClr val="EBEBEB"/>
                </a:solidFill>
                <a:effectLst/>
                <a:latin typeface="Calibri" panose="020F0502020204030204" pitchFamily="34" charset="0"/>
                <a:ea typeface="Calibri" panose="020F0502020204030204" pitchFamily="34" charset="0"/>
              </a:rPr>
              <a:t>Yhteydenpidon</a:t>
            </a:r>
            <a:r>
              <a:rPr lang="fi-FI" sz="3200" b="1" spc="10">
                <a:solidFill>
                  <a:srgbClr val="EBEBEB"/>
                </a:solidFill>
                <a:effectLst/>
                <a:latin typeface="Calibri" panose="020F0502020204030204" pitchFamily="34" charset="0"/>
                <a:ea typeface="Calibri" panose="020F0502020204030204" pitchFamily="34" charset="0"/>
              </a:rPr>
              <a:t> </a:t>
            </a:r>
            <a:r>
              <a:rPr lang="fi-FI" sz="3200" b="1" spc="-10">
                <a:solidFill>
                  <a:srgbClr val="EBEBEB"/>
                </a:solidFill>
                <a:effectLst/>
                <a:latin typeface="Calibri" panose="020F0502020204030204" pitchFamily="34" charset="0"/>
                <a:ea typeface="Calibri" panose="020F0502020204030204" pitchFamily="34" charset="0"/>
              </a:rPr>
              <a:t>rajoittaminen</a:t>
            </a:r>
            <a:r>
              <a:rPr lang="fi-FI" sz="3200" b="1" spc="20">
                <a:solidFill>
                  <a:srgbClr val="EBEBEB"/>
                </a:solidFill>
                <a:effectLst/>
                <a:latin typeface="Calibri" panose="020F0502020204030204" pitchFamily="34" charset="0"/>
                <a:ea typeface="Calibri" panose="020F0502020204030204" pitchFamily="34" charset="0"/>
              </a:rPr>
              <a:t> </a:t>
            </a:r>
            <a:r>
              <a:rPr lang="fi-FI" sz="3200" b="1" spc="-10">
                <a:solidFill>
                  <a:srgbClr val="EBEBEB"/>
                </a:solidFill>
                <a:effectLst/>
                <a:latin typeface="Calibri" panose="020F0502020204030204" pitchFamily="34" charset="0"/>
                <a:ea typeface="Calibri" panose="020F0502020204030204" pitchFamily="34" charset="0"/>
              </a:rPr>
              <a:t>62</a:t>
            </a:r>
            <a:r>
              <a:rPr lang="fi-FI" sz="3200" b="1" spc="20">
                <a:solidFill>
                  <a:srgbClr val="EBEBEB"/>
                </a:solidFill>
                <a:effectLst/>
                <a:latin typeface="Calibri" panose="020F0502020204030204" pitchFamily="34" charset="0"/>
                <a:ea typeface="Calibri" panose="020F0502020204030204" pitchFamily="34" charset="0"/>
              </a:rPr>
              <a:t> </a:t>
            </a:r>
            <a:r>
              <a:rPr lang="fi-FI" sz="3200" b="1" spc="-50">
                <a:solidFill>
                  <a:srgbClr val="EBEBEB"/>
                </a:solidFill>
                <a:effectLst/>
                <a:latin typeface="Calibri" panose="020F0502020204030204" pitchFamily="34" charset="0"/>
                <a:ea typeface="Calibri" panose="020F0502020204030204" pitchFamily="34" charset="0"/>
              </a:rPr>
              <a:t>§</a:t>
            </a:r>
            <a:br>
              <a:rPr lang="fi-FI" sz="3200" b="1">
                <a:solidFill>
                  <a:srgbClr val="EBEBEB"/>
                </a:solidFill>
                <a:effectLst/>
                <a:latin typeface="Calibri" panose="020F0502020204030204" pitchFamily="34" charset="0"/>
                <a:ea typeface="Calibri" panose="020F0502020204030204" pitchFamily="34" charset="0"/>
              </a:rPr>
            </a:br>
            <a:endParaRPr lang="fi-FI" sz="3200">
              <a:solidFill>
                <a:srgbClr val="EBEBEB"/>
              </a:solidFill>
            </a:endParaRPr>
          </a:p>
        </p:txBody>
      </p:sp>
      <p:sp>
        <p:nvSpPr>
          <p:cNvPr id="3" name="Sisällön paikkamerkki 2">
            <a:extLst>
              <a:ext uri="{FF2B5EF4-FFF2-40B4-BE49-F238E27FC236}">
                <a16:creationId xmlns:a16="http://schemas.microsoft.com/office/drawing/2014/main" id="{4F98FD98-7278-A58A-A08A-685ACC4FF76C}"/>
              </a:ext>
            </a:extLst>
          </p:cNvPr>
          <p:cNvSpPr>
            <a:spLocks noGrp="1"/>
          </p:cNvSpPr>
          <p:nvPr>
            <p:ph idx="1"/>
          </p:nvPr>
        </p:nvSpPr>
        <p:spPr>
          <a:xfrm>
            <a:off x="5290077" y="437513"/>
            <a:ext cx="5502614" cy="5954325"/>
          </a:xfrm>
        </p:spPr>
        <p:txBody>
          <a:bodyPr anchor="ctr">
            <a:normAutofit lnSpcReduction="10000"/>
          </a:bodyPr>
          <a:lstStyle/>
          <a:p>
            <a:pPr marL="0" marR="191135" indent="0">
              <a:lnSpc>
                <a:spcPct val="90000"/>
              </a:lnSpc>
              <a:buClr>
                <a:srgbClr val="2F2F2F"/>
              </a:buClr>
              <a:buSzPts val="1100"/>
              <a:buNone/>
              <a:tabLst>
                <a:tab pos="338455" algn="l"/>
              </a:tabLst>
            </a:pPr>
            <a:endParaRPr lang="fi-FI" sz="1600">
              <a:solidFill>
                <a:schemeClr val="tx1"/>
              </a:solidFill>
              <a:effectLst/>
              <a:latin typeface="Calibri" panose="020F0502020204030204" pitchFamily="34" charset="0"/>
              <a:ea typeface="Calibri" panose="020F0502020204030204" pitchFamily="34" charset="0"/>
            </a:endParaRPr>
          </a:p>
          <a:p>
            <a:pPr marL="71755">
              <a:lnSpc>
                <a:spcPct val="90000"/>
              </a:lnSpc>
              <a:spcBef>
                <a:spcPts val="100"/>
              </a:spcBef>
              <a:spcAft>
                <a:spcPts val="0"/>
              </a:spcAft>
            </a:pPr>
            <a:endParaRPr lang="fi-FI" sz="1600">
              <a:solidFill>
                <a:schemeClr val="tx1"/>
              </a:solidFill>
              <a:latin typeface="Calibri" panose="020F0502020204030204" pitchFamily="34" charset="0"/>
              <a:ea typeface="Calibri" panose="020F0502020204030204" pitchFamily="34" charset="0"/>
            </a:endParaRPr>
          </a:p>
          <a:p>
            <a:pPr marL="0" indent="0">
              <a:lnSpc>
                <a:spcPct val="90000"/>
              </a:lnSpc>
              <a:spcBef>
                <a:spcPts val="100"/>
              </a:spcBef>
              <a:spcAft>
                <a:spcPts val="0"/>
              </a:spcAft>
              <a:buNone/>
            </a:pPr>
            <a:endParaRPr lang="fi-FI" sz="1600">
              <a:solidFill>
                <a:schemeClr val="tx1"/>
              </a:solidFill>
              <a:latin typeface="Calibri" panose="020F0502020204030204" pitchFamily="34" charset="0"/>
              <a:ea typeface="Calibri" panose="020F0502020204030204" pitchFamily="34" charset="0"/>
            </a:endParaRPr>
          </a:p>
          <a:p>
            <a:pPr marL="71755">
              <a:lnSpc>
                <a:spcPct val="90000"/>
              </a:lnSpc>
              <a:spcBef>
                <a:spcPts val="100"/>
              </a:spcBef>
            </a:pPr>
            <a:r>
              <a:rPr lang="fi-FI" sz="1600">
                <a:solidFill>
                  <a:schemeClr val="tx1"/>
                </a:solidFill>
                <a:latin typeface="Calibri" panose="020F0502020204030204" pitchFamily="34" charset="0"/>
                <a:ea typeface="Arial" panose="020B0604020202020204" pitchFamily="34" charset="0"/>
              </a:rPr>
              <a:t>Yhteydenpitoasi</a:t>
            </a:r>
            <a:r>
              <a:rPr lang="fi-FI" sz="1600" spc="-65">
                <a:solidFill>
                  <a:schemeClr val="tx1"/>
                </a:solidFill>
                <a:latin typeface="Calibri" panose="020F0502020204030204" pitchFamily="34" charset="0"/>
                <a:ea typeface="Arial" panose="020B0604020202020204" pitchFamily="34" charset="0"/>
              </a:rPr>
              <a:t> </a:t>
            </a:r>
            <a:r>
              <a:rPr lang="fi-FI" sz="1600">
                <a:solidFill>
                  <a:schemeClr val="tx1"/>
                </a:solidFill>
                <a:latin typeface="Calibri" panose="020F0502020204030204" pitchFamily="34" charset="0"/>
                <a:ea typeface="Arial" panose="020B0604020202020204" pitchFamily="34" charset="0"/>
              </a:rPr>
              <a:t>voidaan</a:t>
            </a:r>
            <a:r>
              <a:rPr lang="fi-FI" sz="1600" spc="-60">
                <a:solidFill>
                  <a:schemeClr val="tx1"/>
                </a:solidFill>
                <a:latin typeface="Calibri" panose="020F0502020204030204" pitchFamily="34" charset="0"/>
                <a:ea typeface="Arial" panose="020B0604020202020204" pitchFamily="34" charset="0"/>
              </a:rPr>
              <a:t> </a:t>
            </a:r>
            <a:r>
              <a:rPr lang="fi-FI" sz="1600">
                <a:solidFill>
                  <a:schemeClr val="tx1"/>
                </a:solidFill>
                <a:latin typeface="Calibri" panose="020F0502020204030204" pitchFamily="34" charset="0"/>
                <a:ea typeface="Arial" panose="020B0604020202020204" pitchFamily="34" charset="0"/>
              </a:rPr>
              <a:t>rajoittaa</a:t>
            </a:r>
            <a:r>
              <a:rPr lang="fi-FI" sz="1600" spc="-65">
                <a:solidFill>
                  <a:schemeClr val="tx1"/>
                </a:solidFill>
                <a:latin typeface="Calibri" panose="020F0502020204030204" pitchFamily="34" charset="0"/>
                <a:ea typeface="Arial" panose="020B0604020202020204" pitchFamily="34" charset="0"/>
              </a:rPr>
              <a:t> </a:t>
            </a:r>
            <a:r>
              <a:rPr lang="fi-FI" sz="1600">
                <a:solidFill>
                  <a:schemeClr val="tx1"/>
                </a:solidFill>
                <a:latin typeface="Calibri" panose="020F0502020204030204" pitchFamily="34" charset="0"/>
                <a:ea typeface="Arial" panose="020B0604020202020204" pitchFamily="34" charset="0"/>
              </a:rPr>
              <a:t>päätöksellä,</a:t>
            </a:r>
            <a:r>
              <a:rPr lang="fi-FI" sz="1600" spc="-60">
                <a:solidFill>
                  <a:schemeClr val="tx1"/>
                </a:solidFill>
                <a:latin typeface="Calibri" panose="020F0502020204030204" pitchFamily="34" charset="0"/>
                <a:ea typeface="Arial" panose="020B0604020202020204" pitchFamily="34" charset="0"/>
              </a:rPr>
              <a:t> </a:t>
            </a:r>
            <a:r>
              <a:rPr lang="fi-FI" sz="1600">
                <a:solidFill>
                  <a:schemeClr val="tx1"/>
                </a:solidFill>
                <a:latin typeface="Calibri" panose="020F0502020204030204" pitchFamily="34" charset="0"/>
                <a:ea typeface="Arial" panose="020B0604020202020204" pitchFamily="34" charset="0"/>
              </a:rPr>
              <a:t>jos</a:t>
            </a:r>
            <a:r>
              <a:rPr lang="fi-FI" sz="1600" spc="-65">
                <a:solidFill>
                  <a:schemeClr val="tx1"/>
                </a:solidFill>
                <a:latin typeface="Calibri" panose="020F0502020204030204" pitchFamily="34" charset="0"/>
                <a:ea typeface="Arial" panose="020B0604020202020204" pitchFamily="34" charset="0"/>
              </a:rPr>
              <a:t> </a:t>
            </a:r>
            <a:r>
              <a:rPr lang="fi-FI" sz="1600">
                <a:solidFill>
                  <a:schemeClr val="tx1"/>
                </a:solidFill>
                <a:latin typeface="Calibri" panose="020F0502020204030204" pitchFamily="34" charset="0"/>
                <a:ea typeface="Arial" panose="020B0604020202020204" pitchFamily="34" charset="0"/>
              </a:rPr>
              <a:t>yhteydenpitosi</a:t>
            </a:r>
            <a:r>
              <a:rPr lang="fi-FI" sz="1600" spc="-60">
                <a:solidFill>
                  <a:schemeClr val="tx1"/>
                </a:solidFill>
                <a:latin typeface="Calibri" panose="020F0502020204030204" pitchFamily="34" charset="0"/>
                <a:ea typeface="Arial" panose="020B0604020202020204" pitchFamily="34" charset="0"/>
              </a:rPr>
              <a:t> </a:t>
            </a:r>
            <a:r>
              <a:rPr lang="fi-FI" sz="1600">
                <a:solidFill>
                  <a:schemeClr val="tx1"/>
                </a:solidFill>
                <a:latin typeface="Calibri" panose="020F0502020204030204" pitchFamily="34" charset="0"/>
                <a:ea typeface="Arial" panose="020B0604020202020204" pitchFamily="34" charset="0"/>
              </a:rPr>
              <a:t>vaarantaa</a:t>
            </a:r>
            <a:r>
              <a:rPr lang="fi-FI" sz="1600" spc="-65">
                <a:solidFill>
                  <a:schemeClr val="tx1"/>
                </a:solidFill>
                <a:latin typeface="Calibri" panose="020F0502020204030204" pitchFamily="34" charset="0"/>
                <a:ea typeface="Arial" panose="020B0604020202020204" pitchFamily="34" charset="0"/>
              </a:rPr>
              <a:t> </a:t>
            </a:r>
            <a:r>
              <a:rPr lang="fi-FI" sz="1600">
                <a:solidFill>
                  <a:schemeClr val="tx1"/>
                </a:solidFill>
                <a:latin typeface="Calibri" panose="020F0502020204030204" pitchFamily="34" charset="0"/>
                <a:ea typeface="Arial" panose="020B0604020202020204" pitchFamily="34" charset="0"/>
              </a:rPr>
              <a:t>sijaishuollon</a:t>
            </a:r>
            <a:r>
              <a:rPr lang="fi-FI" sz="1600" spc="-60">
                <a:solidFill>
                  <a:schemeClr val="tx1"/>
                </a:solidFill>
                <a:latin typeface="Calibri" panose="020F0502020204030204" pitchFamily="34" charset="0"/>
                <a:ea typeface="Arial" panose="020B0604020202020204" pitchFamily="34" charset="0"/>
              </a:rPr>
              <a:t> </a:t>
            </a:r>
            <a:r>
              <a:rPr lang="fi-FI" sz="1600">
                <a:solidFill>
                  <a:schemeClr val="tx1"/>
                </a:solidFill>
                <a:latin typeface="Calibri" panose="020F0502020204030204" pitchFamily="34" charset="0"/>
                <a:ea typeface="Arial" panose="020B0604020202020204" pitchFamily="34" charset="0"/>
              </a:rPr>
              <a:t>tarkoituksen toteutumisen ja rajoittaminen on sinun hoitosi ja kasvatuksesi kannalta välttämätöntä. Yhteydenpitoasi voidaan rajoittaa, jos se on sinun hengellesi, terveydellesi, kehityksellesi tai turvallisuudelle välttämätöntä.</a:t>
            </a:r>
          </a:p>
          <a:p>
            <a:pPr marL="71755">
              <a:lnSpc>
                <a:spcPct val="90000"/>
              </a:lnSpc>
              <a:spcBef>
                <a:spcPts val="100"/>
              </a:spcBef>
            </a:pPr>
            <a:endParaRPr lang="fi-FI" sz="1600">
              <a:solidFill>
                <a:schemeClr val="tx1"/>
              </a:solidFill>
              <a:latin typeface="Calibri" panose="020F0502020204030204" pitchFamily="34" charset="0"/>
              <a:ea typeface="Arial" panose="020B0604020202020204" pitchFamily="34" charset="0"/>
            </a:endParaRPr>
          </a:p>
          <a:p>
            <a:pPr marL="71755">
              <a:lnSpc>
                <a:spcPct val="90000"/>
              </a:lnSpc>
              <a:spcBef>
                <a:spcPts val="100"/>
              </a:spcBef>
            </a:pPr>
            <a:r>
              <a:rPr lang="fi-FI" sz="1600">
                <a:solidFill>
                  <a:schemeClr val="tx1"/>
                </a:solidFill>
                <a:latin typeface="Calibri" panose="020F0502020204030204" pitchFamily="34" charset="0"/>
                <a:ea typeface="Calibri" panose="020F0502020204030204" pitchFamily="34" charset="0"/>
              </a:rPr>
              <a:t>Yhteydenpitoasi voidaan rajoittaa sinun vakavasti vahingoittavan käyttäytymisen tai sinun päihde- taikka rikoskierteen katkaisemiseksi rajoittaa sinun oikeutta pitää yhteyttä laitoksen ulkopuolella oleviin heniköihin, joiden henkilöllisyyttä ei kyetä yksilöimään.</a:t>
            </a:r>
          </a:p>
          <a:p>
            <a:pPr marL="0" indent="0">
              <a:lnSpc>
                <a:spcPct val="90000"/>
              </a:lnSpc>
              <a:spcBef>
                <a:spcPts val="100"/>
              </a:spcBef>
              <a:spcAft>
                <a:spcPts val="0"/>
              </a:spcAft>
              <a:buNone/>
            </a:pPr>
            <a:endParaRPr lang="fi-FI" sz="1600">
              <a:solidFill>
                <a:schemeClr val="tx1"/>
              </a:solidFill>
              <a:latin typeface="Calibri" panose="020F0502020204030204" pitchFamily="34" charset="0"/>
              <a:ea typeface="Calibri" panose="020F0502020204030204" pitchFamily="34" charset="0"/>
            </a:endParaRPr>
          </a:p>
          <a:p>
            <a:pPr marL="71755">
              <a:lnSpc>
                <a:spcPct val="90000"/>
              </a:lnSpc>
              <a:spcBef>
                <a:spcPts val="100"/>
              </a:spcBef>
              <a:spcAft>
                <a:spcPts val="0"/>
              </a:spcAft>
            </a:pPr>
            <a:r>
              <a:rPr lang="fi-FI" sz="1600" spc="0">
                <a:solidFill>
                  <a:schemeClr val="tx1"/>
                </a:solidFill>
                <a:effectLst/>
                <a:latin typeface="Calibri" panose="020F0502020204030204" pitchFamily="34" charset="0"/>
                <a:ea typeface="Arial" panose="020B0604020202020204" pitchFamily="34" charset="0"/>
                <a:cs typeface="Calibri" panose="020F0502020204030204" pitchFamily="34" charset="0"/>
              </a:rPr>
              <a:t>Yhteydenpitoasi </a:t>
            </a:r>
            <a:r>
              <a:rPr lang="fi-FI" sz="1600" spc="0" dirty="0">
                <a:solidFill>
                  <a:schemeClr val="tx1"/>
                </a:solidFill>
                <a:effectLst/>
                <a:latin typeface="Calibri" panose="020F0502020204030204" pitchFamily="34" charset="0"/>
                <a:ea typeface="Arial" panose="020B0604020202020204" pitchFamily="34" charset="0"/>
                <a:cs typeface="Calibri" panose="020F0502020204030204" pitchFamily="34" charset="0"/>
              </a:rPr>
              <a:t>voidaan rajoittaa myös silloin, jos yhteydenpitosi on välttämätöntä vanhempien tai perheen</a:t>
            </a:r>
            <a:r>
              <a:rPr lang="fi-FI" sz="1600" spc="-35" dirty="0">
                <a:solidFill>
                  <a:schemeClr val="tx1"/>
                </a:solidFill>
                <a:effectLst/>
                <a:latin typeface="Calibri" panose="020F0502020204030204" pitchFamily="34" charset="0"/>
                <a:ea typeface="Arial" panose="020B0604020202020204" pitchFamily="34" charset="0"/>
                <a:cs typeface="Calibri" panose="020F0502020204030204" pitchFamily="34" charset="0"/>
              </a:rPr>
              <a:t> </a:t>
            </a:r>
            <a:r>
              <a:rPr lang="fi-FI" sz="1600" spc="0" dirty="0">
                <a:solidFill>
                  <a:schemeClr val="tx1"/>
                </a:solidFill>
                <a:effectLst/>
                <a:latin typeface="Calibri" panose="020F0502020204030204" pitchFamily="34" charset="0"/>
                <a:ea typeface="Arial" panose="020B0604020202020204" pitchFamily="34" charset="0"/>
                <a:cs typeface="Calibri" panose="020F0502020204030204" pitchFamily="34" charset="0"/>
              </a:rPr>
              <a:t>muiden</a:t>
            </a:r>
            <a:r>
              <a:rPr lang="fi-FI" sz="1600" spc="-40" dirty="0">
                <a:solidFill>
                  <a:schemeClr val="tx1"/>
                </a:solidFill>
                <a:effectLst/>
                <a:latin typeface="Calibri" panose="020F0502020204030204" pitchFamily="34" charset="0"/>
                <a:ea typeface="Arial" panose="020B0604020202020204" pitchFamily="34" charset="0"/>
                <a:cs typeface="Calibri" panose="020F0502020204030204" pitchFamily="34" charset="0"/>
              </a:rPr>
              <a:t> </a:t>
            </a:r>
            <a:r>
              <a:rPr lang="fi-FI" sz="1600" spc="0" dirty="0">
                <a:solidFill>
                  <a:schemeClr val="tx1"/>
                </a:solidFill>
                <a:effectLst/>
                <a:latin typeface="Calibri" panose="020F0502020204030204" pitchFamily="34" charset="0"/>
                <a:ea typeface="Arial" panose="020B0604020202020204" pitchFamily="34" charset="0"/>
                <a:cs typeface="Calibri" panose="020F0502020204030204" pitchFamily="34" charset="0"/>
              </a:rPr>
              <a:t>lasten,</a:t>
            </a:r>
            <a:r>
              <a:rPr lang="fi-FI" sz="1600" spc="-35" dirty="0">
                <a:solidFill>
                  <a:schemeClr val="tx1"/>
                </a:solidFill>
                <a:effectLst/>
                <a:latin typeface="Calibri" panose="020F0502020204030204" pitchFamily="34" charset="0"/>
                <a:ea typeface="Arial" panose="020B0604020202020204" pitchFamily="34" charset="0"/>
                <a:cs typeface="Calibri" panose="020F0502020204030204" pitchFamily="34" charset="0"/>
              </a:rPr>
              <a:t> </a:t>
            </a:r>
            <a:r>
              <a:rPr lang="fi-FI" sz="1600" spc="0" dirty="0">
                <a:solidFill>
                  <a:schemeClr val="tx1"/>
                </a:solidFill>
                <a:effectLst/>
                <a:latin typeface="Calibri" panose="020F0502020204030204" pitchFamily="34" charset="0"/>
                <a:ea typeface="Arial" panose="020B0604020202020204" pitchFamily="34" charset="0"/>
                <a:cs typeface="Calibri" panose="020F0502020204030204" pitchFamily="34" charset="0"/>
              </a:rPr>
              <a:t>perhekodin</a:t>
            </a:r>
            <a:r>
              <a:rPr lang="fi-FI" sz="1600" spc="-40" dirty="0">
                <a:solidFill>
                  <a:schemeClr val="tx1"/>
                </a:solidFill>
                <a:effectLst/>
                <a:latin typeface="Calibri" panose="020F0502020204030204" pitchFamily="34" charset="0"/>
                <a:ea typeface="Arial" panose="020B0604020202020204" pitchFamily="34" charset="0"/>
                <a:cs typeface="Calibri" panose="020F0502020204030204" pitchFamily="34" charset="0"/>
              </a:rPr>
              <a:t> </a:t>
            </a:r>
            <a:r>
              <a:rPr lang="fi-FI" sz="1600" spc="0" dirty="0">
                <a:solidFill>
                  <a:schemeClr val="tx1"/>
                </a:solidFill>
                <a:effectLst/>
                <a:latin typeface="Calibri" panose="020F0502020204030204" pitchFamily="34" charset="0"/>
                <a:ea typeface="Arial" panose="020B0604020202020204" pitchFamily="34" charset="0"/>
                <a:cs typeface="Calibri" panose="020F0502020204030204" pitchFamily="34" charset="0"/>
              </a:rPr>
              <a:t>tai</a:t>
            </a:r>
            <a:r>
              <a:rPr lang="fi-FI" sz="1600" spc="-35" dirty="0">
                <a:solidFill>
                  <a:schemeClr val="tx1"/>
                </a:solidFill>
                <a:effectLst/>
                <a:latin typeface="Calibri" panose="020F0502020204030204" pitchFamily="34" charset="0"/>
                <a:ea typeface="Arial" panose="020B0604020202020204" pitchFamily="34" charset="0"/>
                <a:cs typeface="Calibri" panose="020F0502020204030204" pitchFamily="34" charset="0"/>
              </a:rPr>
              <a:t> </a:t>
            </a:r>
            <a:r>
              <a:rPr lang="fi-FI" sz="1600" spc="0" dirty="0">
                <a:solidFill>
                  <a:schemeClr val="tx1"/>
                </a:solidFill>
                <a:effectLst/>
                <a:latin typeface="Calibri" panose="020F0502020204030204" pitchFamily="34" charset="0"/>
                <a:ea typeface="Arial" panose="020B0604020202020204" pitchFamily="34" charset="0"/>
                <a:cs typeface="Calibri" panose="020F0502020204030204" pitchFamily="34" charset="0"/>
              </a:rPr>
              <a:t>laitoksen</a:t>
            </a:r>
            <a:r>
              <a:rPr lang="fi-FI" sz="1600" spc="-40" dirty="0">
                <a:solidFill>
                  <a:schemeClr val="tx1"/>
                </a:solidFill>
                <a:effectLst/>
                <a:latin typeface="Calibri" panose="020F0502020204030204" pitchFamily="34" charset="0"/>
                <a:ea typeface="Arial" panose="020B0604020202020204" pitchFamily="34" charset="0"/>
                <a:cs typeface="Calibri" panose="020F0502020204030204" pitchFamily="34" charset="0"/>
              </a:rPr>
              <a:t> </a:t>
            </a:r>
            <a:r>
              <a:rPr lang="fi-FI" sz="1600" spc="0" dirty="0">
                <a:solidFill>
                  <a:schemeClr val="tx1"/>
                </a:solidFill>
                <a:effectLst/>
                <a:latin typeface="Calibri" panose="020F0502020204030204" pitchFamily="34" charset="0"/>
                <a:ea typeface="Arial" panose="020B0604020202020204" pitchFamily="34" charset="0"/>
                <a:cs typeface="Calibri" panose="020F0502020204030204" pitchFamily="34" charset="0"/>
              </a:rPr>
              <a:t>muiden</a:t>
            </a:r>
            <a:r>
              <a:rPr lang="fi-FI" sz="1600" spc="-35" dirty="0">
                <a:solidFill>
                  <a:schemeClr val="tx1"/>
                </a:solidFill>
                <a:effectLst/>
                <a:latin typeface="Calibri" panose="020F0502020204030204" pitchFamily="34" charset="0"/>
                <a:ea typeface="Arial" panose="020B0604020202020204" pitchFamily="34" charset="0"/>
                <a:cs typeface="Calibri" panose="020F0502020204030204" pitchFamily="34" charset="0"/>
              </a:rPr>
              <a:t> </a:t>
            </a:r>
            <a:r>
              <a:rPr lang="fi-FI" sz="1600" spc="0" dirty="0">
                <a:solidFill>
                  <a:schemeClr val="tx1"/>
                </a:solidFill>
                <a:effectLst/>
                <a:latin typeface="Calibri" panose="020F0502020204030204" pitchFamily="34" charset="0"/>
                <a:ea typeface="Arial" panose="020B0604020202020204" pitchFamily="34" charset="0"/>
                <a:cs typeface="Calibri" panose="020F0502020204030204" pitchFamily="34" charset="0"/>
              </a:rPr>
              <a:t>lasten</a:t>
            </a:r>
            <a:r>
              <a:rPr lang="fi-FI" sz="1600" spc="-40" dirty="0">
                <a:solidFill>
                  <a:schemeClr val="tx1"/>
                </a:solidFill>
                <a:effectLst/>
                <a:latin typeface="Calibri" panose="020F0502020204030204" pitchFamily="34" charset="0"/>
                <a:ea typeface="Arial" panose="020B0604020202020204" pitchFamily="34" charset="0"/>
                <a:cs typeface="Calibri" panose="020F0502020204030204" pitchFamily="34" charset="0"/>
              </a:rPr>
              <a:t> </a:t>
            </a:r>
            <a:r>
              <a:rPr lang="fi-FI" sz="1600" spc="0" dirty="0">
                <a:solidFill>
                  <a:schemeClr val="tx1"/>
                </a:solidFill>
                <a:effectLst/>
                <a:latin typeface="Calibri" panose="020F0502020204030204" pitchFamily="34" charset="0"/>
                <a:ea typeface="Arial" panose="020B0604020202020204" pitchFamily="34" charset="0"/>
                <a:cs typeface="Calibri" panose="020F0502020204030204" pitchFamily="34" charset="0"/>
              </a:rPr>
              <a:t>tai</a:t>
            </a:r>
            <a:r>
              <a:rPr lang="fi-FI" sz="1600" spc="-35" dirty="0">
                <a:solidFill>
                  <a:schemeClr val="tx1"/>
                </a:solidFill>
                <a:effectLst/>
                <a:latin typeface="Calibri" panose="020F0502020204030204" pitchFamily="34" charset="0"/>
                <a:ea typeface="Arial" panose="020B0604020202020204" pitchFamily="34" charset="0"/>
                <a:cs typeface="Calibri" panose="020F0502020204030204" pitchFamily="34" charset="0"/>
              </a:rPr>
              <a:t> </a:t>
            </a:r>
            <a:r>
              <a:rPr lang="fi-FI" sz="1600" spc="0" dirty="0">
                <a:solidFill>
                  <a:schemeClr val="tx1"/>
                </a:solidFill>
                <a:effectLst/>
                <a:latin typeface="Calibri" panose="020F0502020204030204" pitchFamily="34" charset="0"/>
                <a:ea typeface="Arial" panose="020B0604020202020204" pitchFamily="34" charset="0"/>
                <a:cs typeface="Calibri" panose="020F0502020204030204" pitchFamily="34" charset="0"/>
              </a:rPr>
              <a:t>henkilöstön</a:t>
            </a:r>
            <a:r>
              <a:rPr lang="fi-FI" sz="1600" spc="-40" dirty="0">
                <a:solidFill>
                  <a:schemeClr val="tx1"/>
                </a:solidFill>
                <a:effectLst/>
                <a:latin typeface="Calibri" panose="020F0502020204030204" pitchFamily="34" charset="0"/>
                <a:ea typeface="Arial" panose="020B0604020202020204" pitchFamily="34" charset="0"/>
                <a:cs typeface="Calibri" panose="020F0502020204030204" pitchFamily="34" charset="0"/>
              </a:rPr>
              <a:t> </a:t>
            </a:r>
            <a:r>
              <a:rPr lang="fi-FI" sz="1600" spc="0" dirty="0">
                <a:solidFill>
                  <a:schemeClr val="tx1"/>
                </a:solidFill>
                <a:effectLst/>
                <a:latin typeface="Calibri" panose="020F0502020204030204" pitchFamily="34" charset="0"/>
                <a:ea typeface="Arial" panose="020B0604020202020204" pitchFamily="34" charset="0"/>
                <a:cs typeface="Calibri" panose="020F0502020204030204" pitchFamily="34" charset="0"/>
              </a:rPr>
              <a:t>turvallisuuden</a:t>
            </a:r>
            <a:r>
              <a:rPr lang="fi-FI" sz="1600" spc="-35" dirty="0">
                <a:solidFill>
                  <a:schemeClr val="tx1"/>
                </a:solidFill>
                <a:effectLst/>
                <a:latin typeface="Calibri" panose="020F0502020204030204" pitchFamily="34" charset="0"/>
                <a:ea typeface="Arial" panose="020B0604020202020204" pitchFamily="34" charset="0"/>
                <a:cs typeface="Calibri" panose="020F0502020204030204" pitchFamily="34" charset="0"/>
              </a:rPr>
              <a:t> </a:t>
            </a:r>
            <a:r>
              <a:rPr lang="fi-FI" sz="1600" spc="0">
                <a:solidFill>
                  <a:schemeClr val="tx1"/>
                </a:solidFill>
                <a:effectLst/>
                <a:latin typeface="Calibri" panose="020F0502020204030204" pitchFamily="34" charset="0"/>
                <a:ea typeface="Arial" panose="020B0604020202020204" pitchFamily="34" charset="0"/>
                <a:cs typeface="Calibri" panose="020F0502020204030204" pitchFamily="34" charset="0"/>
              </a:rPr>
              <a:t>vuoksi.</a:t>
            </a:r>
          </a:p>
          <a:p>
            <a:pPr marL="71755">
              <a:lnSpc>
                <a:spcPct val="90000"/>
              </a:lnSpc>
              <a:spcBef>
                <a:spcPts val="100"/>
              </a:spcBef>
              <a:spcAft>
                <a:spcPts val="0"/>
              </a:spcAft>
            </a:pPr>
            <a:endParaRPr lang="fi-FI" sz="1600" spc="0">
              <a:solidFill>
                <a:schemeClr val="tx1"/>
              </a:solidFill>
              <a:effectLst/>
              <a:latin typeface="Calibri" panose="020F0502020204030204" pitchFamily="34" charset="0"/>
              <a:ea typeface="Arial" panose="020B0604020202020204" pitchFamily="34" charset="0"/>
              <a:cs typeface="Calibri" panose="020F0502020204030204" pitchFamily="34" charset="0"/>
            </a:endParaRPr>
          </a:p>
          <a:p>
            <a:pPr marL="71755">
              <a:lnSpc>
                <a:spcPct val="90000"/>
              </a:lnSpc>
              <a:spcBef>
                <a:spcPts val="100"/>
              </a:spcBef>
            </a:pPr>
            <a:r>
              <a:rPr lang="fi-FI" sz="1600">
                <a:solidFill>
                  <a:schemeClr val="tx1"/>
                </a:solidFill>
                <a:latin typeface="Calibri" panose="020F0502020204030204" pitchFamily="34" charset="0"/>
                <a:ea typeface="Calibri" panose="020F0502020204030204" pitchFamily="34" charset="0"/>
              </a:rPr>
              <a:t>Yhteydenpidon</a:t>
            </a:r>
            <a:r>
              <a:rPr lang="fi-FI" sz="1600" spc="-55">
                <a:solidFill>
                  <a:schemeClr val="tx1"/>
                </a:solidFill>
                <a:latin typeface="Calibri" panose="020F0502020204030204" pitchFamily="34" charset="0"/>
                <a:ea typeface="Calibri" panose="020F0502020204030204" pitchFamily="34" charset="0"/>
              </a:rPr>
              <a:t> </a:t>
            </a:r>
            <a:r>
              <a:rPr lang="fi-FI" sz="1600">
                <a:solidFill>
                  <a:schemeClr val="tx1"/>
                </a:solidFill>
                <a:latin typeface="Calibri" panose="020F0502020204030204" pitchFamily="34" charset="0"/>
                <a:ea typeface="Calibri" panose="020F0502020204030204" pitchFamily="34" charset="0"/>
              </a:rPr>
              <a:t>rajoittamisesta</a:t>
            </a:r>
            <a:r>
              <a:rPr lang="fi-FI" sz="1600" spc="-55">
                <a:solidFill>
                  <a:schemeClr val="tx1"/>
                </a:solidFill>
                <a:latin typeface="Calibri" panose="020F0502020204030204" pitchFamily="34" charset="0"/>
                <a:ea typeface="Calibri" panose="020F0502020204030204" pitchFamily="34" charset="0"/>
              </a:rPr>
              <a:t> </a:t>
            </a:r>
            <a:r>
              <a:rPr lang="fi-FI" sz="1600">
                <a:solidFill>
                  <a:schemeClr val="tx1"/>
                </a:solidFill>
                <a:latin typeface="Calibri" panose="020F0502020204030204" pitchFamily="34" charset="0"/>
                <a:ea typeface="Calibri" panose="020F0502020204030204" pitchFamily="34" charset="0"/>
              </a:rPr>
              <a:t>voi</a:t>
            </a:r>
            <a:r>
              <a:rPr lang="fi-FI" sz="1600" spc="-55">
                <a:solidFill>
                  <a:schemeClr val="tx1"/>
                </a:solidFill>
                <a:latin typeface="Calibri" panose="020F0502020204030204" pitchFamily="34" charset="0"/>
                <a:ea typeface="Calibri" panose="020F0502020204030204" pitchFamily="34" charset="0"/>
              </a:rPr>
              <a:t> </a:t>
            </a:r>
            <a:r>
              <a:rPr lang="fi-FI" sz="1600">
                <a:solidFill>
                  <a:schemeClr val="tx1"/>
                </a:solidFill>
                <a:latin typeface="Calibri" panose="020F0502020204030204" pitchFamily="34" charset="0"/>
                <a:ea typeface="Calibri" panose="020F0502020204030204" pitchFamily="34" charset="0"/>
              </a:rPr>
              <a:t>päättää</a:t>
            </a:r>
            <a:r>
              <a:rPr lang="fi-FI" sz="1600" spc="-55">
                <a:solidFill>
                  <a:schemeClr val="tx1"/>
                </a:solidFill>
                <a:latin typeface="Calibri" panose="020F0502020204030204" pitchFamily="34" charset="0"/>
                <a:ea typeface="Calibri" panose="020F0502020204030204" pitchFamily="34" charset="0"/>
              </a:rPr>
              <a:t> </a:t>
            </a:r>
            <a:r>
              <a:rPr lang="fi-FI" sz="1600" u="heavy">
                <a:solidFill>
                  <a:schemeClr val="tx1"/>
                </a:solidFill>
                <a:latin typeface="Calibri" panose="020F0502020204030204" pitchFamily="34" charset="0"/>
                <a:ea typeface="Calibri" panose="020F0502020204030204" pitchFamily="34" charset="0"/>
              </a:rPr>
              <a:t>ainoastaan</a:t>
            </a:r>
            <a:r>
              <a:rPr lang="fi-FI" sz="1600" spc="-55">
                <a:solidFill>
                  <a:schemeClr val="tx1"/>
                </a:solidFill>
                <a:latin typeface="Calibri" panose="020F0502020204030204" pitchFamily="34" charset="0"/>
                <a:ea typeface="Calibri" panose="020F0502020204030204" pitchFamily="34" charset="0"/>
              </a:rPr>
              <a:t> </a:t>
            </a:r>
            <a:r>
              <a:rPr lang="fi-FI" sz="1600">
                <a:solidFill>
                  <a:schemeClr val="tx1"/>
                </a:solidFill>
                <a:latin typeface="Calibri" panose="020F0502020204030204" pitchFamily="34" charset="0"/>
                <a:ea typeface="Calibri" panose="020F0502020204030204" pitchFamily="34" charset="0"/>
              </a:rPr>
              <a:t>lastensuojelulaitoksen</a:t>
            </a:r>
            <a:r>
              <a:rPr lang="fi-FI" sz="1600" spc="-55">
                <a:solidFill>
                  <a:schemeClr val="tx1"/>
                </a:solidFill>
                <a:latin typeface="Calibri" panose="020F0502020204030204" pitchFamily="34" charset="0"/>
                <a:ea typeface="Calibri" panose="020F0502020204030204" pitchFamily="34" charset="0"/>
              </a:rPr>
              <a:t> </a:t>
            </a:r>
            <a:r>
              <a:rPr lang="fi-FI" sz="1600">
                <a:solidFill>
                  <a:schemeClr val="tx1"/>
                </a:solidFill>
                <a:latin typeface="Calibri" panose="020F0502020204030204" pitchFamily="34" charset="0"/>
                <a:ea typeface="Calibri" panose="020F0502020204030204" pitchFamily="34" charset="0"/>
              </a:rPr>
              <a:t>johtaja tai hänen sijainen</a:t>
            </a:r>
            <a:r>
              <a:rPr lang="fi-FI" sz="1600" spc="-55">
                <a:solidFill>
                  <a:schemeClr val="tx1"/>
                </a:solidFill>
                <a:latin typeface="Calibri" panose="020F0502020204030204" pitchFamily="34" charset="0"/>
                <a:ea typeface="Calibri" panose="020F0502020204030204" pitchFamily="34" charset="0"/>
              </a:rPr>
              <a:t> </a:t>
            </a:r>
            <a:r>
              <a:rPr lang="fi-FI" sz="1600">
                <a:solidFill>
                  <a:schemeClr val="tx1"/>
                </a:solidFill>
                <a:latin typeface="Calibri" panose="020F0502020204030204" pitchFamily="34" charset="0"/>
                <a:ea typeface="Calibri" panose="020F0502020204030204" pitchFamily="34" charset="0"/>
              </a:rPr>
              <a:t>(max</a:t>
            </a:r>
            <a:r>
              <a:rPr lang="fi-FI" sz="1600" spc="-55">
                <a:solidFill>
                  <a:schemeClr val="tx1"/>
                </a:solidFill>
                <a:latin typeface="Calibri" panose="020F0502020204030204" pitchFamily="34" charset="0"/>
                <a:ea typeface="Calibri" panose="020F0502020204030204" pitchFamily="34" charset="0"/>
              </a:rPr>
              <a:t> </a:t>
            </a:r>
            <a:r>
              <a:rPr lang="fi-FI" sz="1600">
                <a:solidFill>
                  <a:schemeClr val="tx1"/>
                </a:solidFill>
                <a:latin typeface="Calibri" panose="020F0502020204030204" pitchFamily="34" charset="0"/>
                <a:ea typeface="Calibri" panose="020F0502020204030204" pitchFamily="34" charset="0"/>
              </a:rPr>
              <a:t>30</a:t>
            </a:r>
            <a:r>
              <a:rPr lang="fi-FI" sz="1600" spc="-55">
                <a:solidFill>
                  <a:schemeClr val="tx1"/>
                </a:solidFill>
                <a:latin typeface="Calibri" panose="020F0502020204030204" pitchFamily="34" charset="0"/>
                <a:ea typeface="Calibri" panose="020F0502020204030204" pitchFamily="34" charset="0"/>
              </a:rPr>
              <a:t> </a:t>
            </a:r>
            <a:r>
              <a:rPr lang="fi-FI" sz="1600">
                <a:solidFill>
                  <a:schemeClr val="tx1"/>
                </a:solidFill>
                <a:latin typeface="Calibri" panose="020F0502020204030204" pitchFamily="34" charset="0"/>
                <a:ea typeface="Calibri" panose="020F0502020204030204" pitchFamily="34" charset="0"/>
              </a:rPr>
              <a:t>vrk)</a:t>
            </a:r>
            <a:r>
              <a:rPr lang="fi-FI" sz="1600" spc="-55">
                <a:solidFill>
                  <a:schemeClr val="tx1"/>
                </a:solidFill>
                <a:latin typeface="Calibri" panose="020F0502020204030204" pitchFamily="34" charset="0"/>
                <a:ea typeface="Calibri" panose="020F0502020204030204" pitchFamily="34" charset="0"/>
              </a:rPr>
              <a:t> </a:t>
            </a:r>
            <a:r>
              <a:rPr lang="fi-FI" sz="1600">
                <a:solidFill>
                  <a:schemeClr val="tx1"/>
                </a:solidFill>
                <a:latin typeface="Calibri" panose="020F0502020204030204" pitchFamily="34" charset="0"/>
                <a:ea typeface="Calibri" panose="020F0502020204030204" pitchFamily="34" charset="0"/>
              </a:rPr>
              <a:t>tai</a:t>
            </a:r>
            <a:r>
              <a:rPr lang="fi-FI" sz="1600" spc="-55">
                <a:solidFill>
                  <a:schemeClr val="tx1"/>
                </a:solidFill>
                <a:latin typeface="Calibri" panose="020F0502020204030204" pitchFamily="34" charset="0"/>
                <a:ea typeface="Calibri" panose="020F0502020204030204" pitchFamily="34" charset="0"/>
              </a:rPr>
              <a:t> </a:t>
            </a:r>
            <a:r>
              <a:rPr lang="fi-FI" sz="1600">
                <a:solidFill>
                  <a:schemeClr val="tx1"/>
                </a:solidFill>
                <a:latin typeface="Calibri" panose="020F0502020204030204" pitchFamily="34" charset="0"/>
                <a:ea typeface="Calibri" panose="020F0502020204030204" pitchFamily="34" charset="0"/>
              </a:rPr>
              <a:t>johtava sosiaalihuollon viranhaltija tai hänen määräämänsä muu virkasuhteessa oleva sosiaalityöntekijä.</a:t>
            </a:r>
            <a:endParaRPr lang="fi-FI" sz="1600" spc="0">
              <a:solidFill>
                <a:schemeClr val="tx1"/>
              </a:solidFill>
              <a:effectLst/>
              <a:latin typeface="Calibri" panose="020F0502020204030204" pitchFamily="34" charset="0"/>
              <a:ea typeface="Arial" panose="020B0604020202020204" pitchFamily="34" charset="0"/>
              <a:cs typeface="Calibri" panose="020F0502020204030204" pitchFamily="34" charset="0"/>
            </a:endParaRPr>
          </a:p>
          <a:p>
            <a:pPr marL="71755">
              <a:lnSpc>
                <a:spcPct val="90000"/>
              </a:lnSpc>
              <a:spcBef>
                <a:spcPts val="100"/>
              </a:spcBef>
              <a:spcAft>
                <a:spcPts val="0"/>
              </a:spcAft>
            </a:pPr>
            <a:endParaRPr lang="fi-FI" sz="1600" spc="0" dirty="0">
              <a:solidFill>
                <a:schemeClr val="tx1"/>
              </a:solidFill>
              <a:effectLst/>
              <a:latin typeface="Calibri" panose="020F0502020204030204" pitchFamily="34" charset="0"/>
              <a:ea typeface="Arial" panose="020B0604020202020204" pitchFamily="34" charset="0"/>
              <a:cs typeface="Calibri" panose="020F0502020204030204" pitchFamily="34" charset="0"/>
            </a:endParaRPr>
          </a:p>
          <a:p>
            <a:pPr marL="71755">
              <a:spcBef>
                <a:spcPts val="105"/>
              </a:spcBef>
            </a:pPr>
            <a:r>
              <a:rPr lang="fi-FI" sz="1600" b="1">
                <a:solidFill>
                  <a:schemeClr val="tx1"/>
                </a:solidFill>
                <a:latin typeface="Calibri" panose="020F0502020204030204" pitchFamily="34" charset="0"/>
                <a:ea typeface="Calibri" panose="020F0502020204030204" pitchFamily="34" charset="0"/>
              </a:rPr>
              <a:t>päätös</a:t>
            </a:r>
            <a:r>
              <a:rPr lang="fi-FI" sz="1600" b="1" spc="-30">
                <a:solidFill>
                  <a:schemeClr val="tx1"/>
                </a:solidFill>
                <a:latin typeface="Calibri" panose="020F0502020204030204" pitchFamily="34" charset="0"/>
                <a:ea typeface="Calibri" panose="020F0502020204030204" pitchFamily="34" charset="0"/>
              </a:rPr>
              <a:t> </a:t>
            </a:r>
            <a:r>
              <a:rPr lang="fi-FI" sz="1600" b="1">
                <a:solidFill>
                  <a:schemeClr val="tx1"/>
                </a:solidFill>
                <a:latin typeface="Calibri" panose="020F0502020204030204" pitchFamily="34" charset="0"/>
                <a:ea typeface="Calibri" panose="020F0502020204030204" pitchFamily="34" charset="0"/>
              </a:rPr>
              <a:t>on</a:t>
            </a:r>
            <a:r>
              <a:rPr lang="fi-FI" sz="1600" b="1" spc="-30">
                <a:solidFill>
                  <a:schemeClr val="tx1"/>
                </a:solidFill>
                <a:latin typeface="Calibri" panose="020F0502020204030204" pitchFamily="34" charset="0"/>
                <a:ea typeface="Calibri" panose="020F0502020204030204" pitchFamily="34" charset="0"/>
              </a:rPr>
              <a:t> </a:t>
            </a:r>
            <a:r>
              <a:rPr lang="fi-FI" sz="1600" b="1" spc="-10">
                <a:solidFill>
                  <a:schemeClr val="tx1"/>
                </a:solidFill>
                <a:latin typeface="Calibri" panose="020F0502020204030204" pitchFamily="34" charset="0"/>
                <a:ea typeface="Calibri" panose="020F0502020204030204" pitchFamily="34" charset="0"/>
              </a:rPr>
              <a:t>valituskelpoinen.</a:t>
            </a:r>
            <a:endParaRPr lang="fi-FI" sz="1600" b="1">
              <a:solidFill>
                <a:schemeClr val="tx1"/>
              </a:solidFill>
              <a:latin typeface="Calibri" panose="020F0502020204030204" pitchFamily="34" charset="0"/>
              <a:ea typeface="Calibri" panose="020F0502020204030204" pitchFamily="34" charset="0"/>
            </a:endParaRPr>
          </a:p>
          <a:p>
            <a:pPr marL="71755">
              <a:lnSpc>
                <a:spcPct val="100000"/>
              </a:lnSpc>
              <a:spcBef>
                <a:spcPts val="105"/>
              </a:spcBef>
            </a:pPr>
            <a:endParaRPr lang="fi-FI" sz="1600">
              <a:effectLst/>
              <a:latin typeface="Calibri" panose="020F0502020204030204" pitchFamily="34" charset="0"/>
              <a:ea typeface="Calibri" panose="020F0502020204030204" pitchFamily="34" charset="0"/>
              <a:cs typeface="Calibri" panose="020F0502020204030204" pitchFamily="34" charset="0"/>
            </a:endParaRPr>
          </a:p>
          <a:p>
            <a:pPr marL="71755">
              <a:lnSpc>
                <a:spcPct val="90000"/>
              </a:lnSpc>
              <a:spcBef>
                <a:spcPts val="105"/>
              </a:spcBef>
              <a:spcAft>
                <a:spcPts val="0"/>
              </a:spcAft>
            </a:pPr>
            <a:endParaRPr lang="fi-FI" sz="16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363086647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24E43EB-867C-4B35-9A5C-E435157C72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A7C0F5DA-B59F-4F13-8BB8-FFD8F2C572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a:lstStyle/>
          <a:p>
            <a:endParaRPr lang="fi-FI"/>
          </a:p>
        </p:txBody>
      </p:sp>
      <p:sp>
        <p:nvSpPr>
          <p:cNvPr id="12" name="Freeform 5">
            <a:extLst>
              <a:ext uri="{FF2B5EF4-FFF2-40B4-BE49-F238E27FC236}">
                <a16:creationId xmlns:a16="http://schemas.microsoft.com/office/drawing/2014/main" id="{9CEA1DEC-CC9E-4776-9E08-048A15BFA6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fi-FI"/>
          </a:p>
        </p:txBody>
      </p:sp>
      <p:sp>
        <p:nvSpPr>
          <p:cNvPr id="14" name="Freeform: Shape 13">
            <a:extLst>
              <a:ext uri="{FF2B5EF4-FFF2-40B4-BE49-F238E27FC236}">
                <a16:creationId xmlns:a16="http://schemas.microsoft.com/office/drawing/2014/main" id="{9CE399CF-F4B8-4832-A8CB-B93F6B1EF4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5171964" y="-140866"/>
            <a:ext cx="6053670" cy="7139732"/>
          </a:xfrm>
          <a:custGeom>
            <a:avLst/>
            <a:gdLst>
              <a:gd name="connsiteX0" fmla="*/ 6053670 w 6053670"/>
              <a:gd name="connsiteY0" fmla="*/ 1098 h 7139732"/>
              <a:gd name="connsiteX1" fmla="*/ 6053670 w 6053670"/>
              <a:gd name="connsiteY1" fmla="*/ 1084479 h 7139732"/>
              <a:gd name="connsiteX2" fmla="*/ 6053670 w 6053670"/>
              <a:gd name="connsiteY2" fmla="*/ 1254558 h 7139732"/>
              <a:gd name="connsiteX3" fmla="*/ 6053670 w 6053670"/>
              <a:gd name="connsiteY3" fmla="*/ 7139732 h 7139732"/>
              <a:gd name="connsiteX4" fmla="*/ 0 w 6053670"/>
              <a:gd name="connsiteY4" fmla="*/ 7139732 h 7139732"/>
              <a:gd name="connsiteX5" fmla="*/ 0 w 6053670"/>
              <a:gd name="connsiteY5" fmla="*/ 1249853 h 7139732"/>
              <a:gd name="connsiteX6" fmla="*/ 0 w 6053670"/>
              <a:gd name="connsiteY6" fmla="*/ 1084479 h 7139732"/>
              <a:gd name="connsiteX7" fmla="*/ 0 w 6053670"/>
              <a:gd name="connsiteY7" fmla="*/ 0 h 7139732"/>
              <a:gd name="connsiteX8" fmla="*/ 35717 w 6053670"/>
              <a:gd name="connsiteY8" fmla="*/ 5488 h 7139732"/>
              <a:gd name="connsiteX9" fmla="*/ 140445 w 6053670"/>
              <a:gd name="connsiteY9" fmla="*/ 21641 h 7139732"/>
              <a:gd name="connsiteX10" fmla="*/ 216722 w 6053670"/>
              <a:gd name="connsiteY10" fmla="*/ 32932 h 7139732"/>
              <a:gd name="connsiteX11" fmla="*/ 307527 w 6053670"/>
              <a:gd name="connsiteY11" fmla="*/ 44850 h 7139732"/>
              <a:gd name="connsiteX12" fmla="*/ 415282 w 6053670"/>
              <a:gd name="connsiteY12" fmla="*/ 59121 h 7139732"/>
              <a:gd name="connsiteX13" fmla="*/ 534539 w 6053670"/>
              <a:gd name="connsiteY13" fmla="*/ 74175 h 7139732"/>
              <a:gd name="connsiteX14" fmla="*/ 668931 w 6053670"/>
              <a:gd name="connsiteY14" fmla="*/ 90014 h 7139732"/>
              <a:gd name="connsiteX15" fmla="*/ 815430 w 6053670"/>
              <a:gd name="connsiteY15" fmla="*/ 106794 h 7139732"/>
              <a:gd name="connsiteX16" fmla="*/ 974641 w 6053670"/>
              <a:gd name="connsiteY16" fmla="*/ 123574 h 7139732"/>
              <a:gd name="connsiteX17" fmla="*/ 1144144 w 6053670"/>
              <a:gd name="connsiteY17" fmla="*/ 140667 h 7139732"/>
              <a:gd name="connsiteX18" fmla="*/ 1326965 w 6053670"/>
              <a:gd name="connsiteY18" fmla="*/ 156506 h 7139732"/>
              <a:gd name="connsiteX19" fmla="*/ 1518261 w 6053670"/>
              <a:gd name="connsiteY19" fmla="*/ 171717 h 7139732"/>
              <a:gd name="connsiteX20" fmla="*/ 1720453 w 6053670"/>
              <a:gd name="connsiteY20" fmla="*/ 185518 h 7139732"/>
              <a:gd name="connsiteX21" fmla="*/ 1931121 w 6053670"/>
              <a:gd name="connsiteY21" fmla="*/ 198690 h 7139732"/>
              <a:gd name="connsiteX22" fmla="*/ 2150869 w 6053670"/>
              <a:gd name="connsiteY22" fmla="*/ 211079 h 7139732"/>
              <a:gd name="connsiteX23" fmla="*/ 2263467 w 6053670"/>
              <a:gd name="connsiteY23" fmla="*/ 215470 h 7139732"/>
              <a:gd name="connsiteX24" fmla="*/ 2378487 w 6053670"/>
              <a:gd name="connsiteY24" fmla="*/ 220332 h 7139732"/>
              <a:gd name="connsiteX25" fmla="*/ 2495323 w 6053670"/>
              <a:gd name="connsiteY25" fmla="*/ 224879 h 7139732"/>
              <a:gd name="connsiteX26" fmla="*/ 2612764 w 6053670"/>
              <a:gd name="connsiteY26" fmla="*/ 227859 h 7139732"/>
              <a:gd name="connsiteX27" fmla="*/ 2732627 w 6053670"/>
              <a:gd name="connsiteY27" fmla="*/ 230525 h 7139732"/>
              <a:gd name="connsiteX28" fmla="*/ 2853700 w 6053670"/>
              <a:gd name="connsiteY28" fmla="*/ 233348 h 7139732"/>
              <a:gd name="connsiteX29" fmla="*/ 2977195 w 6053670"/>
              <a:gd name="connsiteY29" fmla="*/ 235229 h 7139732"/>
              <a:gd name="connsiteX30" fmla="*/ 3101901 w 6053670"/>
              <a:gd name="connsiteY30" fmla="*/ 235229 h 7139732"/>
              <a:gd name="connsiteX31" fmla="*/ 3227817 w 6053670"/>
              <a:gd name="connsiteY31" fmla="*/ 236170 h 7139732"/>
              <a:gd name="connsiteX32" fmla="*/ 3354944 w 6053670"/>
              <a:gd name="connsiteY32" fmla="*/ 235229 h 7139732"/>
              <a:gd name="connsiteX33" fmla="*/ 3483887 w 6053670"/>
              <a:gd name="connsiteY33" fmla="*/ 233348 h 7139732"/>
              <a:gd name="connsiteX34" fmla="*/ 3612830 w 6053670"/>
              <a:gd name="connsiteY34" fmla="*/ 231623 h 7139732"/>
              <a:gd name="connsiteX35" fmla="*/ 3743590 w 6053670"/>
              <a:gd name="connsiteY35" fmla="*/ 227859 h 7139732"/>
              <a:gd name="connsiteX36" fmla="*/ 3875560 w 6053670"/>
              <a:gd name="connsiteY36" fmla="*/ 223938 h 7139732"/>
              <a:gd name="connsiteX37" fmla="*/ 4007530 w 6053670"/>
              <a:gd name="connsiteY37" fmla="*/ 219391 h 7139732"/>
              <a:gd name="connsiteX38" fmla="*/ 4140710 w 6053670"/>
              <a:gd name="connsiteY38" fmla="*/ 212961 h 7139732"/>
              <a:gd name="connsiteX39" fmla="*/ 4275102 w 6053670"/>
              <a:gd name="connsiteY39" fmla="*/ 205277 h 7139732"/>
              <a:gd name="connsiteX40" fmla="*/ 4410098 w 6053670"/>
              <a:gd name="connsiteY40" fmla="*/ 197907 h 7139732"/>
              <a:gd name="connsiteX41" fmla="*/ 4545096 w 6053670"/>
              <a:gd name="connsiteY41" fmla="*/ 188498 h 7139732"/>
              <a:gd name="connsiteX42" fmla="*/ 4681909 w 6053670"/>
              <a:gd name="connsiteY42" fmla="*/ 177207 h 7139732"/>
              <a:gd name="connsiteX43" fmla="*/ 4816905 w 6053670"/>
              <a:gd name="connsiteY43" fmla="*/ 165916 h 7139732"/>
              <a:gd name="connsiteX44" fmla="*/ 4954323 w 6053670"/>
              <a:gd name="connsiteY44" fmla="*/ 152899 h 7139732"/>
              <a:gd name="connsiteX45" fmla="*/ 5092347 w 6053670"/>
              <a:gd name="connsiteY45" fmla="*/ 138629 h 7139732"/>
              <a:gd name="connsiteX46" fmla="*/ 5228555 w 6053670"/>
              <a:gd name="connsiteY46" fmla="*/ 123574 h 7139732"/>
              <a:gd name="connsiteX47" fmla="*/ 5366578 w 6053670"/>
              <a:gd name="connsiteY47" fmla="*/ 106010 h 7139732"/>
              <a:gd name="connsiteX48" fmla="*/ 5503997 w 6053670"/>
              <a:gd name="connsiteY48" fmla="*/ 87192 h 7139732"/>
              <a:gd name="connsiteX49" fmla="*/ 5642020 w 6053670"/>
              <a:gd name="connsiteY49" fmla="*/ 68530 h 7139732"/>
              <a:gd name="connsiteX50" fmla="*/ 5779438 w 6053670"/>
              <a:gd name="connsiteY50" fmla="*/ 46733 h 7139732"/>
              <a:gd name="connsiteX51" fmla="*/ 5916251 w 6053670"/>
              <a:gd name="connsiteY51" fmla="*/ 24464 h 7139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53670" h="7139732">
                <a:moveTo>
                  <a:pt x="6053670" y="1098"/>
                </a:moveTo>
                <a:lnTo>
                  <a:pt x="6053670" y="1084479"/>
                </a:lnTo>
                <a:lnTo>
                  <a:pt x="6053670" y="1254558"/>
                </a:lnTo>
                <a:lnTo>
                  <a:pt x="6053670" y="7139732"/>
                </a:lnTo>
                <a:lnTo>
                  <a:pt x="0" y="7139732"/>
                </a:lnTo>
                <a:lnTo>
                  <a:pt x="0" y="1249853"/>
                </a:lnTo>
                <a:lnTo>
                  <a:pt x="0" y="1084479"/>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1" y="235229"/>
                </a:lnTo>
                <a:lnTo>
                  <a:pt x="3227817" y="236170"/>
                </a:lnTo>
                <a:lnTo>
                  <a:pt x="3354944" y="235229"/>
                </a:lnTo>
                <a:lnTo>
                  <a:pt x="3483887" y="233348"/>
                </a:lnTo>
                <a:lnTo>
                  <a:pt x="3612830" y="231623"/>
                </a:lnTo>
                <a:lnTo>
                  <a:pt x="3743590" y="227859"/>
                </a:lnTo>
                <a:lnTo>
                  <a:pt x="3875560" y="223938"/>
                </a:lnTo>
                <a:lnTo>
                  <a:pt x="4007530"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bg1"/>
          </a:solidFill>
          <a:ln>
            <a:noFill/>
          </a:ln>
        </p:spPr>
        <p:txBody>
          <a:bodyPr/>
          <a:lstStyle/>
          <a:p>
            <a:endParaRPr lang="fi-FI"/>
          </a:p>
        </p:txBody>
      </p:sp>
      <p:sp>
        <p:nvSpPr>
          <p:cNvPr id="16" name="Freeform 5">
            <a:extLst>
              <a:ext uri="{FF2B5EF4-FFF2-40B4-BE49-F238E27FC236}">
                <a16:creationId xmlns:a16="http://schemas.microsoft.com/office/drawing/2014/main" id="{1F23E73A-FDC8-462C-83C1-3AA8961449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fi-FI"/>
          </a:p>
        </p:txBody>
      </p:sp>
      <p:sp>
        <p:nvSpPr>
          <p:cNvPr id="2" name="Otsikko 1">
            <a:extLst>
              <a:ext uri="{FF2B5EF4-FFF2-40B4-BE49-F238E27FC236}">
                <a16:creationId xmlns:a16="http://schemas.microsoft.com/office/drawing/2014/main" id="{26078FC2-47F7-FCBE-4900-C380DD9794F0}"/>
              </a:ext>
            </a:extLst>
          </p:cNvPr>
          <p:cNvSpPr>
            <a:spLocks noGrp="1"/>
          </p:cNvSpPr>
          <p:nvPr>
            <p:ph type="title"/>
          </p:nvPr>
        </p:nvSpPr>
        <p:spPr>
          <a:xfrm>
            <a:off x="994087" y="1130603"/>
            <a:ext cx="3342442" cy="4596794"/>
          </a:xfrm>
        </p:spPr>
        <p:txBody>
          <a:bodyPr anchor="ctr">
            <a:normAutofit/>
          </a:bodyPr>
          <a:lstStyle/>
          <a:p>
            <a:r>
              <a:rPr lang="fi-FI" sz="3200" b="1">
                <a:solidFill>
                  <a:srgbClr val="EBEBEB"/>
                </a:solidFill>
                <a:effectLst/>
                <a:latin typeface="Calibri" panose="020F0502020204030204" pitchFamily="34" charset="0"/>
                <a:ea typeface="Calibri" panose="020F0502020204030204" pitchFamily="34" charset="0"/>
              </a:rPr>
              <a:t>Aineen</a:t>
            </a:r>
            <a:r>
              <a:rPr lang="fi-FI" sz="3200" b="1" spc="-45">
                <a:solidFill>
                  <a:srgbClr val="EBEBEB"/>
                </a:solidFill>
                <a:effectLst/>
                <a:latin typeface="Calibri" panose="020F0502020204030204" pitchFamily="34" charset="0"/>
                <a:ea typeface="Calibri" panose="020F0502020204030204" pitchFamily="34" charset="0"/>
              </a:rPr>
              <a:t> </a:t>
            </a:r>
            <a:r>
              <a:rPr lang="fi-FI" sz="3200" b="1">
                <a:solidFill>
                  <a:srgbClr val="EBEBEB"/>
                </a:solidFill>
                <a:effectLst/>
                <a:latin typeface="Calibri" panose="020F0502020204030204" pitchFamily="34" charset="0"/>
                <a:ea typeface="Calibri" panose="020F0502020204030204" pitchFamily="34" charset="0"/>
              </a:rPr>
              <a:t>tai</a:t>
            </a:r>
            <a:r>
              <a:rPr lang="fi-FI" sz="3200" b="1" spc="-35">
                <a:solidFill>
                  <a:srgbClr val="EBEBEB"/>
                </a:solidFill>
                <a:effectLst/>
                <a:latin typeface="Calibri" panose="020F0502020204030204" pitchFamily="34" charset="0"/>
                <a:ea typeface="Calibri" panose="020F0502020204030204" pitchFamily="34" charset="0"/>
              </a:rPr>
              <a:t> </a:t>
            </a:r>
            <a:r>
              <a:rPr lang="fi-FI" sz="3200" b="1">
                <a:solidFill>
                  <a:srgbClr val="EBEBEB"/>
                </a:solidFill>
                <a:effectLst/>
                <a:latin typeface="Calibri" panose="020F0502020204030204" pitchFamily="34" charset="0"/>
                <a:ea typeface="Calibri" panose="020F0502020204030204" pitchFamily="34" charset="0"/>
              </a:rPr>
              <a:t>esineen</a:t>
            </a:r>
            <a:r>
              <a:rPr lang="fi-FI" sz="3200" b="1" spc="-35">
                <a:solidFill>
                  <a:srgbClr val="EBEBEB"/>
                </a:solidFill>
                <a:effectLst/>
                <a:latin typeface="Calibri" panose="020F0502020204030204" pitchFamily="34" charset="0"/>
                <a:ea typeface="Calibri" panose="020F0502020204030204" pitchFamily="34" charset="0"/>
              </a:rPr>
              <a:t> </a:t>
            </a:r>
            <a:r>
              <a:rPr lang="fi-FI" sz="3200" b="1" spc="-35">
                <a:solidFill>
                  <a:srgbClr val="EBEBEB"/>
                </a:solidFill>
                <a:latin typeface="Calibri" panose="020F0502020204030204" pitchFamily="34" charset="0"/>
                <a:ea typeface="Calibri" panose="020F0502020204030204" pitchFamily="34" charset="0"/>
              </a:rPr>
              <a:t>poisotottaminen lastensuojelulaitoksessa</a:t>
            </a:r>
            <a:r>
              <a:rPr lang="fi-FI" sz="3200" b="1" spc="-35">
                <a:solidFill>
                  <a:srgbClr val="EBEBEB"/>
                </a:solidFill>
                <a:effectLst/>
                <a:latin typeface="Calibri" panose="020F0502020204030204" pitchFamily="34" charset="0"/>
                <a:ea typeface="Calibri" panose="020F0502020204030204" pitchFamily="34" charset="0"/>
              </a:rPr>
              <a:t> </a:t>
            </a:r>
            <a:r>
              <a:rPr lang="fi-FI" sz="3200" b="1">
                <a:solidFill>
                  <a:srgbClr val="EBEBEB"/>
                </a:solidFill>
                <a:effectLst/>
                <a:latin typeface="Calibri" panose="020F0502020204030204" pitchFamily="34" charset="0"/>
                <a:ea typeface="Calibri" panose="020F0502020204030204" pitchFamily="34" charset="0"/>
              </a:rPr>
              <a:t>65</a:t>
            </a:r>
            <a:r>
              <a:rPr lang="fi-FI" sz="3200" b="1" spc="-35">
                <a:solidFill>
                  <a:srgbClr val="EBEBEB"/>
                </a:solidFill>
                <a:effectLst/>
                <a:latin typeface="Calibri" panose="020F0502020204030204" pitchFamily="34" charset="0"/>
                <a:ea typeface="Calibri" panose="020F0502020204030204" pitchFamily="34" charset="0"/>
              </a:rPr>
              <a:t> </a:t>
            </a:r>
            <a:r>
              <a:rPr lang="fi-FI" sz="3200" b="1" spc="-50">
                <a:solidFill>
                  <a:srgbClr val="EBEBEB"/>
                </a:solidFill>
                <a:effectLst/>
                <a:latin typeface="Calibri" panose="020F0502020204030204" pitchFamily="34" charset="0"/>
                <a:ea typeface="Calibri" panose="020F0502020204030204" pitchFamily="34" charset="0"/>
              </a:rPr>
              <a:t>§</a:t>
            </a:r>
            <a:br>
              <a:rPr lang="fi-FI" sz="3200" b="1">
                <a:solidFill>
                  <a:srgbClr val="EBEBEB"/>
                </a:solidFill>
                <a:effectLst/>
                <a:latin typeface="Calibri" panose="020F0502020204030204" pitchFamily="34" charset="0"/>
                <a:ea typeface="Calibri" panose="020F0502020204030204" pitchFamily="34" charset="0"/>
              </a:rPr>
            </a:br>
            <a:endParaRPr lang="fi-FI" sz="3200">
              <a:solidFill>
                <a:srgbClr val="EBEBEB"/>
              </a:solidFill>
            </a:endParaRPr>
          </a:p>
        </p:txBody>
      </p:sp>
      <p:sp>
        <p:nvSpPr>
          <p:cNvPr id="3" name="Sisällön paikkamerkki 2">
            <a:extLst>
              <a:ext uri="{FF2B5EF4-FFF2-40B4-BE49-F238E27FC236}">
                <a16:creationId xmlns:a16="http://schemas.microsoft.com/office/drawing/2014/main" id="{EAB0F8EE-3626-55DB-BEAD-C36996EA4D3D}"/>
              </a:ext>
            </a:extLst>
          </p:cNvPr>
          <p:cNvSpPr>
            <a:spLocks noGrp="1"/>
          </p:cNvSpPr>
          <p:nvPr>
            <p:ph idx="1"/>
          </p:nvPr>
        </p:nvSpPr>
        <p:spPr>
          <a:xfrm>
            <a:off x="5290077" y="437513"/>
            <a:ext cx="5502614" cy="5954325"/>
          </a:xfrm>
        </p:spPr>
        <p:txBody>
          <a:bodyPr anchor="ctr">
            <a:normAutofit/>
          </a:bodyPr>
          <a:lstStyle/>
          <a:p>
            <a:pPr marL="71755">
              <a:lnSpc>
                <a:spcPct val="90000"/>
              </a:lnSpc>
              <a:spcBef>
                <a:spcPts val="905"/>
              </a:spcBef>
            </a:pPr>
            <a:r>
              <a:rPr lang="fi-FI" sz="1200" dirty="0">
                <a:solidFill>
                  <a:schemeClr val="tx1"/>
                </a:solidFill>
                <a:effectLst/>
                <a:latin typeface="Calibri" panose="020F0502020204030204" pitchFamily="34" charset="0"/>
                <a:ea typeface="Calibri" panose="020F0502020204030204" pitchFamily="34" charset="0"/>
              </a:rPr>
              <a:t>Jos</a:t>
            </a:r>
            <a:r>
              <a:rPr lang="fi-FI" sz="1200" spc="-55" dirty="0">
                <a:solidFill>
                  <a:schemeClr val="tx1"/>
                </a:solidFill>
                <a:effectLst/>
                <a:latin typeface="Calibri" panose="020F0502020204030204" pitchFamily="34" charset="0"/>
                <a:ea typeface="Calibri" panose="020F0502020204030204" pitchFamily="34" charset="0"/>
              </a:rPr>
              <a:t> </a:t>
            </a:r>
            <a:r>
              <a:rPr lang="fi-FI" sz="1200" dirty="0">
                <a:solidFill>
                  <a:schemeClr val="tx1"/>
                </a:solidFill>
                <a:effectLst/>
                <a:latin typeface="Calibri" panose="020F0502020204030204" pitchFamily="34" charset="0"/>
                <a:ea typeface="Calibri" panose="020F0502020204030204" pitchFamily="34" charset="0"/>
              </a:rPr>
              <a:t>sinulla</a:t>
            </a:r>
            <a:r>
              <a:rPr lang="fi-FI" sz="1200" spc="-55" dirty="0">
                <a:solidFill>
                  <a:schemeClr val="tx1"/>
                </a:solidFill>
                <a:effectLst/>
                <a:latin typeface="Calibri" panose="020F0502020204030204" pitchFamily="34" charset="0"/>
                <a:ea typeface="Calibri" panose="020F0502020204030204" pitchFamily="34" charset="0"/>
              </a:rPr>
              <a:t> </a:t>
            </a:r>
            <a:r>
              <a:rPr lang="fi-FI" sz="1200" dirty="0">
                <a:solidFill>
                  <a:schemeClr val="tx1"/>
                </a:solidFill>
                <a:effectLst/>
                <a:latin typeface="Calibri" panose="020F0502020204030204" pitchFamily="34" charset="0"/>
                <a:ea typeface="Calibri" panose="020F0502020204030204" pitchFamily="34" charset="0"/>
              </a:rPr>
              <a:t>on</a:t>
            </a:r>
            <a:r>
              <a:rPr lang="fi-FI" sz="1200" spc="-55" dirty="0">
                <a:solidFill>
                  <a:schemeClr val="tx1"/>
                </a:solidFill>
                <a:effectLst/>
                <a:latin typeface="Calibri" panose="020F0502020204030204" pitchFamily="34" charset="0"/>
                <a:ea typeface="Calibri" panose="020F0502020204030204" pitchFamily="34" charset="0"/>
              </a:rPr>
              <a:t> </a:t>
            </a:r>
            <a:r>
              <a:rPr lang="fi-FI" sz="1200" dirty="0">
                <a:solidFill>
                  <a:schemeClr val="tx1"/>
                </a:solidFill>
                <a:effectLst/>
                <a:latin typeface="Calibri" panose="020F0502020204030204" pitchFamily="34" charset="0"/>
                <a:ea typeface="Calibri" panose="020F0502020204030204" pitchFamily="34" charset="0"/>
              </a:rPr>
              <a:t>hallussasi</a:t>
            </a:r>
            <a:r>
              <a:rPr lang="fi-FI" sz="1200" spc="-55" dirty="0">
                <a:solidFill>
                  <a:schemeClr val="tx1"/>
                </a:solidFill>
                <a:effectLst/>
                <a:latin typeface="Calibri" panose="020F0502020204030204" pitchFamily="34" charset="0"/>
                <a:ea typeface="Calibri" panose="020F0502020204030204" pitchFamily="34" charset="0"/>
              </a:rPr>
              <a:t> </a:t>
            </a:r>
            <a:r>
              <a:rPr lang="fi-FI" sz="1200" dirty="0">
                <a:solidFill>
                  <a:schemeClr val="tx1"/>
                </a:solidFill>
                <a:effectLst/>
                <a:latin typeface="Calibri" panose="020F0502020204030204" pitchFamily="34" charset="0"/>
                <a:ea typeface="Calibri" panose="020F0502020204030204" pitchFamily="34" charset="0"/>
              </a:rPr>
              <a:t>päihtymistarkoituksessa</a:t>
            </a:r>
            <a:r>
              <a:rPr lang="fi-FI" sz="1200" spc="-55" dirty="0">
                <a:solidFill>
                  <a:schemeClr val="tx1"/>
                </a:solidFill>
                <a:effectLst/>
                <a:latin typeface="Calibri" panose="020F0502020204030204" pitchFamily="34" charset="0"/>
                <a:ea typeface="Calibri" panose="020F0502020204030204" pitchFamily="34" charset="0"/>
              </a:rPr>
              <a:t> </a:t>
            </a:r>
            <a:r>
              <a:rPr lang="fi-FI" sz="1200" dirty="0">
                <a:solidFill>
                  <a:schemeClr val="tx1"/>
                </a:solidFill>
                <a:effectLst/>
                <a:latin typeface="Calibri" panose="020F0502020204030204" pitchFamily="34" charset="0"/>
                <a:ea typeface="Calibri" panose="020F0502020204030204" pitchFamily="34" charset="0"/>
              </a:rPr>
              <a:t>käytettävää</a:t>
            </a:r>
            <a:r>
              <a:rPr lang="fi-FI" sz="1200" spc="-55" dirty="0">
                <a:solidFill>
                  <a:schemeClr val="tx1"/>
                </a:solidFill>
                <a:effectLst/>
                <a:latin typeface="Calibri" panose="020F0502020204030204" pitchFamily="34" charset="0"/>
                <a:ea typeface="Calibri" panose="020F0502020204030204" pitchFamily="34" charset="0"/>
              </a:rPr>
              <a:t> </a:t>
            </a:r>
            <a:r>
              <a:rPr lang="fi-FI" sz="1200" dirty="0">
                <a:solidFill>
                  <a:schemeClr val="tx1"/>
                </a:solidFill>
                <a:effectLst/>
                <a:latin typeface="Calibri" panose="020F0502020204030204" pitchFamily="34" charset="0"/>
                <a:ea typeface="Calibri" panose="020F0502020204030204" pitchFamily="34" charset="0"/>
              </a:rPr>
              <a:t>ainetta</a:t>
            </a:r>
            <a:r>
              <a:rPr lang="fi-FI" sz="1200" spc="-55" dirty="0">
                <a:solidFill>
                  <a:schemeClr val="tx1"/>
                </a:solidFill>
                <a:effectLst/>
                <a:latin typeface="Calibri" panose="020F0502020204030204" pitchFamily="34" charset="0"/>
                <a:ea typeface="Calibri" panose="020F0502020204030204" pitchFamily="34" charset="0"/>
              </a:rPr>
              <a:t> </a:t>
            </a:r>
            <a:r>
              <a:rPr lang="fi-FI" sz="1200" dirty="0">
                <a:solidFill>
                  <a:schemeClr val="tx1"/>
                </a:solidFill>
                <a:effectLst/>
                <a:latin typeface="Calibri" panose="020F0502020204030204" pitchFamily="34" charset="0"/>
                <a:ea typeface="Calibri" panose="020F0502020204030204" pitchFamily="34" charset="0"/>
              </a:rPr>
              <a:t>tai</a:t>
            </a:r>
            <a:r>
              <a:rPr lang="fi-FI" sz="1200" spc="-55" dirty="0">
                <a:solidFill>
                  <a:schemeClr val="tx1"/>
                </a:solidFill>
                <a:effectLst/>
                <a:latin typeface="Calibri" panose="020F0502020204030204" pitchFamily="34" charset="0"/>
                <a:ea typeface="Calibri" panose="020F0502020204030204" pitchFamily="34" charset="0"/>
              </a:rPr>
              <a:t> </a:t>
            </a:r>
            <a:r>
              <a:rPr lang="fi-FI" sz="1200" dirty="0">
                <a:solidFill>
                  <a:schemeClr val="tx1"/>
                </a:solidFill>
                <a:effectLst/>
                <a:latin typeface="Calibri" panose="020F0502020204030204" pitchFamily="34" charset="0"/>
                <a:ea typeface="Calibri" panose="020F0502020204030204" pitchFamily="34" charset="0"/>
              </a:rPr>
              <a:t>tällaisen</a:t>
            </a:r>
            <a:r>
              <a:rPr lang="fi-FI" sz="1200" spc="-55" dirty="0">
                <a:solidFill>
                  <a:schemeClr val="tx1"/>
                </a:solidFill>
                <a:effectLst/>
                <a:latin typeface="Calibri" panose="020F0502020204030204" pitchFamily="34" charset="0"/>
                <a:ea typeface="Calibri" panose="020F0502020204030204" pitchFamily="34" charset="0"/>
              </a:rPr>
              <a:t> </a:t>
            </a:r>
            <a:r>
              <a:rPr lang="fi-FI" sz="1200" dirty="0">
                <a:solidFill>
                  <a:schemeClr val="tx1"/>
                </a:solidFill>
                <a:effectLst/>
                <a:latin typeface="Calibri" panose="020F0502020204030204" pitchFamily="34" charset="0"/>
                <a:ea typeface="Calibri" panose="020F0502020204030204" pitchFamily="34" charset="0"/>
              </a:rPr>
              <a:t>aineen</a:t>
            </a:r>
            <a:r>
              <a:rPr lang="fi-FI" sz="1200" spc="-55" dirty="0">
                <a:solidFill>
                  <a:schemeClr val="tx1"/>
                </a:solidFill>
                <a:effectLst/>
                <a:latin typeface="Calibri" panose="020F0502020204030204" pitchFamily="34" charset="0"/>
                <a:ea typeface="Calibri" panose="020F0502020204030204" pitchFamily="34" charset="0"/>
              </a:rPr>
              <a:t> </a:t>
            </a:r>
            <a:r>
              <a:rPr lang="fi-FI" sz="1200" dirty="0">
                <a:solidFill>
                  <a:schemeClr val="tx1"/>
                </a:solidFill>
                <a:effectLst/>
                <a:latin typeface="Calibri" panose="020F0502020204030204" pitchFamily="34" charset="0"/>
                <a:ea typeface="Calibri" panose="020F0502020204030204" pitchFamily="34" charset="0"/>
              </a:rPr>
              <a:t>käyttöön</a:t>
            </a:r>
            <a:r>
              <a:rPr lang="fi-FI" sz="1200" spc="-55" dirty="0">
                <a:solidFill>
                  <a:schemeClr val="tx1"/>
                </a:solidFill>
                <a:effectLst/>
                <a:latin typeface="Calibri" panose="020F0502020204030204" pitchFamily="34" charset="0"/>
                <a:ea typeface="Calibri" panose="020F0502020204030204" pitchFamily="34" charset="0"/>
              </a:rPr>
              <a:t> </a:t>
            </a:r>
            <a:r>
              <a:rPr lang="fi-FI" sz="1200" dirty="0">
                <a:solidFill>
                  <a:schemeClr val="tx1"/>
                </a:solidFill>
                <a:effectLst/>
                <a:latin typeface="Calibri" panose="020F0502020204030204" pitchFamily="34" charset="0"/>
                <a:ea typeface="Calibri" panose="020F0502020204030204" pitchFamily="34" charset="0"/>
              </a:rPr>
              <a:t>erityisesti soveltuvia</a:t>
            </a:r>
            <a:r>
              <a:rPr lang="fi-FI" sz="1200" spc="-5" dirty="0">
                <a:solidFill>
                  <a:schemeClr val="tx1"/>
                </a:solidFill>
                <a:effectLst/>
                <a:latin typeface="Calibri" panose="020F0502020204030204" pitchFamily="34" charset="0"/>
                <a:ea typeface="Calibri" panose="020F0502020204030204" pitchFamily="34" charset="0"/>
              </a:rPr>
              <a:t> </a:t>
            </a:r>
            <a:r>
              <a:rPr lang="fi-FI" sz="1200" dirty="0">
                <a:solidFill>
                  <a:schemeClr val="tx1"/>
                </a:solidFill>
                <a:effectLst/>
                <a:latin typeface="Calibri" panose="020F0502020204030204" pitchFamily="34" charset="0"/>
                <a:ea typeface="Calibri" panose="020F0502020204030204" pitchFamily="34" charset="0"/>
              </a:rPr>
              <a:t>välineitä</a:t>
            </a:r>
            <a:r>
              <a:rPr lang="fi-FI" sz="1200" b="1" dirty="0">
                <a:solidFill>
                  <a:schemeClr val="tx1"/>
                </a:solidFill>
                <a:effectLst/>
                <a:latin typeface="Calibri" panose="020F0502020204030204" pitchFamily="34" charset="0"/>
                <a:ea typeface="Calibri" panose="020F0502020204030204" pitchFamily="34" charset="0"/>
              </a:rPr>
              <a:t>,</a:t>
            </a:r>
            <a:r>
              <a:rPr lang="fi-FI" sz="1200" b="1" spc="-5" dirty="0">
                <a:solidFill>
                  <a:schemeClr val="tx1"/>
                </a:solidFill>
                <a:effectLst/>
                <a:latin typeface="Calibri" panose="020F0502020204030204" pitchFamily="34" charset="0"/>
                <a:ea typeface="Calibri" panose="020F0502020204030204" pitchFamily="34" charset="0"/>
              </a:rPr>
              <a:t> </a:t>
            </a:r>
            <a:r>
              <a:rPr lang="fi-FI" sz="1200" b="1" dirty="0">
                <a:solidFill>
                  <a:schemeClr val="tx1"/>
                </a:solidFill>
                <a:effectLst/>
                <a:latin typeface="Calibri" panose="020F0502020204030204" pitchFamily="34" charset="0"/>
                <a:ea typeface="Calibri" panose="020F0502020204030204" pitchFamily="34" charset="0"/>
              </a:rPr>
              <a:t>ne</a:t>
            </a:r>
            <a:r>
              <a:rPr lang="fi-FI" sz="1200" b="1" spc="-5" dirty="0">
                <a:solidFill>
                  <a:schemeClr val="tx1"/>
                </a:solidFill>
                <a:effectLst/>
                <a:latin typeface="Calibri" panose="020F0502020204030204" pitchFamily="34" charset="0"/>
                <a:ea typeface="Calibri" panose="020F0502020204030204" pitchFamily="34" charset="0"/>
              </a:rPr>
              <a:t> </a:t>
            </a:r>
            <a:r>
              <a:rPr lang="fi-FI" sz="1200" b="1">
                <a:solidFill>
                  <a:schemeClr val="tx1"/>
                </a:solidFill>
                <a:effectLst/>
                <a:latin typeface="Calibri" panose="020F0502020204030204" pitchFamily="34" charset="0"/>
                <a:ea typeface="Calibri" panose="020F0502020204030204" pitchFamily="34" charset="0"/>
              </a:rPr>
              <a:t>on</a:t>
            </a:r>
            <a:r>
              <a:rPr lang="fi-FI" sz="1200" b="1" spc="-5">
                <a:solidFill>
                  <a:schemeClr val="tx1"/>
                </a:solidFill>
                <a:effectLst/>
                <a:latin typeface="Calibri" panose="020F0502020204030204" pitchFamily="34" charset="0"/>
                <a:ea typeface="Calibri" panose="020F0502020204030204" pitchFamily="34" charset="0"/>
              </a:rPr>
              <a:t> </a:t>
            </a:r>
            <a:r>
              <a:rPr lang="fi-FI" sz="1200" b="1">
                <a:solidFill>
                  <a:schemeClr val="tx1"/>
                </a:solidFill>
                <a:effectLst/>
                <a:latin typeface="Calibri" panose="020F0502020204030204" pitchFamily="34" charset="0"/>
                <a:ea typeface="Calibri" panose="020F0502020204030204" pitchFamily="34" charset="0"/>
              </a:rPr>
              <a:t>otettava pois</a:t>
            </a:r>
            <a:r>
              <a:rPr lang="fi-FI" sz="1200" b="1" spc="-5">
                <a:solidFill>
                  <a:schemeClr val="tx1"/>
                </a:solidFill>
                <a:effectLst/>
                <a:latin typeface="Calibri" panose="020F0502020204030204" pitchFamily="34" charset="0"/>
                <a:ea typeface="Calibri" panose="020F0502020204030204" pitchFamily="34" charset="0"/>
              </a:rPr>
              <a:t> </a:t>
            </a:r>
            <a:r>
              <a:rPr lang="fi-FI" sz="1200">
                <a:solidFill>
                  <a:schemeClr val="tx1"/>
                </a:solidFill>
                <a:effectLst/>
                <a:latin typeface="Calibri" panose="020F0502020204030204" pitchFamily="34" charset="0"/>
                <a:ea typeface="Calibri" panose="020F0502020204030204" pitchFamily="34" charset="0"/>
              </a:rPr>
              <a:t>sinulta</a:t>
            </a:r>
            <a:r>
              <a:rPr lang="fi-FI" sz="1200" spc="-5">
                <a:solidFill>
                  <a:schemeClr val="tx1"/>
                </a:solidFill>
                <a:latin typeface="Calibri" panose="020F0502020204030204" pitchFamily="34" charset="0"/>
                <a:ea typeface="Calibri" panose="020F0502020204030204" pitchFamily="34" charset="0"/>
              </a:rPr>
              <a:t>. </a:t>
            </a:r>
            <a:r>
              <a:rPr lang="fi-FI" sz="1200">
                <a:solidFill>
                  <a:schemeClr val="tx1"/>
                </a:solidFill>
                <a:effectLst/>
                <a:latin typeface="Calibri" panose="020F0502020204030204" pitchFamily="34" charset="0"/>
                <a:ea typeface="Calibri" panose="020F0502020204030204" pitchFamily="34" charset="0"/>
              </a:rPr>
              <a:t>Samoin</a:t>
            </a:r>
            <a:r>
              <a:rPr lang="fi-FI" sz="1200" spc="-5">
                <a:solidFill>
                  <a:schemeClr val="tx1"/>
                </a:solidFill>
                <a:effectLst/>
                <a:latin typeface="Calibri" panose="020F0502020204030204" pitchFamily="34" charset="0"/>
                <a:ea typeface="Calibri" panose="020F0502020204030204" pitchFamily="34" charset="0"/>
              </a:rPr>
              <a:t> </a:t>
            </a:r>
            <a:r>
              <a:rPr lang="fi-FI" sz="1200" b="1" dirty="0">
                <a:solidFill>
                  <a:schemeClr val="tx1"/>
                </a:solidFill>
                <a:effectLst/>
                <a:latin typeface="Calibri" panose="020F0502020204030204" pitchFamily="34" charset="0"/>
                <a:ea typeface="Calibri" panose="020F0502020204030204" pitchFamily="34" charset="0"/>
              </a:rPr>
              <a:t>on</a:t>
            </a:r>
            <a:r>
              <a:rPr lang="fi-FI" sz="1200" b="1" spc="-5" dirty="0">
                <a:solidFill>
                  <a:schemeClr val="tx1"/>
                </a:solidFill>
                <a:effectLst/>
                <a:latin typeface="Calibri" panose="020F0502020204030204" pitchFamily="34" charset="0"/>
                <a:ea typeface="Calibri" panose="020F0502020204030204" pitchFamily="34" charset="0"/>
              </a:rPr>
              <a:t> </a:t>
            </a:r>
            <a:r>
              <a:rPr lang="fi-FI" sz="1200" b="1">
                <a:solidFill>
                  <a:schemeClr val="tx1"/>
                </a:solidFill>
                <a:effectLst/>
                <a:latin typeface="Calibri" panose="020F0502020204030204" pitchFamily="34" charset="0"/>
                <a:ea typeface="Calibri" panose="020F0502020204030204" pitchFamily="34" charset="0"/>
              </a:rPr>
              <a:t>otettava</a:t>
            </a:r>
            <a:r>
              <a:rPr lang="fi-FI" sz="1200" b="1" spc="-5">
                <a:solidFill>
                  <a:schemeClr val="tx1"/>
                </a:solidFill>
                <a:effectLst/>
                <a:latin typeface="Calibri" panose="020F0502020204030204" pitchFamily="34" charset="0"/>
                <a:ea typeface="Calibri" panose="020F0502020204030204" pitchFamily="34" charset="0"/>
              </a:rPr>
              <a:t> sinulta pois </a:t>
            </a:r>
            <a:r>
              <a:rPr lang="fi-FI" sz="1200">
                <a:solidFill>
                  <a:schemeClr val="tx1"/>
                </a:solidFill>
                <a:effectLst/>
                <a:latin typeface="Calibri" panose="020F0502020204030204" pitchFamily="34" charset="0"/>
                <a:ea typeface="Calibri" panose="020F0502020204030204" pitchFamily="34" charset="0"/>
              </a:rPr>
              <a:t>sinulla </a:t>
            </a:r>
            <a:r>
              <a:rPr lang="fi-FI" sz="1200" dirty="0">
                <a:solidFill>
                  <a:schemeClr val="tx1"/>
                </a:solidFill>
                <a:effectLst/>
                <a:latin typeface="Calibri" panose="020F0502020204030204" pitchFamily="34" charset="0"/>
                <a:ea typeface="Calibri" panose="020F0502020204030204" pitchFamily="34" charset="0"/>
              </a:rPr>
              <a:t>olevat</a:t>
            </a:r>
            <a:r>
              <a:rPr lang="fi-FI" sz="1200" spc="-35" dirty="0">
                <a:solidFill>
                  <a:schemeClr val="tx1"/>
                </a:solidFill>
                <a:effectLst/>
                <a:latin typeface="Calibri" panose="020F0502020204030204" pitchFamily="34" charset="0"/>
                <a:ea typeface="Calibri" panose="020F0502020204030204" pitchFamily="34" charset="0"/>
              </a:rPr>
              <a:t> </a:t>
            </a:r>
            <a:r>
              <a:rPr lang="fi-FI" sz="1200" dirty="0">
                <a:solidFill>
                  <a:schemeClr val="tx1"/>
                </a:solidFill>
                <a:effectLst/>
                <a:latin typeface="Calibri" panose="020F0502020204030204" pitchFamily="34" charset="0"/>
                <a:ea typeface="Calibri" panose="020F0502020204030204" pitchFamily="34" charset="0"/>
              </a:rPr>
              <a:t>aineet</a:t>
            </a:r>
            <a:r>
              <a:rPr lang="fi-FI" sz="1200" spc="-35" dirty="0">
                <a:solidFill>
                  <a:schemeClr val="tx1"/>
                </a:solidFill>
                <a:effectLst/>
                <a:latin typeface="Calibri" panose="020F0502020204030204" pitchFamily="34" charset="0"/>
                <a:ea typeface="Calibri" panose="020F0502020204030204" pitchFamily="34" charset="0"/>
              </a:rPr>
              <a:t> </a:t>
            </a:r>
            <a:r>
              <a:rPr lang="fi-FI" sz="1200" dirty="0">
                <a:solidFill>
                  <a:schemeClr val="tx1"/>
                </a:solidFill>
                <a:effectLst/>
                <a:latin typeface="Calibri" panose="020F0502020204030204" pitchFamily="34" charset="0"/>
                <a:ea typeface="Calibri" panose="020F0502020204030204" pitchFamily="34" charset="0"/>
              </a:rPr>
              <a:t>ja</a:t>
            </a:r>
            <a:r>
              <a:rPr lang="fi-FI" sz="1200" spc="-35" dirty="0">
                <a:solidFill>
                  <a:schemeClr val="tx1"/>
                </a:solidFill>
                <a:effectLst/>
                <a:latin typeface="Calibri" panose="020F0502020204030204" pitchFamily="34" charset="0"/>
                <a:ea typeface="Calibri" panose="020F0502020204030204" pitchFamily="34" charset="0"/>
              </a:rPr>
              <a:t> </a:t>
            </a:r>
            <a:r>
              <a:rPr lang="fi-FI" sz="1200" dirty="0">
                <a:solidFill>
                  <a:schemeClr val="tx1"/>
                </a:solidFill>
                <a:effectLst/>
                <a:latin typeface="Calibri" panose="020F0502020204030204" pitchFamily="34" charset="0"/>
                <a:ea typeface="Calibri" panose="020F0502020204030204" pitchFamily="34" charset="0"/>
              </a:rPr>
              <a:t>esineet,</a:t>
            </a:r>
            <a:r>
              <a:rPr lang="fi-FI" sz="1200" spc="-35" dirty="0">
                <a:solidFill>
                  <a:schemeClr val="tx1"/>
                </a:solidFill>
                <a:effectLst/>
                <a:latin typeface="Calibri" panose="020F0502020204030204" pitchFamily="34" charset="0"/>
                <a:ea typeface="Calibri" panose="020F0502020204030204" pitchFamily="34" charset="0"/>
              </a:rPr>
              <a:t> </a:t>
            </a:r>
            <a:r>
              <a:rPr lang="fi-FI" sz="1200" dirty="0">
                <a:solidFill>
                  <a:schemeClr val="tx1"/>
                </a:solidFill>
                <a:effectLst/>
                <a:latin typeface="Calibri" panose="020F0502020204030204" pitchFamily="34" charset="0"/>
                <a:ea typeface="Calibri" panose="020F0502020204030204" pitchFamily="34" charset="0"/>
              </a:rPr>
              <a:t>jotka</a:t>
            </a:r>
            <a:r>
              <a:rPr lang="fi-FI" sz="1200" spc="-35" dirty="0">
                <a:solidFill>
                  <a:schemeClr val="tx1"/>
                </a:solidFill>
                <a:effectLst/>
                <a:latin typeface="Calibri" panose="020F0502020204030204" pitchFamily="34" charset="0"/>
                <a:ea typeface="Calibri" panose="020F0502020204030204" pitchFamily="34" charset="0"/>
              </a:rPr>
              <a:t> </a:t>
            </a:r>
            <a:r>
              <a:rPr lang="fi-FI" sz="1200" dirty="0">
                <a:solidFill>
                  <a:schemeClr val="tx1"/>
                </a:solidFill>
                <a:effectLst/>
                <a:latin typeface="Calibri" panose="020F0502020204030204" pitchFamily="34" charset="0"/>
                <a:ea typeface="Calibri" panose="020F0502020204030204" pitchFamily="34" charset="0"/>
              </a:rPr>
              <a:t>on</a:t>
            </a:r>
            <a:r>
              <a:rPr lang="fi-FI" sz="1200" spc="-35" dirty="0">
                <a:solidFill>
                  <a:schemeClr val="tx1"/>
                </a:solidFill>
                <a:effectLst/>
                <a:latin typeface="Calibri" panose="020F0502020204030204" pitchFamily="34" charset="0"/>
                <a:ea typeface="Calibri" panose="020F0502020204030204" pitchFamily="34" charset="0"/>
              </a:rPr>
              <a:t> </a:t>
            </a:r>
            <a:r>
              <a:rPr lang="fi-FI" sz="1200" dirty="0">
                <a:solidFill>
                  <a:schemeClr val="tx1"/>
                </a:solidFill>
                <a:effectLst/>
                <a:latin typeface="Calibri" panose="020F0502020204030204" pitchFamily="34" charset="0"/>
                <a:ea typeface="Calibri" panose="020F0502020204030204" pitchFamily="34" charset="0"/>
              </a:rPr>
              <a:t>tarkoitettu</a:t>
            </a:r>
            <a:r>
              <a:rPr lang="fi-FI" sz="1200" spc="-35" dirty="0">
                <a:solidFill>
                  <a:schemeClr val="tx1"/>
                </a:solidFill>
                <a:effectLst/>
                <a:latin typeface="Calibri" panose="020F0502020204030204" pitchFamily="34" charset="0"/>
                <a:ea typeface="Calibri" panose="020F0502020204030204" pitchFamily="34" charset="0"/>
              </a:rPr>
              <a:t> </a:t>
            </a:r>
            <a:r>
              <a:rPr lang="fi-FI" sz="1200" dirty="0">
                <a:solidFill>
                  <a:schemeClr val="tx1"/>
                </a:solidFill>
                <a:effectLst/>
                <a:latin typeface="Calibri" panose="020F0502020204030204" pitchFamily="34" charset="0"/>
                <a:ea typeface="Calibri" panose="020F0502020204030204" pitchFamily="34" charset="0"/>
              </a:rPr>
              <a:t>itsesi</a:t>
            </a:r>
            <a:r>
              <a:rPr lang="fi-FI" sz="1200" spc="-35" dirty="0">
                <a:solidFill>
                  <a:schemeClr val="tx1"/>
                </a:solidFill>
                <a:effectLst/>
                <a:latin typeface="Calibri" panose="020F0502020204030204" pitchFamily="34" charset="0"/>
                <a:ea typeface="Calibri" panose="020F0502020204030204" pitchFamily="34" charset="0"/>
              </a:rPr>
              <a:t> </a:t>
            </a:r>
            <a:r>
              <a:rPr lang="fi-FI" sz="1200" dirty="0">
                <a:solidFill>
                  <a:schemeClr val="tx1"/>
                </a:solidFill>
                <a:effectLst/>
                <a:latin typeface="Calibri" panose="020F0502020204030204" pitchFamily="34" charset="0"/>
                <a:ea typeface="Calibri" panose="020F0502020204030204" pitchFamily="34" charset="0"/>
              </a:rPr>
              <a:t>tai</a:t>
            </a:r>
            <a:r>
              <a:rPr lang="fi-FI" sz="1200" spc="-35" dirty="0">
                <a:solidFill>
                  <a:schemeClr val="tx1"/>
                </a:solidFill>
                <a:effectLst/>
                <a:latin typeface="Calibri" panose="020F0502020204030204" pitchFamily="34" charset="0"/>
                <a:ea typeface="Calibri" panose="020F0502020204030204" pitchFamily="34" charset="0"/>
              </a:rPr>
              <a:t> </a:t>
            </a:r>
            <a:r>
              <a:rPr lang="fi-FI" sz="1200" dirty="0">
                <a:solidFill>
                  <a:schemeClr val="tx1"/>
                </a:solidFill>
                <a:effectLst/>
                <a:latin typeface="Calibri" panose="020F0502020204030204" pitchFamily="34" charset="0"/>
                <a:ea typeface="Calibri" panose="020F0502020204030204" pitchFamily="34" charset="0"/>
              </a:rPr>
              <a:t>toisen</a:t>
            </a:r>
            <a:r>
              <a:rPr lang="fi-FI" sz="1200" spc="-35" dirty="0">
                <a:solidFill>
                  <a:schemeClr val="tx1"/>
                </a:solidFill>
                <a:effectLst/>
                <a:latin typeface="Calibri" panose="020F0502020204030204" pitchFamily="34" charset="0"/>
                <a:ea typeface="Calibri" panose="020F0502020204030204" pitchFamily="34" charset="0"/>
              </a:rPr>
              <a:t> </a:t>
            </a:r>
            <a:r>
              <a:rPr lang="fi-FI" sz="1200" dirty="0">
                <a:solidFill>
                  <a:schemeClr val="tx1"/>
                </a:solidFill>
                <a:effectLst/>
                <a:latin typeface="Calibri" panose="020F0502020204030204" pitchFamily="34" charset="0"/>
                <a:ea typeface="Calibri" panose="020F0502020204030204" pitchFamily="34" charset="0"/>
              </a:rPr>
              <a:t>henkilön</a:t>
            </a:r>
            <a:r>
              <a:rPr lang="fi-FI" sz="1200" spc="-35" dirty="0">
                <a:solidFill>
                  <a:schemeClr val="tx1"/>
                </a:solidFill>
                <a:effectLst/>
                <a:latin typeface="Calibri" panose="020F0502020204030204" pitchFamily="34" charset="0"/>
                <a:ea typeface="Calibri" panose="020F0502020204030204" pitchFamily="34" charset="0"/>
              </a:rPr>
              <a:t> </a:t>
            </a:r>
            <a:r>
              <a:rPr lang="fi-FI" sz="1200" dirty="0">
                <a:solidFill>
                  <a:schemeClr val="tx1"/>
                </a:solidFill>
                <a:effectLst/>
                <a:latin typeface="Calibri" panose="020F0502020204030204" pitchFamily="34" charset="0"/>
                <a:ea typeface="Calibri" panose="020F0502020204030204" pitchFamily="34" charset="0"/>
              </a:rPr>
              <a:t>vahingoittamiseen.</a:t>
            </a:r>
            <a:r>
              <a:rPr lang="fi-FI" sz="1200" spc="-35" dirty="0">
                <a:solidFill>
                  <a:schemeClr val="tx1"/>
                </a:solidFill>
                <a:effectLst/>
                <a:latin typeface="Calibri" panose="020F0502020204030204" pitchFamily="34" charset="0"/>
                <a:ea typeface="Calibri" panose="020F0502020204030204" pitchFamily="34" charset="0"/>
              </a:rPr>
              <a:t> </a:t>
            </a:r>
          </a:p>
          <a:p>
            <a:pPr marL="71755">
              <a:lnSpc>
                <a:spcPct val="90000"/>
              </a:lnSpc>
              <a:spcBef>
                <a:spcPts val="905"/>
              </a:spcBef>
            </a:pPr>
            <a:r>
              <a:rPr lang="fi-FI" sz="1200">
                <a:solidFill>
                  <a:schemeClr val="tx1"/>
                </a:solidFill>
                <a:effectLst/>
                <a:latin typeface="Calibri" panose="020F0502020204030204" pitchFamily="34" charset="0"/>
                <a:ea typeface="Calibri" panose="020F0502020204030204" pitchFamily="34" charset="0"/>
              </a:rPr>
              <a:t>Sinulta </a:t>
            </a:r>
            <a:r>
              <a:rPr lang="fi-FI" sz="1200" b="1">
                <a:solidFill>
                  <a:schemeClr val="tx1"/>
                </a:solidFill>
                <a:effectLst/>
                <a:latin typeface="Calibri" panose="020F0502020204030204" pitchFamily="34" charset="0"/>
                <a:ea typeface="Calibri" panose="020F0502020204030204" pitchFamily="34" charset="0"/>
              </a:rPr>
              <a:t>saadaa ottaa </a:t>
            </a:r>
            <a:r>
              <a:rPr lang="fi-FI" sz="1200">
                <a:solidFill>
                  <a:schemeClr val="tx1"/>
                </a:solidFill>
                <a:effectLst/>
                <a:latin typeface="Calibri" panose="020F0502020204030204" pitchFamily="34" charset="0"/>
                <a:ea typeface="Calibri" panose="020F0502020204030204" pitchFamily="34" charset="0"/>
              </a:rPr>
              <a:t>pois aineet</a:t>
            </a:r>
            <a:r>
              <a:rPr lang="fi-FI" sz="1200" spc="-10">
                <a:solidFill>
                  <a:schemeClr val="tx1"/>
                </a:solidFill>
                <a:effectLst/>
                <a:latin typeface="Calibri" panose="020F0502020204030204" pitchFamily="34" charset="0"/>
                <a:ea typeface="Calibri" panose="020F0502020204030204" pitchFamily="34" charset="0"/>
              </a:rPr>
              <a:t> </a:t>
            </a:r>
            <a:r>
              <a:rPr lang="fi-FI" sz="1200" dirty="0">
                <a:solidFill>
                  <a:schemeClr val="tx1"/>
                </a:solidFill>
                <a:effectLst/>
                <a:latin typeface="Calibri" panose="020F0502020204030204" pitchFamily="34" charset="0"/>
                <a:ea typeface="Calibri" panose="020F0502020204030204" pitchFamily="34" charset="0"/>
              </a:rPr>
              <a:t>ja</a:t>
            </a:r>
            <a:r>
              <a:rPr lang="fi-FI" sz="1200" spc="-10" dirty="0">
                <a:solidFill>
                  <a:schemeClr val="tx1"/>
                </a:solidFill>
                <a:effectLst/>
                <a:latin typeface="Calibri" panose="020F0502020204030204" pitchFamily="34" charset="0"/>
                <a:ea typeface="Calibri" panose="020F0502020204030204" pitchFamily="34" charset="0"/>
              </a:rPr>
              <a:t> </a:t>
            </a:r>
            <a:r>
              <a:rPr lang="fi-FI" sz="1200" dirty="0">
                <a:solidFill>
                  <a:schemeClr val="tx1"/>
                </a:solidFill>
                <a:effectLst/>
                <a:latin typeface="Calibri" panose="020F0502020204030204" pitchFamily="34" charset="0"/>
                <a:ea typeface="Calibri" panose="020F0502020204030204" pitchFamily="34" charset="0"/>
              </a:rPr>
              <a:t>esineet,</a:t>
            </a:r>
            <a:r>
              <a:rPr lang="fi-FI" sz="1200" spc="-10" dirty="0">
                <a:solidFill>
                  <a:schemeClr val="tx1"/>
                </a:solidFill>
                <a:effectLst/>
                <a:latin typeface="Calibri" panose="020F0502020204030204" pitchFamily="34" charset="0"/>
                <a:ea typeface="Calibri" panose="020F0502020204030204" pitchFamily="34" charset="0"/>
              </a:rPr>
              <a:t> </a:t>
            </a:r>
            <a:r>
              <a:rPr lang="fi-FI" sz="1200" dirty="0">
                <a:solidFill>
                  <a:schemeClr val="tx1"/>
                </a:solidFill>
                <a:effectLst/>
                <a:latin typeface="Calibri" panose="020F0502020204030204" pitchFamily="34" charset="0"/>
                <a:ea typeface="Calibri" panose="020F0502020204030204" pitchFamily="34" charset="0"/>
              </a:rPr>
              <a:t>jotka</a:t>
            </a:r>
            <a:r>
              <a:rPr lang="fi-FI" sz="1200" spc="-10" dirty="0">
                <a:solidFill>
                  <a:schemeClr val="tx1"/>
                </a:solidFill>
                <a:effectLst/>
                <a:latin typeface="Calibri" panose="020F0502020204030204" pitchFamily="34" charset="0"/>
                <a:ea typeface="Calibri" panose="020F0502020204030204" pitchFamily="34" charset="0"/>
              </a:rPr>
              <a:t> </a:t>
            </a:r>
            <a:r>
              <a:rPr lang="fi-FI" sz="1200" dirty="0">
                <a:solidFill>
                  <a:schemeClr val="tx1"/>
                </a:solidFill>
                <a:effectLst/>
                <a:latin typeface="Calibri" panose="020F0502020204030204" pitchFamily="34" charset="0"/>
                <a:ea typeface="Calibri" panose="020F0502020204030204" pitchFamily="34" charset="0"/>
              </a:rPr>
              <a:t>ominaisuuksiensa</a:t>
            </a:r>
            <a:r>
              <a:rPr lang="fi-FI" sz="1200" spc="-10" dirty="0">
                <a:solidFill>
                  <a:schemeClr val="tx1"/>
                </a:solidFill>
                <a:effectLst/>
                <a:latin typeface="Calibri" panose="020F0502020204030204" pitchFamily="34" charset="0"/>
                <a:ea typeface="Calibri" panose="020F0502020204030204" pitchFamily="34" charset="0"/>
              </a:rPr>
              <a:t> </a:t>
            </a:r>
            <a:r>
              <a:rPr lang="fi-FI" sz="1200" dirty="0">
                <a:solidFill>
                  <a:schemeClr val="tx1"/>
                </a:solidFill>
                <a:effectLst/>
                <a:latin typeface="Calibri" panose="020F0502020204030204" pitchFamily="34" charset="0"/>
                <a:ea typeface="Calibri" panose="020F0502020204030204" pitchFamily="34" charset="0"/>
              </a:rPr>
              <a:t>puolesta</a:t>
            </a:r>
            <a:r>
              <a:rPr lang="fi-FI" sz="1200" spc="-10" dirty="0">
                <a:solidFill>
                  <a:schemeClr val="tx1"/>
                </a:solidFill>
                <a:effectLst/>
                <a:latin typeface="Calibri" panose="020F0502020204030204" pitchFamily="34" charset="0"/>
                <a:ea typeface="Calibri" panose="020F0502020204030204" pitchFamily="34" charset="0"/>
              </a:rPr>
              <a:t> </a:t>
            </a:r>
            <a:r>
              <a:rPr lang="fi-FI" sz="1200" dirty="0">
                <a:solidFill>
                  <a:schemeClr val="tx1"/>
                </a:solidFill>
                <a:effectLst/>
                <a:latin typeface="Calibri" panose="020F0502020204030204" pitchFamily="34" charset="0"/>
                <a:ea typeface="Calibri" panose="020F0502020204030204" pitchFamily="34" charset="0"/>
              </a:rPr>
              <a:t>soveltuvat</a:t>
            </a:r>
            <a:r>
              <a:rPr lang="fi-FI" sz="1200" spc="-10" dirty="0">
                <a:solidFill>
                  <a:schemeClr val="tx1"/>
                </a:solidFill>
                <a:effectLst/>
                <a:latin typeface="Calibri" panose="020F0502020204030204" pitchFamily="34" charset="0"/>
                <a:ea typeface="Calibri" panose="020F0502020204030204" pitchFamily="34" charset="0"/>
              </a:rPr>
              <a:t> </a:t>
            </a:r>
            <a:r>
              <a:rPr lang="fi-FI" sz="1200" dirty="0">
                <a:solidFill>
                  <a:schemeClr val="tx1"/>
                </a:solidFill>
                <a:effectLst/>
                <a:latin typeface="Calibri" panose="020F0502020204030204" pitchFamily="34" charset="0"/>
                <a:ea typeface="Calibri" panose="020F0502020204030204" pitchFamily="34" charset="0"/>
              </a:rPr>
              <a:t>vaarantamaan</a:t>
            </a:r>
            <a:r>
              <a:rPr lang="fi-FI" sz="1200" spc="-10" dirty="0">
                <a:solidFill>
                  <a:schemeClr val="tx1"/>
                </a:solidFill>
                <a:effectLst/>
                <a:latin typeface="Calibri" panose="020F0502020204030204" pitchFamily="34" charset="0"/>
                <a:ea typeface="Calibri" panose="020F0502020204030204" pitchFamily="34" charset="0"/>
              </a:rPr>
              <a:t> </a:t>
            </a:r>
            <a:r>
              <a:rPr lang="fi-FI" sz="1200" dirty="0">
                <a:solidFill>
                  <a:schemeClr val="tx1"/>
                </a:solidFill>
                <a:effectLst/>
                <a:latin typeface="Calibri" panose="020F0502020204030204" pitchFamily="34" charset="0"/>
                <a:ea typeface="Calibri" panose="020F0502020204030204" pitchFamily="34" charset="0"/>
              </a:rPr>
              <a:t>sinun</a:t>
            </a:r>
            <a:r>
              <a:rPr lang="fi-FI" sz="1200" spc="-10" dirty="0">
                <a:solidFill>
                  <a:schemeClr val="tx1"/>
                </a:solidFill>
                <a:effectLst/>
                <a:latin typeface="Calibri" panose="020F0502020204030204" pitchFamily="34" charset="0"/>
                <a:ea typeface="Calibri" panose="020F0502020204030204" pitchFamily="34" charset="0"/>
              </a:rPr>
              <a:t> </a:t>
            </a:r>
            <a:r>
              <a:rPr lang="fi-FI" sz="1200" dirty="0">
                <a:solidFill>
                  <a:schemeClr val="tx1"/>
                </a:solidFill>
                <a:effectLst/>
                <a:latin typeface="Calibri" panose="020F0502020204030204" pitchFamily="34" charset="0"/>
                <a:ea typeface="Calibri" panose="020F0502020204030204" pitchFamily="34" charset="0"/>
              </a:rPr>
              <a:t>omaa</a:t>
            </a:r>
            <a:r>
              <a:rPr lang="fi-FI" sz="1200" spc="-10" dirty="0">
                <a:solidFill>
                  <a:schemeClr val="tx1"/>
                </a:solidFill>
                <a:effectLst/>
                <a:latin typeface="Calibri" panose="020F0502020204030204" pitchFamily="34" charset="0"/>
                <a:ea typeface="Calibri" panose="020F0502020204030204" pitchFamily="34" charset="0"/>
              </a:rPr>
              <a:t> </a:t>
            </a:r>
            <a:r>
              <a:rPr lang="fi-FI" sz="1200" dirty="0">
                <a:solidFill>
                  <a:schemeClr val="tx1"/>
                </a:solidFill>
                <a:effectLst/>
                <a:latin typeface="Calibri" panose="020F0502020204030204" pitchFamily="34" charset="0"/>
                <a:ea typeface="Calibri" panose="020F0502020204030204" pitchFamily="34" charset="0"/>
              </a:rPr>
              <a:t>tai toisen</a:t>
            </a:r>
            <a:r>
              <a:rPr lang="fi-FI" sz="1200" spc="-5" dirty="0">
                <a:solidFill>
                  <a:schemeClr val="tx1"/>
                </a:solidFill>
                <a:effectLst/>
                <a:latin typeface="Calibri" panose="020F0502020204030204" pitchFamily="34" charset="0"/>
                <a:ea typeface="Calibri" panose="020F0502020204030204" pitchFamily="34" charset="0"/>
              </a:rPr>
              <a:t> </a:t>
            </a:r>
            <a:r>
              <a:rPr lang="fi-FI" sz="1200" dirty="0">
                <a:solidFill>
                  <a:schemeClr val="tx1"/>
                </a:solidFill>
                <a:effectLst/>
                <a:latin typeface="Calibri" panose="020F0502020204030204" pitchFamily="34" charset="0"/>
                <a:ea typeface="Calibri" panose="020F0502020204030204" pitchFamily="34" charset="0"/>
              </a:rPr>
              <a:t>henkilön</a:t>
            </a:r>
            <a:r>
              <a:rPr lang="fi-FI" sz="1200" spc="-5" dirty="0">
                <a:solidFill>
                  <a:schemeClr val="tx1"/>
                </a:solidFill>
                <a:effectLst/>
                <a:latin typeface="Calibri" panose="020F0502020204030204" pitchFamily="34" charset="0"/>
                <a:ea typeface="Calibri" panose="020F0502020204030204" pitchFamily="34" charset="0"/>
              </a:rPr>
              <a:t> </a:t>
            </a:r>
            <a:r>
              <a:rPr lang="fi-FI" sz="1200" dirty="0">
                <a:solidFill>
                  <a:schemeClr val="tx1"/>
                </a:solidFill>
                <a:effectLst/>
                <a:latin typeface="Calibri" panose="020F0502020204030204" pitchFamily="34" charset="0"/>
                <a:ea typeface="Calibri" panose="020F0502020204030204" pitchFamily="34" charset="0"/>
              </a:rPr>
              <a:t>henkeä,</a:t>
            </a:r>
            <a:r>
              <a:rPr lang="fi-FI" sz="1200" spc="-5" dirty="0">
                <a:solidFill>
                  <a:schemeClr val="tx1"/>
                </a:solidFill>
                <a:effectLst/>
                <a:latin typeface="Calibri" panose="020F0502020204030204" pitchFamily="34" charset="0"/>
                <a:ea typeface="Calibri" panose="020F0502020204030204" pitchFamily="34" charset="0"/>
              </a:rPr>
              <a:t> </a:t>
            </a:r>
            <a:r>
              <a:rPr lang="fi-FI" sz="1200" dirty="0">
                <a:solidFill>
                  <a:schemeClr val="tx1"/>
                </a:solidFill>
                <a:effectLst/>
                <a:latin typeface="Calibri" panose="020F0502020204030204" pitchFamily="34" charset="0"/>
                <a:ea typeface="Calibri" panose="020F0502020204030204" pitchFamily="34" charset="0"/>
              </a:rPr>
              <a:t>terveyttä</a:t>
            </a:r>
            <a:r>
              <a:rPr lang="fi-FI" sz="1200" spc="-5" dirty="0">
                <a:solidFill>
                  <a:schemeClr val="tx1"/>
                </a:solidFill>
                <a:effectLst/>
                <a:latin typeface="Calibri" panose="020F0502020204030204" pitchFamily="34" charset="0"/>
                <a:ea typeface="Calibri" panose="020F0502020204030204" pitchFamily="34" charset="0"/>
              </a:rPr>
              <a:t> </a:t>
            </a:r>
            <a:r>
              <a:rPr lang="fi-FI" sz="1200" dirty="0">
                <a:solidFill>
                  <a:schemeClr val="tx1"/>
                </a:solidFill>
                <a:effectLst/>
                <a:latin typeface="Calibri" panose="020F0502020204030204" pitchFamily="34" charset="0"/>
                <a:ea typeface="Calibri" panose="020F0502020204030204" pitchFamily="34" charset="0"/>
              </a:rPr>
              <a:t>tai</a:t>
            </a:r>
            <a:r>
              <a:rPr lang="fi-FI" sz="1200" spc="-5" dirty="0">
                <a:solidFill>
                  <a:schemeClr val="tx1"/>
                </a:solidFill>
                <a:effectLst/>
                <a:latin typeface="Calibri" panose="020F0502020204030204" pitchFamily="34" charset="0"/>
                <a:ea typeface="Calibri" panose="020F0502020204030204" pitchFamily="34" charset="0"/>
              </a:rPr>
              <a:t> </a:t>
            </a:r>
            <a:r>
              <a:rPr lang="fi-FI" sz="1200" dirty="0">
                <a:solidFill>
                  <a:schemeClr val="tx1"/>
                </a:solidFill>
                <a:effectLst/>
                <a:latin typeface="Calibri" panose="020F0502020204030204" pitchFamily="34" charset="0"/>
                <a:ea typeface="Calibri" panose="020F0502020204030204" pitchFamily="34" charset="0"/>
              </a:rPr>
              <a:t>turvallisuutta</a:t>
            </a:r>
            <a:r>
              <a:rPr lang="fi-FI" sz="1200" spc="-5" dirty="0">
                <a:solidFill>
                  <a:schemeClr val="tx1"/>
                </a:solidFill>
                <a:effectLst/>
                <a:latin typeface="Calibri" panose="020F0502020204030204" pitchFamily="34" charset="0"/>
                <a:ea typeface="Calibri" panose="020F0502020204030204" pitchFamily="34" charset="0"/>
              </a:rPr>
              <a:t> </a:t>
            </a:r>
            <a:r>
              <a:rPr lang="fi-FI" sz="1200" dirty="0">
                <a:solidFill>
                  <a:schemeClr val="tx1"/>
                </a:solidFill>
                <a:effectLst/>
                <a:latin typeface="Calibri" panose="020F0502020204030204" pitchFamily="34" charset="0"/>
                <a:ea typeface="Calibri" panose="020F0502020204030204" pitchFamily="34" charset="0"/>
              </a:rPr>
              <a:t>tai</a:t>
            </a:r>
            <a:r>
              <a:rPr lang="fi-FI" sz="1200" spc="-5" dirty="0">
                <a:solidFill>
                  <a:schemeClr val="tx1"/>
                </a:solidFill>
                <a:effectLst/>
                <a:latin typeface="Calibri" panose="020F0502020204030204" pitchFamily="34" charset="0"/>
                <a:ea typeface="Calibri" panose="020F0502020204030204" pitchFamily="34" charset="0"/>
              </a:rPr>
              <a:t> </a:t>
            </a:r>
            <a:r>
              <a:rPr lang="fi-FI" sz="1200" dirty="0">
                <a:solidFill>
                  <a:schemeClr val="tx1"/>
                </a:solidFill>
                <a:effectLst/>
                <a:latin typeface="Calibri" panose="020F0502020204030204" pitchFamily="34" charset="0"/>
                <a:ea typeface="Calibri" panose="020F0502020204030204" pitchFamily="34" charset="0"/>
              </a:rPr>
              <a:t>vahingoittamaan</a:t>
            </a:r>
            <a:r>
              <a:rPr lang="fi-FI" sz="1200" spc="-5" dirty="0">
                <a:solidFill>
                  <a:schemeClr val="tx1"/>
                </a:solidFill>
                <a:effectLst/>
                <a:latin typeface="Calibri" panose="020F0502020204030204" pitchFamily="34" charset="0"/>
                <a:ea typeface="Calibri" panose="020F0502020204030204" pitchFamily="34" charset="0"/>
              </a:rPr>
              <a:t> </a:t>
            </a:r>
            <a:r>
              <a:rPr lang="fi-FI" sz="1200" dirty="0">
                <a:solidFill>
                  <a:schemeClr val="tx1"/>
                </a:solidFill>
                <a:effectLst/>
                <a:latin typeface="Calibri" panose="020F0502020204030204" pitchFamily="34" charset="0"/>
                <a:ea typeface="Calibri" panose="020F0502020204030204" pitchFamily="34" charset="0"/>
              </a:rPr>
              <a:t>omaisuutta,</a:t>
            </a:r>
            <a:r>
              <a:rPr lang="fi-FI" sz="1200" spc="-5" dirty="0">
                <a:solidFill>
                  <a:schemeClr val="tx1"/>
                </a:solidFill>
                <a:effectLst/>
                <a:latin typeface="Calibri" panose="020F0502020204030204" pitchFamily="34" charset="0"/>
                <a:ea typeface="Calibri" panose="020F0502020204030204" pitchFamily="34" charset="0"/>
              </a:rPr>
              <a:t> </a:t>
            </a:r>
            <a:r>
              <a:rPr lang="fi-FI" sz="1200" dirty="0">
                <a:solidFill>
                  <a:schemeClr val="tx1"/>
                </a:solidFill>
                <a:effectLst/>
                <a:latin typeface="Calibri" panose="020F0502020204030204" pitchFamily="34" charset="0"/>
                <a:ea typeface="Calibri" panose="020F0502020204030204" pitchFamily="34" charset="0"/>
              </a:rPr>
              <a:t>jos</a:t>
            </a:r>
            <a:r>
              <a:rPr lang="fi-FI" sz="1200" spc="-5" dirty="0">
                <a:solidFill>
                  <a:schemeClr val="tx1"/>
                </a:solidFill>
                <a:effectLst/>
                <a:latin typeface="Calibri" panose="020F0502020204030204" pitchFamily="34" charset="0"/>
                <a:ea typeface="Calibri" panose="020F0502020204030204" pitchFamily="34" charset="0"/>
              </a:rPr>
              <a:t> </a:t>
            </a:r>
            <a:r>
              <a:rPr lang="fi-FI" sz="1200" dirty="0">
                <a:solidFill>
                  <a:schemeClr val="tx1"/>
                </a:solidFill>
                <a:effectLst/>
                <a:latin typeface="Calibri" panose="020F0502020204030204" pitchFamily="34" charset="0"/>
                <a:ea typeface="Calibri" panose="020F0502020204030204" pitchFamily="34" charset="0"/>
              </a:rPr>
              <a:t>on</a:t>
            </a:r>
            <a:r>
              <a:rPr lang="fi-FI" sz="1200" spc="-5" dirty="0">
                <a:solidFill>
                  <a:schemeClr val="tx1"/>
                </a:solidFill>
                <a:effectLst/>
                <a:latin typeface="Calibri" panose="020F0502020204030204" pitchFamily="34" charset="0"/>
                <a:ea typeface="Calibri" panose="020F0502020204030204" pitchFamily="34" charset="0"/>
              </a:rPr>
              <a:t> </a:t>
            </a:r>
            <a:r>
              <a:rPr lang="fi-FI" sz="1200" dirty="0">
                <a:solidFill>
                  <a:schemeClr val="tx1"/>
                </a:solidFill>
                <a:effectLst/>
                <a:latin typeface="Calibri" panose="020F0502020204030204" pitchFamily="34" charset="0"/>
                <a:ea typeface="Calibri" panose="020F0502020204030204" pitchFamily="34" charset="0"/>
              </a:rPr>
              <a:t>todennäköistä, että käytät aineita tai esineitä tässä momentissa tarkoitetulla tavalla. </a:t>
            </a:r>
            <a:endParaRPr lang="fi-FI" sz="1200" dirty="0">
              <a:solidFill>
                <a:schemeClr val="tx1"/>
              </a:solidFill>
              <a:latin typeface="Calibri" panose="020F0502020204030204" pitchFamily="34" charset="0"/>
              <a:ea typeface="Calibri" panose="020F0502020204030204" pitchFamily="34" charset="0"/>
            </a:endParaRPr>
          </a:p>
          <a:p>
            <a:pPr marL="71755">
              <a:lnSpc>
                <a:spcPct val="90000"/>
              </a:lnSpc>
              <a:spcBef>
                <a:spcPts val="905"/>
              </a:spcBef>
            </a:pPr>
            <a:r>
              <a:rPr lang="fi-FI" sz="1200">
                <a:solidFill>
                  <a:schemeClr val="tx1"/>
                </a:solidFill>
                <a:latin typeface="Calibri" panose="020F0502020204030204" pitchFamily="34" charset="0"/>
                <a:ea typeface="Calibri" panose="020F0502020204030204" pitchFamily="34" charset="0"/>
              </a:rPr>
              <a:t>Sinulta saadaa ottaa pois l</a:t>
            </a:r>
            <a:r>
              <a:rPr lang="fi-FI" sz="1200">
                <a:solidFill>
                  <a:schemeClr val="tx1"/>
                </a:solidFill>
                <a:effectLst/>
                <a:latin typeface="Calibri" panose="020F0502020204030204" pitchFamily="34" charset="0"/>
                <a:ea typeface="Calibri" panose="020F0502020204030204" pitchFamily="34" charset="0"/>
              </a:rPr>
              <a:t>isäksi sinulla </a:t>
            </a:r>
            <a:r>
              <a:rPr lang="fi-FI" sz="1200" dirty="0">
                <a:solidFill>
                  <a:schemeClr val="tx1"/>
                </a:solidFill>
                <a:effectLst/>
                <a:latin typeface="Calibri" panose="020F0502020204030204" pitchFamily="34" charset="0"/>
                <a:ea typeface="Calibri" panose="020F0502020204030204" pitchFamily="34" charset="0"/>
              </a:rPr>
              <a:t>olevat sinun omaasi tai toisten lasten sijaishuollon järjestämistä tai laitoksen yleistä järjestystä todennäköisesti vakavasti haittaavat aineet ja esineet.  </a:t>
            </a:r>
          </a:p>
          <a:p>
            <a:pPr marL="71755" marR="62865">
              <a:lnSpc>
                <a:spcPct val="90000"/>
              </a:lnSpc>
              <a:spcBef>
                <a:spcPts val="795"/>
              </a:spcBef>
              <a:spcAft>
                <a:spcPts val="0"/>
              </a:spcAft>
            </a:pPr>
            <a:r>
              <a:rPr lang="fi-FI" sz="1200" dirty="0">
                <a:solidFill>
                  <a:schemeClr val="tx1"/>
                </a:solidFill>
                <a:effectLst/>
                <a:latin typeface="Calibri" panose="020F0502020204030204" pitchFamily="34" charset="0"/>
                <a:ea typeface="Calibri" panose="020F0502020204030204" pitchFamily="34" charset="0"/>
              </a:rPr>
              <a:t>Jos</a:t>
            </a:r>
            <a:r>
              <a:rPr lang="fi-FI" sz="1200" spc="-25" dirty="0">
                <a:solidFill>
                  <a:schemeClr val="tx1"/>
                </a:solidFill>
                <a:effectLst/>
                <a:latin typeface="Calibri" panose="020F0502020204030204" pitchFamily="34" charset="0"/>
                <a:ea typeface="Calibri" panose="020F0502020204030204" pitchFamily="34" charset="0"/>
              </a:rPr>
              <a:t> </a:t>
            </a:r>
            <a:r>
              <a:rPr lang="fi-FI" sz="1200" dirty="0">
                <a:solidFill>
                  <a:schemeClr val="tx1"/>
                </a:solidFill>
                <a:effectLst/>
                <a:latin typeface="Calibri" panose="020F0502020204030204" pitchFamily="34" charset="0"/>
                <a:ea typeface="Calibri" panose="020F0502020204030204" pitchFamily="34" charset="0"/>
              </a:rPr>
              <a:t>sinulla</a:t>
            </a:r>
            <a:r>
              <a:rPr lang="fi-FI" sz="1200" spc="-25" dirty="0">
                <a:solidFill>
                  <a:schemeClr val="tx1"/>
                </a:solidFill>
                <a:effectLst/>
                <a:latin typeface="Calibri" panose="020F0502020204030204" pitchFamily="34" charset="0"/>
                <a:ea typeface="Calibri" panose="020F0502020204030204" pitchFamily="34" charset="0"/>
              </a:rPr>
              <a:t> </a:t>
            </a:r>
            <a:r>
              <a:rPr lang="fi-FI" sz="1200" dirty="0">
                <a:solidFill>
                  <a:schemeClr val="tx1"/>
                </a:solidFill>
                <a:effectLst/>
                <a:latin typeface="Calibri" panose="020F0502020204030204" pitchFamily="34" charset="0"/>
                <a:ea typeface="Calibri" panose="020F0502020204030204" pitchFamily="34" charset="0"/>
              </a:rPr>
              <a:t>on</a:t>
            </a:r>
            <a:r>
              <a:rPr lang="fi-FI" sz="1200" spc="-25" dirty="0">
                <a:solidFill>
                  <a:schemeClr val="tx1"/>
                </a:solidFill>
                <a:effectLst/>
                <a:latin typeface="Calibri" panose="020F0502020204030204" pitchFamily="34" charset="0"/>
                <a:ea typeface="Calibri" panose="020F0502020204030204" pitchFamily="34" charset="0"/>
              </a:rPr>
              <a:t> </a:t>
            </a:r>
            <a:r>
              <a:rPr lang="fi-FI" sz="1200" dirty="0">
                <a:solidFill>
                  <a:schemeClr val="tx1"/>
                </a:solidFill>
                <a:effectLst/>
                <a:latin typeface="Calibri" panose="020F0502020204030204" pitchFamily="34" charset="0"/>
                <a:ea typeface="Calibri" panose="020F0502020204030204" pitchFamily="34" charset="0"/>
              </a:rPr>
              <a:t>hallussasi</a:t>
            </a:r>
            <a:r>
              <a:rPr lang="fi-FI" sz="1200" spc="-25" dirty="0">
                <a:solidFill>
                  <a:schemeClr val="tx1"/>
                </a:solidFill>
                <a:effectLst/>
                <a:latin typeface="Calibri" panose="020F0502020204030204" pitchFamily="34" charset="0"/>
                <a:ea typeface="Calibri" panose="020F0502020204030204" pitchFamily="34" charset="0"/>
              </a:rPr>
              <a:t> </a:t>
            </a:r>
            <a:r>
              <a:rPr lang="fi-FI" sz="1200" dirty="0">
                <a:solidFill>
                  <a:schemeClr val="tx1"/>
                </a:solidFill>
                <a:effectLst/>
                <a:latin typeface="Calibri" panose="020F0502020204030204" pitchFamily="34" charset="0"/>
                <a:ea typeface="Calibri" panose="020F0502020204030204" pitchFamily="34" charset="0"/>
              </a:rPr>
              <a:t>tuotteita,</a:t>
            </a:r>
            <a:r>
              <a:rPr lang="fi-FI" sz="1200" spc="-25" dirty="0">
                <a:solidFill>
                  <a:schemeClr val="tx1"/>
                </a:solidFill>
                <a:effectLst/>
                <a:latin typeface="Calibri" panose="020F0502020204030204" pitchFamily="34" charset="0"/>
                <a:ea typeface="Calibri" panose="020F0502020204030204" pitchFamily="34" charset="0"/>
              </a:rPr>
              <a:t> </a:t>
            </a:r>
            <a:r>
              <a:rPr lang="fi-FI" sz="1200" dirty="0">
                <a:solidFill>
                  <a:schemeClr val="tx1"/>
                </a:solidFill>
                <a:effectLst/>
                <a:latin typeface="Calibri" panose="020F0502020204030204" pitchFamily="34" charset="0"/>
                <a:ea typeface="Calibri" panose="020F0502020204030204" pitchFamily="34" charset="0"/>
              </a:rPr>
              <a:t>joita</a:t>
            </a:r>
            <a:r>
              <a:rPr lang="fi-FI" sz="1200" spc="-25" dirty="0">
                <a:solidFill>
                  <a:schemeClr val="tx1"/>
                </a:solidFill>
                <a:effectLst/>
                <a:latin typeface="Calibri" panose="020F0502020204030204" pitchFamily="34" charset="0"/>
                <a:ea typeface="Calibri" panose="020F0502020204030204" pitchFamily="34" charset="0"/>
              </a:rPr>
              <a:t> </a:t>
            </a:r>
            <a:r>
              <a:rPr lang="fi-FI" sz="1200" dirty="0">
                <a:solidFill>
                  <a:schemeClr val="tx1"/>
                </a:solidFill>
                <a:effectLst/>
                <a:latin typeface="Calibri" panose="020F0502020204030204" pitchFamily="34" charset="0"/>
                <a:ea typeface="Calibri" panose="020F0502020204030204" pitchFamily="34" charset="0"/>
              </a:rPr>
              <a:t>alle</a:t>
            </a:r>
            <a:r>
              <a:rPr lang="fi-FI" sz="1200" spc="-25" dirty="0">
                <a:solidFill>
                  <a:schemeClr val="tx1"/>
                </a:solidFill>
                <a:effectLst/>
                <a:latin typeface="Calibri" panose="020F0502020204030204" pitchFamily="34" charset="0"/>
                <a:ea typeface="Calibri" panose="020F0502020204030204" pitchFamily="34" charset="0"/>
              </a:rPr>
              <a:t> </a:t>
            </a:r>
            <a:r>
              <a:rPr lang="fi-FI" sz="1200" dirty="0">
                <a:solidFill>
                  <a:schemeClr val="tx1"/>
                </a:solidFill>
                <a:effectLst/>
                <a:latin typeface="Calibri" panose="020F0502020204030204" pitchFamily="34" charset="0"/>
                <a:ea typeface="Calibri" panose="020F0502020204030204" pitchFamily="34" charset="0"/>
              </a:rPr>
              <a:t>18-vuotias</a:t>
            </a:r>
            <a:r>
              <a:rPr lang="fi-FI" sz="1200" spc="-25" dirty="0">
                <a:solidFill>
                  <a:schemeClr val="tx1"/>
                </a:solidFill>
                <a:effectLst/>
                <a:latin typeface="Calibri" panose="020F0502020204030204" pitchFamily="34" charset="0"/>
                <a:ea typeface="Calibri" panose="020F0502020204030204" pitchFamily="34" charset="0"/>
              </a:rPr>
              <a:t> </a:t>
            </a:r>
            <a:r>
              <a:rPr lang="fi-FI" sz="1200" dirty="0">
                <a:solidFill>
                  <a:schemeClr val="tx1"/>
                </a:solidFill>
                <a:effectLst/>
                <a:latin typeface="Calibri" panose="020F0502020204030204" pitchFamily="34" charset="0"/>
                <a:ea typeface="Calibri" panose="020F0502020204030204" pitchFamily="34" charset="0"/>
              </a:rPr>
              <a:t>ei</a:t>
            </a:r>
            <a:r>
              <a:rPr lang="fi-FI" sz="1200" spc="-25" dirty="0">
                <a:solidFill>
                  <a:schemeClr val="tx1"/>
                </a:solidFill>
                <a:effectLst/>
                <a:latin typeface="Calibri" panose="020F0502020204030204" pitchFamily="34" charset="0"/>
                <a:ea typeface="Calibri" panose="020F0502020204030204" pitchFamily="34" charset="0"/>
              </a:rPr>
              <a:t> </a:t>
            </a:r>
            <a:r>
              <a:rPr lang="fi-FI" sz="1200" dirty="0">
                <a:solidFill>
                  <a:schemeClr val="tx1"/>
                </a:solidFill>
                <a:effectLst/>
                <a:latin typeface="Calibri" panose="020F0502020204030204" pitchFamily="34" charset="0"/>
                <a:ea typeface="Calibri" panose="020F0502020204030204" pitchFamily="34" charset="0"/>
              </a:rPr>
              <a:t>tupakkalain</a:t>
            </a:r>
            <a:r>
              <a:rPr lang="fi-FI" sz="1200" spc="-25" dirty="0">
                <a:solidFill>
                  <a:schemeClr val="tx1"/>
                </a:solidFill>
                <a:effectLst/>
                <a:latin typeface="Calibri" panose="020F0502020204030204" pitchFamily="34" charset="0"/>
                <a:ea typeface="Calibri" panose="020F0502020204030204" pitchFamily="34" charset="0"/>
              </a:rPr>
              <a:t> </a:t>
            </a:r>
            <a:r>
              <a:rPr lang="fi-FI" sz="1200" dirty="0">
                <a:solidFill>
                  <a:schemeClr val="tx1"/>
                </a:solidFill>
                <a:effectLst/>
                <a:latin typeface="Calibri" panose="020F0502020204030204" pitchFamily="34" charset="0"/>
                <a:ea typeface="Calibri" panose="020F0502020204030204" pitchFamily="34" charset="0"/>
              </a:rPr>
              <a:t>(549/2016)</a:t>
            </a:r>
            <a:r>
              <a:rPr lang="fi-FI" sz="1200" spc="-25" dirty="0">
                <a:solidFill>
                  <a:schemeClr val="tx1"/>
                </a:solidFill>
                <a:effectLst/>
                <a:latin typeface="Calibri" panose="020F0502020204030204" pitchFamily="34" charset="0"/>
                <a:ea typeface="Calibri" panose="020F0502020204030204" pitchFamily="34" charset="0"/>
              </a:rPr>
              <a:t> </a:t>
            </a:r>
            <a:r>
              <a:rPr lang="fi-FI" sz="1200" dirty="0">
                <a:solidFill>
                  <a:schemeClr val="tx1"/>
                </a:solidFill>
                <a:effectLst/>
                <a:latin typeface="Calibri" panose="020F0502020204030204" pitchFamily="34" charset="0"/>
                <a:ea typeface="Calibri" panose="020F0502020204030204" pitchFamily="34" charset="0"/>
              </a:rPr>
              <a:t>118</a:t>
            </a:r>
            <a:r>
              <a:rPr lang="fi-FI" sz="1200" spc="-25" dirty="0">
                <a:solidFill>
                  <a:schemeClr val="tx1"/>
                </a:solidFill>
                <a:effectLst/>
                <a:latin typeface="Calibri" panose="020F0502020204030204" pitchFamily="34" charset="0"/>
                <a:ea typeface="Calibri" panose="020F0502020204030204" pitchFamily="34" charset="0"/>
              </a:rPr>
              <a:t> </a:t>
            </a:r>
            <a:r>
              <a:rPr lang="fi-FI" sz="1200" dirty="0">
                <a:solidFill>
                  <a:schemeClr val="tx1"/>
                </a:solidFill>
                <a:effectLst/>
                <a:latin typeface="Calibri" panose="020F0502020204030204" pitchFamily="34" charset="0"/>
                <a:ea typeface="Calibri" panose="020F0502020204030204" pitchFamily="34" charset="0"/>
              </a:rPr>
              <a:t>§:n</a:t>
            </a:r>
            <a:r>
              <a:rPr lang="fi-FI" sz="1200" spc="-25" dirty="0">
                <a:solidFill>
                  <a:schemeClr val="tx1"/>
                </a:solidFill>
                <a:effectLst/>
                <a:latin typeface="Calibri" panose="020F0502020204030204" pitchFamily="34" charset="0"/>
                <a:ea typeface="Calibri" panose="020F0502020204030204" pitchFamily="34" charset="0"/>
              </a:rPr>
              <a:t> </a:t>
            </a:r>
            <a:r>
              <a:rPr lang="fi-FI" sz="1200" dirty="0">
                <a:solidFill>
                  <a:schemeClr val="tx1"/>
                </a:solidFill>
                <a:effectLst/>
                <a:latin typeface="Calibri" panose="020F0502020204030204" pitchFamily="34" charset="0"/>
                <a:ea typeface="Calibri" panose="020F0502020204030204" pitchFamily="34" charset="0"/>
              </a:rPr>
              <a:t>mukaan</a:t>
            </a:r>
            <a:r>
              <a:rPr lang="fi-FI" sz="1200" spc="-25" dirty="0">
                <a:solidFill>
                  <a:schemeClr val="tx1"/>
                </a:solidFill>
                <a:effectLst/>
                <a:latin typeface="Calibri" panose="020F0502020204030204" pitchFamily="34" charset="0"/>
                <a:ea typeface="Calibri" panose="020F0502020204030204" pitchFamily="34" charset="0"/>
              </a:rPr>
              <a:t> </a:t>
            </a:r>
            <a:r>
              <a:rPr lang="fi-FI" sz="1200" dirty="0">
                <a:solidFill>
                  <a:schemeClr val="tx1"/>
                </a:solidFill>
                <a:effectLst/>
                <a:latin typeface="Calibri" panose="020F0502020204030204" pitchFamily="34" charset="0"/>
                <a:ea typeface="Calibri" panose="020F0502020204030204" pitchFamily="34" charset="0"/>
              </a:rPr>
              <a:t>saa</a:t>
            </a:r>
            <a:r>
              <a:rPr lang="fi-FI" sz="1200" spc="-25" dirty="0">
                <a:solidFill>
                  <a:schemeClr val="tx1"/>
                </a:solidFill>
                <a:effectLst/>
                <a:latin typeface="Calibri" panose="020F0502020204030204" pitchFamily="34" charset="0"/>
                <a:ea typeface="Calibri" panose="020F0502020204030204" pitchFamily="34" charset="0"/>
              </a:rPr>
              <a:t> </a:t>
            </a:r>
            <a:r>
              <a:rPr lang="fi-FI" sz="1200" dirty="0">
                <a:solidFill>
                  <a:schemeClr val="tx1"/>
                </a:solidFill>
                <a:effectLst/>
                <a:latin typeface="Calibri" panose="020F0502020204030204" pitchFamily="34" charset="0"/>
                <a:ea typeface="Calibri" panose="020F0502020204030204" pitchFamily="34" charset="0"/>
              </a:rPr>
              <a:t>pitää hallussaan,</a:t>
            </a:r>
            <a:r>
              <a:rPr lang="fi-FI" sz="1200" spc="-30" dirty="0">
                <a:solidFill>
                  <a:schemeClr val="tx1"/>
                </a:solidFill>
                <a:effectLst/>
                <a:latin typeface="Calibri" panose="020F0502020204030204" pitchFamily="34" charset="0"/>
                <a:ea typeface="Calibri" panose="020F0502020204030204" pitchFamily="34" charset="0"/>
              </a:rPr>
              <a:t> </a:t>
            </a:r>
            <a:r>
              <a:rPr lang="fi-FI" sz="1200" dirty="0">
                <a:solidFill>
                  <a:schemeClr val="tx1"/>
                </a:solidFill>
                <a:effectLst/>
                <a:latin typeface="Calibri" panose="020F0502020204030204" pitchFamily="34" charset="0"/>
                <a:ea typeface="Calibri" panose="020F0502020204030204" pitchFamily="34" charset="0"/>
              </a:rPr>
              <a:t>voidaan</a:t>
            </a:r>
            <a:r>
              <a:rPr lang="fi-FI" sz="1200" spc="-30" dirty="0">
                <a:solidFill>
                  <a:schemeClr val="tx1"/>
                </a:solidFill>
                <a:effectLst/>
                <a:latin typeface="Calibri" panose="020F0502020204030204" pitchFamily="34" charset="0"/>
                <a:ea typeface="Calibri" panose="020F0502020204030204" pitchFamily="34" charset="0"/>
              </a:rPr>
              <a:t> </a:t>
            </a:r>
            <a:r>
              <a:rPr lang="fi-FI" sz="1200" dirty="0">
                <a:solidFill>
                  <a:schemeClr val="tx1"/>
                </a:solidFill>
                <a:effectLst/>
                <a:latin typeface="Calibri" panose="020F0502020204030204" pitchFamily="34" charset="0"/>
                <a:ea typeface="Calibri" panose="020F0502020204030204" pitchFamily="34" charset="0"/>
              </a:rPr>
              <a:t>ne</a:t>
            </a:r>
            <a:r>
              <a:rPr lang="fi-FI" sz="1200" spc="-30" dirty="0">
                <a:solidFill>
                  <a:schemeClr val="tx1"/>
                </a:solidFill>
                <a:effectLst/>
                <a:latin typeface="Calibri" panose="020F0502020204030204" pitchFamily="34" charset="0"/>
                <a:ea typeface="Calibri" panose="020F0502020204030204" pitchFamily="34" charset="0"/>
              </a:rPr>
              <a:t> </a:t>
            </a:r>
            <a:r>
              <a:rPr lang="fi-FI" sz="1200">
                <a:solidFill>
                  <a:schemeClr val="tx1"/>
                </a:solidFill>
                <a:effectLst/>
                <a:latin typeface="Calibri" panose="020F0502020204030204" pitchFamily="34" charset="0"/>
                <a:ea typeface="Calibri" panose="020F0502020204030204" pitchFamily="34" charset="0"/>
              </a:rPr>
              <a:t>ottaa</a:t>
            </a:r>
            <a:r>
              <a:rPr lang="fi-FI" sz="1200" spc="-30">
                <a:solidFill>
                  <a:schemeClr val="tx1"/>
                </a:solidFill>
                <a:effectLst/>
                <a:latin typeface="Calibri" panose="020F0502020204030204" pitchFamily="34" charset="0"/>
                <a:ea typeface="Calibri" panose="020F0502020204030204" pitchFamily="34" charset="0"/>
              </a:rPr>
              <a:t> sinulta pois</a:t>
            </a:r>
            <a:r>
              <a:rPr lang="fi-FI" sz="1200">
                <a:solidFill>
                  <a:schemeClr val="tx1"/>
                </a:solidFill>
                <a:effectLst/>
                <a:latin typeface="Calibri" panose="020F0502020204030204" pitchFamily="34" charset="0"/>
                <a:ea typeface="Calibri" panose="020F0502020204030204" pitchFamily="34" charset="0"/>
              </a:rPr>
              <a:t>.</a:t>
            </a:r>
            <a:r>
              <a:rPr lang="fi-FI" sz="1200" spc="-30">
                <a:solidFill>
                  <a:schemeClr val="tx1"/>
                </a:solidFill>
                <a:effectLst/>
                <a:latin typeface="Calibri" panose="020F0502020204030204" pitchFamily="34" charset="0"/>
                <a:ea typeface="Calibri" panose="020F0502020204030204" pitchFamily="34" charset="0"/>
              </a:rPr>
              <a:t> </a:t>
            </a:r>
            <a:endParaRPr lang="fi-FI" sz="1200" spc="-30" dirty="0">
              <a:solidFill>
                <a:schemeClr val="tx1"/>
              </a:solidFill>
              <a:latin typeface="Calibri" panose="020F0502020204030204" pitchFamily="34" charset="0"/>
              <a:ea typeface="Calibri" panose="020F0502020204030204" pitchFamily="34" charset="0"/>
            </a:endParaRPr>
          </a:p>
          <a:p>
            <a:pPr marL="71755" marR="130175">
              <a:lnSpc>
                <a:spcPct val="90000"/>
              </a:lnSpc>
              <a:spcBef>
                <a:spcPts val="795"/>
              </a:spcBef>
              <a:spcAft>
                <a:spcPts val="0"/>
              </a:spcAft>
            </a:pPr>
            <a:r>
              <a:rPr lang="fi-FI" sz="1200">
                <a:solidFill>
                  <a:schemeClr val="tx1"/>
                </a:solidFill>
                <a:latin typeface="Calibri" panose="020F0502020204030204" pitchFamily="34" charset="0"/>
                <a:ea typeface="Calibri" panose="020F0502020204030204" pitchFamily="34" charset="0"/>
              </a:rPr>
              <a:t>Sinulta pois otettu </a:t>
            </a:r>
            <a:r>
              <a:rPr lang="fi-FI" sz="1200">
                <a:solidFill>
                  <a:schemeClr val="tx1"/>
                </a:solidFill>
                <a:effectLst/>
                <a:latin typeface="Calibri" panose="020F0502020204030204" pitchFamily="34" charset="0"/>
                <a:ea typeface="Calibri" panose="020F0502020204030204" pitchFamily="34" charset="0"/>
              </a:rPr>
              <a:t>omaisuus</a:t>
            </a:r>
            <a:r>
              <a:rPr lang="fi-FI" sz="1200" spc="-45">
                <a:solidFill>
                  <a:schemeClr val="tx1"/>
                </a:solidFill>
                <a:effectLst/>
                <a:latin typeface="Calibri" panose="020F0502020204030204" pitchFamily="34" charset="0"/>
                <a:ea typeface="Calibri" panose="020F0502020204030204" pitchFamily="34" charset="0"/>
              </a:rPr>
              <a:t> </a:t>
            </a:r>
            <a:r>
              <a:rPr lang="fi-FI" sz="1200" dirty="0">
                <a:solidFill>
                  <a:schemeClr val="tx1"/>
                </a:solidFill>
                <a:effectLst/>
                <a:latin typeface="Calibri" panose="020F0502020204030204" pitchFamily="34" charset="0"/>
                <a:ea typeface="Calibri" panose="020F0502020204030204" pitchFamily="34" charset="0"/>
              </a:rPr>
              <a:t>on</a:t>
            </a:r>
            <a:r>
              <a:rPr lang="fi-FI" sz="1200" spc="-45" dirty="0">
                <a:solidFill>
                  <a:schemeClr val="tx1"/>
                </a:solidFill>
                <a:effectLst/>
                <a:latin typeface="Calibri" panose="020F0502020204030204" pitchFamily="34" charset="0"/>
                <a:ea typeface="Calibri" panose="020F0502020204030204" pitchFamily="34" charset="0"/>
              </a:rPr>
              <a:t> </a:t>
            </a:r>
            <a:r>
              <a:rPr lang="fi-FI" sz="1200" dirty="0">
                <a:solidFill>
                  <a:schemeClr val="tx1"/>
                </a:solidFill>
                <a:effectLst/>
                <a:latin typeface="Calibri" panose="020F0502020204030204" pitchFamily="34" charset="0"/>
                <a:ea typeface="Calibri" panose="020F0502020204030204" pitchFamily="34" charset="0"/>
              </a:rPr>
              <a:t>viimeistään</a:t>
            </a:r>
            <a:r>
              <a:rPr lang="fi-FI" sz="1200" spc="-45" dirty="0">
                <a:solidFill>
                  <a:schemeClr val="tx1"/>
                </a:solidFill>
                <a:effectLst/>
                <a:latin typeface="Calibri" panose="020F0502020204030204" pitchFamily="34" charset="0"/>
                <a:ea typeface="Calibri" panose="020F0502020204030204" pitchFamily="34" charset="0"/>
              </a:rPr>
              <a:t> </a:t>
            </a:r>
            <a:r>
              <a:rPr lang="fi-FI" sz="1200" dirty="0">
                <a:solidFill>
                  <a:schemeClr val="tx1"/>
                </a:solidFill>
                <a:effectLst/>
                <a:latin typeface="Calibri" panose="020F0502020204030204" pitchFamily="34" charset="0"/>
                <a:ea typeface="Calibri" panose="020F0502020204030204" pitchFamily="34" charset="0"/>
              </a:rPr>
              <a:t>sijaishuollon</a:t>
            </a:r>
            <a:r>
              <a:rPr lang="fi-FI" sz="1200" spc="-45" dirty="0">
                <a:solidFill>
                  <a:schemeClr val="tx1"/>
                </a:solidFill>
                <a:effectLst/>
                <a:latin typeface="Calibri" panose="020F0502020204030204" pitchFamily="34" charset="0"/>
                <a:ea typeface="Calibri" panose="020F0502020204030204" pitchFamily="34" charset="0"/>
              </a:rPr>
              <a:t> </a:t>
            </a:r>
            <a:r>
              <a:rPr lang="fi-FI" sz="1200" dirty="0">
                <a:solidFill>
                  <a:schemeClr val="tx1"/>
                </a:solidFill>
                <a:effectLst/>
                <a:latin typeface="Calibri" panose="020F0502020204030204" pitchFamily="34" charset="0"/>
                <a:ea typeface="Calibri" panose="020F0502020204030204" pitchFamily="34" charset="0"/>
              </a:rPr>
              <a:t>päättyessä</a:t>
            </a:r>
            <a:r>
              <a:rPr lang="fi-FI" sz="1200" spc="-45" dirty="0">
                <a:solidFill>
                  <a:schemeClr val="tx1"/>
                </a:solidFill>
                <a:effectLst/>
                <a:latin typeface="Calibri" panose="020F0502020204030204" pitchFamily="34" charset="0"/>
                <a:ea typeface="Calibri" panose="020F0502020204030204" pitchFamily="34" charset="0"/>
              </a:rPr>
              <a:t> </a:t>
            </a:r>
            <a:r>
              <a:rPr lang="fi-FI" sz="1200" dirty="0">
                <a:solidFill>
                  <a:schemeClr val="tx1"/>
                </a:solidFill>
                <a:effectLst/>
                <a:latin typeface="Calibri" panose="020F0502020204030204" pitchFamily="34" charset="0"/>
                <a:ea typeface="Calibri" panose="020F0502020204030204" pitchFamily="34" charset="0"/>
              </a:rPr>
              <a:t>laitoksessa</a:t>
            </a:r>
            <a:r>
              <a:rPr lang="fi-FI" sz="1200" spc="-45" dirty="0">
                <a:solidFill>
                  <a:schemeClr val="tx1"/>
                </a:solidFill>
                <a:effectLst/>
                <a:latin typeface="Calibri" panose="020F0502020204030204" pitchFamily="34" charset="0"/>
                <a:ea typeface="Calibri" panose="020F0502020204030204" pitchFamily="34" charset="0"/>
              </a:rPr>
              <a:t> </a:t>
            </a:r>
            <a:r>
              <a:rPr lang="fi-FI" sz="1200">
                <a:solidFill>
                  <a:schemeClr val="tx1"/>
                </a:solidFill>
                <a:effectLst/>
                <a:latin typeface="Calibri" panose="020F0502020204030204" pitchFamily="34" charset="0"/>
                <a:ea typeface="Calibri" panose="020F0502020204030204" pitchFamily="34" charset="0"/>
              </a:rPr>
              <a:t>palautettava</a:t>
            </a:r>
            <a:r>
              <a:rPr lang="fi-FI" sz="1200" spc="-45">
                <a:solidFill>
                  <a:schemeClr val="tx1"/>
                </a:solidFill>
                <a:effectLst/>
                <a:latin typeface="Calibri" panose="020F0502020204030204" pitchFamily="34" charset="0"/>
                <a:ea typeface="Calibri" panose="020F0502020204030204" pitchFamily="34" charset="0"/>
              </a:rPr>
              <a:t> </a:t>
            </a:r>
            <a:r>
              <a:rPr lang="fi-FI" sz="1200" spc="-45">
                <a:solidFill>
                  <a:schemeClr val="tx1"/>
                </a:solidFill>
                <a:latin typeface="Calibri" panose="020F0502020204030204" pitchFamily="34" charset="0"/>
                <a:ea typeface="Calibri" panose="020F0502020204030204" pitchFamily="34" charset="0"/>
              </a:rPr>
              <a:t>sinulle</a:t>
            </a:r>
            <a:r>
              <a:rPr lang="fi-FI" sz="1200">
                <a:solidFill>
                  <a:schemeClr val="tx1"/>
                </a:solidFill>
                <a:effectLst/>
                <a:latin typeface="Calibri" panose="020F0502020204030204" pitchFamily="34" charset="0"/>
                <a:ea typeface="Calibri" panose="020F0502020204030204" pitchFamily="34" charset="0"/>
              </a:rPr>
              <a:t>,</a:t>
            </a:r>
            <a:r>
              <a:rPr lang="fi-FI" sz="1200" spc="-45">
                <a:solidFill>
                  <a:schemeClr val="tx1"/>
                </a:solidFill>
                <a:effectLst/>
                <a:latin typeface="Calibri" panose="020F0502020204030204" pitchFamily="34" charset="0"/>
                <a:ea typeface="Calibri" panose="020F0502020204030204" pitchFamily="34" charset="0"/>
              </a:rPr>
              <a:t> </a:t>
            </a:r>
            <a:r>
              <a:rPr lang="fi-FI" sz="1200" dirty="0">
                <a:solidFill>
                  <a:schemeClr val="tx1"/>
                </a:solidFill>
                <a:effectLst/>
                <a:latin typeface="Calibri" panose="020F0502020204030204" pitchFamily="34" charset="0"/>
                <a:ea typeface="Calibri" panose="020F0502020204030204" pitchFamily="34" charset="0"/>
              </a:rPr>
              <a:t>jollei omaisuuden palauttamisesta tai hävittämisestä muussa laissa toisin säädetä.</a:t>
            </a:r>
          </a:p>
          <a:p>
            <a:pPr marL="71755">
              <a:lnSpc>
                <a:spcPct val="90000"/>
              </a:lnSpc>
              <a:spcBef>
                <a:spcPts val="800"/>
              </a:spcBef>
            </a:pPr>
            <a:r>
              <a:rPr lang="fi-FI" sz="1200" b="1" dirty="0">
                <a:solidFill>
                  <a:schemeClr val="tx1"/>
                </a:solidFill>
                <a:effectLst/>
                <a:latin typeface="Calibri" panose="020F0502020204030204" pitchFamily="34" charset="0"/>
                <a:ea typeface="Calibri" panose="020F0502020204030204" pitchFamily="34" charset="0"/>
              </a:rPr>
              <a:t>Aineen</a:t>
            </a:r>
            <a:r>
              <a:rPr lang="fi-FI" sz="1200" b="1" spc="-60" dirty="0">
                <a:solidFill>
                  <a:schemeClr val="tx1"/>
                </a:solidFill>
                <a:effectLst/>
                <a:latin typeface="Calibri" panose="020F0502020204030204" pitchFamily="34" charset="0"/>
                <a:ea typeface="Calibri" panose="020F0502020204030204" pitchFamily="34" charset="0"/>
              </a:rPr>
              <a:t> </a:t>
            </a:r>
            <a:r>
              <a:rPr lang="fi-FI" sz="1200" b="1" dirty="0">
                <a:solidFill>
                  <a:schemeClr val="tx1"/>
                </a:solidFill>
                <a:effectLst/>
                <a:latin typeface="Calibri" panose="020F0502020204030204" pitchFamily="34" charset="0"/>
                <a:ea typeface="Calibri" panose="020F0502020204030204" pitchFamily="34" charset="0"/>
              </a:rPr>
              <a:t>tai</a:t>
            </a:r>
            <a:r>
              <a:rPr lang="fi-FI" sz="1200" b="1" spc="-50" dirty="0">
                <a:solidFill>
                  <a:schemeClr val="tx1"/>
                </a:solidFill>
                <a:effectLst/>
                <a:latin typeface="Calibri" panose="020F0502020204030204" pitchFamily="34" charset="0"/>
                <a:ea typeface="Calibri" panose="020F0502020204030204" pitchFamily="34" charset="0"/>
              </a:rPr>
              <a:t> </a:t>
            </a:r>
            <a:r>
              <a:rPr lang="fi-FI" sz="1200" b="1">
                <a:solidFill>
                  <a:schemeClr val="tx1"/>
                </a:solidFill>
                <a:effectLst/>
                <a:latin typeface="Calibri" panose="020F0502020204030204" pitchFamily="34" charset="0"/>
                <a:ea typeface="Calibri" panose="020F0502020204030204" pitchFamily="34" charset="0"/>
              </a:rPr>
              <a:t>esineen</a:t>
            </a:r>
            <a:r>
              <a:rPr lang="fi-FI" sz="1200" b="1" spc="-50">
                <a:solidFill>
                  <a:schemeClr val="tx1"/>
                </a:solidFill>
                <a:effectLst/>
                <a:latin typeface="Calibri" panose="020F0502020204030204" pitchFamily="34" charset="0"/>
                <a:ea typeface="Calibri" panose="020F0502020204030204" pitchFamily="34" charset="0"/>
              </a:rPr>
              <a:t> </a:t>
            </a:r>
            <a:r>
              <a:rPr lang="fi-FI" sz="1200" b="1" spc="-50">
                <a:solidFill>
                  <a:schemeClr val="tx1"/>
                </a:solidFill>
                <a:latin typeface="Calibri" panose="020F0502020204030204" pitchFamily="34" charset="0"/>
                <a:ea typeface="Calibri" panose="020F0502020204030204" pitchFamily="34" charset="0"/>
              </a:rPr>
              <a:t>poisottamisesta tehty</a:t>
            </a:r>
            <a:r>
              <a:rPr lang="fi-FI" sz="1200" b="1" spc="-50">
                <a:solidFill>
                  <a:schemeClr val="tx1"/>
                </a:solidFill>
                <a:effectLst/>
                <a:latin typeface="Calibri" panose="020F0502020204030204" pitchFamily="34" charset="0"/>
                <a:ea typeface="Calibri" panose="020F0502020204030204" pitchFamily="34" charset="0"/>
              </a:rPr>
              <a:t> </a:t>
            </a:r>
            <a:r>
              <a:rPr lang="fi-FI" sz="1200" b="1" dirty="0">
                <a:solidFill>
                  <a:schemeClr val="tx1"/>
                </a:solidFill>
                <a:effectLst/>
                <a:latin typeface="Calibri" panose="020F0502020204030204" pitchFamily="34" charset="0"/>
                <a:ea typeface="Calibri" panose="020F0502020204030204" pitchFamily="34" charset="0"/>
              </a:rPr>
              <a:t>päätös</a:t>
            </a:r>
            <a:r>
              <a:rPr lang="fi-FI" sz="1200" b="1" spc="-50" dirty="0">
                <a:solidFill>
                  <a:schemeClr val="tx1"/>
                </a:solidFill>
                <a:effectLst/>
                <a:latin typeface="Calibri" panose="020F0502020204030204" pitchFamily="34" charset="0"/>
                <a:ea typeface="Calibri" panose="020F0502020204030204" pitchFamily="34" charset="0"/>
              </a:rPr>
              <a:t> </a:t>
            </a:r>
            <a:r>
              <a:rPr lang="fi-FI" sz="1200" b="1" dirty="0">
                <a:solidFill>
                  <a:schemeClr val="tx1"/>
                </a:solidFill>
                <a:effectLst/>
                <a:latin typeface="Calibri" panose="020F0502020204030204" pitchFamily="34" charset="0"/>
                <a:ea typeface="Calibri" panose="020F0502020204030204" pitchFamily="34" charset="0"/>
              </a:rPr>
              <a:t>on</a:t>
            </a:r>
            <a:r>
              <a:rPr lang="fi-FI" sz="1200" b="1" spc="-45" dirty="0">
                <a:solidFill>
                  <a:schemeClr val="tx1"/>
                </a:solidFill>
                <a:effectLst/>
                <a:latin typeface="Calibri" panose="020F0502020204030204" pitchFamily="34" charset="0"/>
                <a:ea typeface="Calibri" panose="020F0502020204030204" pitchFamily="34" charset="0"/>
              </a:rPr>
              <a:t> </a:t>
            </a:r>
            <a:r>
              <a:rPr lang="fi-FI" sz="1200" b="1" spc="-10" dirty="0">
                <a:solidFill>
                  <a:schemeClr val="tx1"/>
                </a:solidFill>
                <a:effectLst/>
                <a:latin typeface="Calibri" panose="020F0502020204030204" pitchFamily="34" charset="0"/>
                <a:ea typeface="Calibri" panose="020F0502020204030204" pitchFamily="34" charset="0"/>
              </a:rPr>
              <a:t>valituskelpoinen.</a:t>
            </a:r>
            <a:endParaRPr lang="fi-FI" sz="1200" b="1" dirty="0">
              <a:solidFill>
                <a:schemeClr val="tx1"/>
              </a:solidFill>
              <a:effectLst/>
              <a:latin typeface="Calibri" panose="020F0502020204030204" pitchFamily="34" charset="0"/>
              <a:ea typeface="Calibri" panose="020F0502020204030204" pitchFamily="34" charset="0"/>
            </a:endParaRPr>
          </a:p>
          <a:p>
            <a:pPr marL="71755">
              <a:lnSpc>
                <a:spcPct val="90000"/>
              </a:lnSpc>
              <a:spcBef>
                <a:spcPts val="905"/>
              </a:spcBef>
            </a:pPr>
            <a:r>
              <a:rPr lang="fi-FI" sz="1200">
                <a:solidFill>
                  <a:schemeClr val="tx1"/>
                </a:solidFill>
                <a:latin typeface="Calibri" panose="020F0502020204030204" pitchFamily="34" charset="0"/>
                <a:ea typeface="Calibri" panose="020F0502020204030204" pitchFamily="34" charset="0"/>
              </a:rPr>
              <a:t>Poisottamisesta</a:t>
            </a:r>
            <a:r>
              <a:rPr lang="fi-FI" sz="1200">
                <a:solidFill>
                  <a:schemeClr val="tx1"/>
                </a:solidFill>
                <a:effectLst/>
                <a:latin typeface="Calibri" panose="020F0502020204030204" pitchFamily="34" charset="0"/>
                <a:ea typeface="Calibri" panose="020F0502020204030204" pitchFamily="34" charset="0"/>
              </a:rPr>
              <a:t> </a:t>
            </a:r>
            <a:r>
              <a:rPr lang="fi-FI" sz="1200" dirty="0">
                <a:solidFill>
                  <a:schemeClr val="tx1"/>
                </a:solidFill>
                <a:effectLst/>
                <a:latin typeface="Calibri" panose="020F0502020204030204" pitchFamily="34" charset="0"/>
                <a:ea typeface="Calibri" panose="020F0502020204030204" pitchFamily="34" charset="0"/>
              </a:rPr>
              <a:t>tehdään kirjaus silloin </a:t>
            </a:r>
            <a:r>
              <a:rPr lang="fi-FI" sz="1200" b="1" dirty="0">
                <a:solidFill>
                  <a:schemeClr val="tx1"/>
                </a:solidFill>
                <a:effectLst/>
                <a:latin typeface="Calibri" panose="020F0502020204030204" pitchFamily="34" charset="0"/>
                <a:ea typeface="Calibri" panose="020F0502020204030204" pitchFamily="34" charset="0"/>
              </a:rPr>
              <a:t>kun tavara palautetaan </a:t>
            </a:r>
            <a:r>
              <a:rPr lang="fi-FI" sz="1200" dirty="0">
                <a:solidFill>
                  <a:schemeClr val="tx1"/>
                </a:solidFill>
                <a:effectLst/>
                <a:latin typeface="Calibri" panose="020F0502020204030204" pitchFamily="34" charset="0"/>
                <a:ea typeface="Calibri" panose="020F0502020204030204" pitchFamily="34" charset="0"/>
              </a:rPr>
              <a:t>lapselle.</a:t>
            </a:r>
          </a:p>
          <a:p>
            <a:pPr marL="71755">
              <a:lnSpc>
                <a:spcPct val="90000"/>
              </a:lnSpc>
              <a:spcBef>
                <a:spcPts val="800"/>
              </a:spcBef>
            </a:pPr>
            <a:r>
              <a:rPr lang="fi-FI" sz="1200" dirty="0">
                <a:solidFill>
                  <a:schemeClr val="tx1"/>
                </a:solidFill>
                <a:effectLst/>
                <a:latin typeface="Calibri" panose="020F0502020204030204" pitchFamily="34" charset="0"/>
                <a:ea typeface="Calibri" panose="020F0502020204030204" pitchFamily="34" charset="0"/>
              </a:rPr>
              <a:t>Jos</a:t>
            </a:r>
            <a:r>
              <a:rPr lang="fi-FI" sz="1200" spc="-60" dirty="0">
                <a:solidFill>
                  <a:schemeClr val="tx1"/>
                </a:solidFill>
                <a:effectLst/>
                <a:latin typeface="Calibri" panose="020F0502020204030204" pitchFamily="34" charset="0"/>
                <a:ea typeface="Calibri" panose="020F0502020204030204" pitchFamily="34" charset="0"/>
              </a:rPr>
              <a:t> </a:t>
            </a:r>
            <a:r>
              <a:rPr lang="fi-FI" sz="1200" dirty="0">
                <a:solidFill>
                  <a:schemeClr val="tx1"/>
                </a:solidFill>
                <a:effectLst/>
                <a:latin typeface="Calibri" panose="020F0502020204030204" pitchFamily="34" charset="0"/>
                <a:ea typeface="Calibri" panose="020F0502020204030204" pitchFamily="34" charset="0"/>
              </a:rPr>
              <a:t>tavaraa</a:t>
            </a:r>
            <a:r>
              <a:rPr lang="fi-FI" sz="1200" spc="-45" dirty="0">
                <a:solidFill>
                  <a:schemeClr val="tx1"/>
                </a:solidFill>
                <a:effectLst/>
                <a:latin typeface="Calibri" panose="020F0502020204030204" pitchFamily="34" charset="0"/>
                <a:ea typeface="Calibri" panose="020F0502020204030204" pitchFamily="34" charset="0"/>
              </a:rPr>
              <a:t> </a:t>
            </a:r>
            <a:r>
              <a:rPr lang="fi-FI" sz="1200" dirty="0">
                <a:solidFill>
                  <a:schemeClr val="tx1"/>
                </a:solidFill>
                <a:effectLst/>
                <a:latin typeface="Calibri" panose="020F0502020204030204" pitchFamily="34" charset="0"/>
                <a:ea typeface="Calibri" panose="020F0502020204030204" pitchFamily="34" charset="0"/>
              </a:rPr>
              <a:t>ei</a:t>
            </a:r>
            <a:r>
              <a:rPr lang="fi-FI" sz="1200" spc="-50" dirty="0">
                <a:solidFill>
                  <a:schemeClr val="tx1"/>
                </a:solidFill>
                <a:effectLst/>
                <a:latin typeface="Calibri" panose="020F0502020204030204" pitchFamily="34" charset="0"/>
                <a:ea typeface="Calibri" panose="020F0502020204030204" pitchFamily="34" charset="0"/>
              </a:rPr>
              <a:t> </a:t>
            </a:r>
            <a:r>
              <a:rPr lang="fi-FI" sz="1200">
                <a:solidFill>
                  <a:schemeClr val="tx1"/>
                </a:solidFill>
                <a:effectLst/>
                <a:latin typeface="Calibri" panose="020F0502020204030204" pitchFamily="34" charset="0"/>
                <a:ea typeface="Calibri" panose="020F0502020204030204" pitchFamily="34" charset="0"/>
              </a:rPr>
              <a:t>palauteta</a:t>
            </a:r>
            <a:r>
              <a:rPr lang="fi-FI" sz="1200" spc="-45">
                <a:solidFill>
                  <a:schemeClr val="tx1"/>
                </a:solidFill>
                <a:effectLst/>
                <a:latin typeface="Calibri" panose="020F0502020204030204" pitchFamily="34" charset="0"/>
                <a:ea typeface="Calibri" panose="020F0502020204030204" pitchFamily="34" charset="0"/>
              </a:rPr>
              <a:t> </a:t>
            </a:r>
            <a:r>
              <a:rPr lang="fi-FI" sz="1200" spc="-45">
                <a:solidFill>
                  <a:schemeClr val="tx1"/>
                </a:solidFill>
                <a:latin typeface="Calibri" panose="020F0502020204030204" pitchFamily="34" charset="0"/>
                <a:ea typeface="Calibri" panose="020F0502020204030204" pitchFamily="34" charset="0"/>
              </a:rPr>
              <a:t>sinulle</a:t>
            </a:r>
            <a:r>
              <a:rPr lang="fi-FI" sz="1200">
                <a:solidFill>
                  <a:schemeClr val="tx1"/>
                </a:solidFill>
                <a:effectLst/>
                <a:latin typeface="Calibri" panose="020F0502020204030204" pitchFamily="34" charset="0"/>
                <a:ea typeface="Calibri" panose="020F0502020204030204" pitchFamily="34" charset="0"/>
              </a:rPr>
              <a:t>,</a:t>
            </a:r>
            <a:r>
              <a:rPr lang="fi-FI" sz="1200" spc="-50">
                <a:solidFill>
                  <a:schemeClr val="tx1"/>
                </a:solidFill>
                <a:effectLst/>
                <a:latin typeface="Calibri" panose="020F0502020204030204" pitchFamily="34" charset="0"/>
                <a:ea typeface="Calibri" panose="020F0502020204030204" pitchFamily="34" charset="0"/>
              </a:rPr>
              <a:t> </a:t>
            </a:r>
            <a:r>
              <a:rPr lang="fi-FI" sz="1200" dirty="0">
                <a:solidFill>
                  <a:schemeClr val="tx1"/>
                </a:solidFill>
                <a:effectLst/>
                <a:latin typeface="Calibri" panose="020F0502020204030204" pitchFamily="34" charset="0"/>
                <a:ea typeface="Calibri" panose="020F0502020204030204" pitchFamily="34" charset="0"/>
              </a:rPr>
              <a:t>on</a:t>
            </a:r>
            <a:r>
              <a:rPr lang="fi-FI" sz="1200" spc="-45" dirty="0">
                <a:solidFill>
                  <a:schemeClr val="tx1"/>
                </a:solidFill>
                <a:effectLst/>
                <a:latin typeface="Calibri" panose="020F0502020204030204" pitchFamily="34" charset="0"/>
                <a:ea typeface="Calibri" panose="020F0502020204030204" pitchFamily="34" charset="0"/>
              </a:rPr>
              <a:t> </a:t>
            </a:r>
            <a:r>
              <a:rPr lang="fi-FI" sz="1200" dirty="0">
                <a:solidFill>
                  <a:schemeClr val="tx1"/>
                </a:solidFill>
                <a:effectLst/>
                <a:latin typeface="Calibri" panose="020F0502020204030204" pitchFamily="34" charset="0"/>
                <a:ea typeface="Calibri" panose="020F0502020204030204" pitchFamily="34" charset="0"/>
              </a:rPr>
              <a:t>siitä</a:t>
            </a:r>
            <a:r>
              <a:rPr lang="fi-FI" sz="1200" spc="-50" dirty="0">
                <a:solidFill>
                  <a:schemeClr val="tx1"/>
                </a:solidFill>
                <a:effectLst/>
                <a:latin typeface="Calibri" panose="020F0502020204030204" pitchFamily="34" charset="0"/>
                <a:ea typeface="Calibri" panose="020F0502020204030204" pitchFamily="34" charset="0"/>
              </a:rPr>
              <a:t> </a:t>
            </a:r>
            <a:r>
              <a:rPr lang="fi-FI" sz="1200" dirty="0">
                <a:solidFill>
                  <a:schemeClr val="tx1"/>
                </a:solidFill>
                <a:effectLst/>
                <a:latin typeface="Calibri" panose="020F0502020204030204" pitchFamily="34" charset="0"/>
                <a:ea typeface="Calibri" panose="020F0502020204030204" pitchFamily="34" charset="0"/>
              </a:rPr>
              <a:t>tehtävä</a:t>
            </a:r>
            <a:r>
              <a:rPr lang="fi-FI" sz="1200" spc="-45" dirty="0">
                <a:solidFill>
                  <a:schemeClr val="tx1"/>
                </a:solidFill>
                <a:effectLst/>
                <a:latin typeface="Calibri" panose="020F0502020204030204" pitchFamily="34" charset="0"/>
                <a:ea typeface="Calibri" panose="020F0502020204030204" pitchFamily="34" charset="0"/>
              </a:rPr>
              <a:t> </a:t>
            </a:r>
            <a:r>
              <a:rPr lang="fi-FI" sz="1200" spc="-10" dirty="0">
                <a:solidFill>
                  <a:schemeClr val="tx1"/>
                </a:solidFill>
                <a:effectLst/>
                <a:latin typeface="Calibri" panose="020F0502020204030204" pitchFamily="34" charset="0"/>
                <a:ea typeface="Calibri" panose="020F0502020204030204" pitchFamily="34" charset="0"/>
              </a:rPr>
              <a:t>päätös.</a:t>
            </a:r>
            <a:endParaRPr lang="fi-FI" sz="1200" dirty="0">
              <a:solidFill>
                <a:schemeClr val="tx1"/>
              </a:solidFill>
              <a:effectLst/>
              <a:latin typeface="Calibri" panose="020F0502020204030204" pitchFamily="34" charset="0"/>
              <a:ea typeface="Calibri" panose="020F0502020204030204" pitchFamily="34" charset="0"/>
            </a:endParaRPr>
          </a:p>
          <a:p>
            <a:pPr marL="71755">
              <a:lnSpc>
                <a:spcPct val="90000"/>
              </a:lnSpc>
              <a:spcBef>
                <a:spcPts val="905"/>
              </a:spcBef>
            </a:pPr>
            <a:r>
              <a:rPr lang="fi-FI" sz="1200" b="1" spc="-10">
                <a:solidFill>
                  <a:schemeClr val="tx1"/>
                </a:solidFill>
                <a:latin typeface="Calibri" panose="020F0502020204030204" pitchFamily="34" charset="0"/>
                <a:ea typeface="Calibri" panose="020F0502020204030204" pitchFamily="34" charset="0"/>
              </a:rPr>
              <a:t>Poisottamisen</a:t>
            </a:r>
            <a:r>
              <a:rPr lang="fi-FI" sz="1200" b="1" spc="20">
                <a:solidFill>
                  <a:schemeClr val="tx1"/>
                </a:solidFill>
                <a:effectLst/>
                <a:latin typeface="Calibri" panose="020F0502020204030204" pitchFamily="34" charset="0"/>
                <a:ea typeface="Calibri" panose="020F0502020204030204" pitchFamily="34" charset="0"/>
              </a:rPr>
              <a:t> </a:t>
            </a:r>
            <a:r>
              <a:rPr lang="fi-FI" sz="1200" b="1" spc="-10" dirty="0">
                <a:solidFill>
                  <a:schemeClr val="tx1"/>
                </a:solidFill>
                <a:effectLst/>
                <a:latin typeface="Calibri" panose="020F0502020204030204" pitchFamily="34" charset="0"/>
                <a:ea typeface="Calibri" panose="020F0502020204030204" pitchFamily="34" charset="0"/>
              </a:rPr>
              <a:t>lopettamisesta</a:t>
            </a:r>
            <a:r>
              <a:rPr lang="fi-FI" sz="1200" b="1" spc="20" dirty="0">
                <a:solidFill>
                  <a:schemeClr val="tx1"/>
                </a:solidFill>
                <a:effectLst/>
                <a:latin typeface="Calibri" panose="020F0502020204030204" pitchFamily="34" charset="0"/>
                <a:ea typeface="Calibri" panose="020F0502020204030204" pitchFamily="34" charset="0"/>
              </a:rPr>
              <a:t> </a:t>
            </a:r>
            <a:r>
              <a:rPr lang="fi-FI" sz="1200" b="1" spc="-10" dirty="0">
                <a:solidFill>
                  <a:schemeClr val="tx1"/>
                </a:solidFill>
                <a:effectLst/>
                <a:latin typeface="Calibri" panose="020F0502020204030204" pitchFamily="34" charset="0"/>
                <a:ea typeface="Calibri" panose="020F0502020204030204" pitchFamily="34" charset="0"/>
              </a:rPr>
              <a:t>tehdään</a:t>
            </a:r>
            <a:r>
              <a:rPr lang="fi-FI" sz="1200" b="1" spc="20" dirty="0">
                <a:solidFill>
                  <a:schemeClr val="tx1"/>
                </a:solidFill>
                <a:effectLst/>
                <a:latin typeface="Calibri" panose="020F0502020204030204" pitchFamily="34" charset="0"/>
                <a:ea typeface="Calibri" panose="020F0502020204030204" pitchFamily="34" charset="0"/>
              </a:rPr>
              <a:t> </a:t>
            </a:r>
            <a:r>
              <a:rPr lang="fi-FI" sz="1200" b="1" spc="-10" dirty="0">
                <a:solidFill>
                  <a:schemeClr val="tx1"/>
                </a:solidFill>
                <a:effectLst/>
                <a:latin typeface="Calibri" panose="020F0502020204030204" pitchFamily="34" charset="0"/>
                <a:ea typeface="Calibri" panose="020F0502020204030204" pitchFamily="34" charset="0"/>
              </a:rPr>
              <a:t>myös</a:t>
            </a:r>
            <a:r>
              <a:rPr lang="fi-FI" sz="1200" b="1" spc="25" dirty="0">
                <a:solidFill>
                  <a:schemeClr val="tx1"/>
                </a:solidFill>
                <a:effectLst/>
                <a:latin typeface="Calibri" panose="020F0502020204030204" pitchFamily="34" charset="0"/>
                <a:ea typeface="Calibri" panose="020F0502020204030204" pitchFamily="34" charset="0"/>
              </a:rPr>
              <a:t> </a:t>
            </a:r>
            <a:r>
              <a:rPr lang="fi-FI" sz="1200" b="1" spc="-10" dirty="0">
                <a:solidFill>
                  <a:schemeClr val="tx1"/>
                </a:solidFill>
                <a:effectLst/>
                <a:latin typeface="Calibri" panose="020F0502020204030204" pitchFamily="34" charset="0"/>
                <a:ea typeface="Calibri" panose="020F0502020204030204" pitchFamily="34" charset="0"/>
              </a:rPr>
              <a:t>päätös.</a:t>
            </a:r>
            <a:endParaRPr lang="fi-FI" sz="1200" b="1" dirty="0">
              <a:solidFill>
                <a:schemeClr val="tx1"/>
              </a:solidFill>
              <a:effectLst/>
              <a:latin typeface="Calibri" panose="020F0502020204030204" pitchFamily="34" charset="0"/>
              <a:ea typeface="Calibri" panose="020F0502020204030204" pitchFamily="34" charset="0"/>
            </a:endParaRPr>
          </a:p>
          <a:p>
            <a:pPr marL="0" indent="0">
              <a:lnSpc>
                <a:spcPct val="90000"/>
              </a:lnSpc>
              <a:buNone/>
            </a:pPr>
            <a:endParaRPr lang="fi-FI" sz="800" dirty="0"/>
          </a:p>
        </p:txBody>
      </p:sp>
    </p:spTree>
    <p:extLst>
      <p:ext uri="{BB962C8B-B14F-4D97-AF65-F5344CB8AC3E}">
        <p14:creationId xmlns:p14="http://schemas.microsoft.com/office/powerpoint/2010/main" val="411128995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24E43EB-867C-4B35-9A5C-E435157C72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A7C0F5DA-B59F-4F13-8BB8-FFD8F2C572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a:lstStyle/>
          <a:p>
            <a:endParaRPr lang="fi-FI"/>
          </a:p>
        </p:txBody>
      </p:sp>
      <p:sp>
        <p:nvSpPr>
          <p:cNvPr id="12" name="Freeform 5">
            <a:extLst>
              <a:ext uri="{FF2B5EF4-FFF2-40B4-BE49-F238E27FC236}">
                <a16:creationId xmlns:a16="http://schemas.microsoft.com/office/drawing/2014/main" id="{9CEA1DEC-CC9E-4776-9E08-048A15BFA6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fi-FI"/>
          </a:p>
        </p:txBody>
      </p:sp>
      <p:sp>
        <p:nvSpPr>
          <p:cNvPr id="14" name="Freeform: Shape 13">
            <a:extLst>
              <a:ext uri="{FF2B5EF4-FFF2-40B4-BE49-F238E27FC236}">
                <a16:creationId xmlns:a16="http://schemas.microsoft.com/office/drawing/2014/main" id="{9CE399CF-F4B8-4832-A8CB-B93F6B1EF4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5171964" y="-140866"/>
            <a:ext cx="6053670" cy="7139732"/>
          </a:xfrm>
          <a:custGeom>
            <a:avLst/>
            <a:gdLst>
              <a:gd name="connsiteX0" fmla="*/ 6053670 w 6053670"/>
              <a:gd name="connsiteY0" fmla="*/ 1098 h 7139732"/>
              <a:gd name="connsiteX1" fmla="*/ 6053670 w 6053670"/>
              <a:gd name="connsiteY1" fmla="*/ 1084479 h 7139732"/>
              <a:gd name="connsiteX2" fmla="*/ 6053670 w 6053670"/>
              <a:gd name="connsiteY2" fmla="*/ 1254558 h 7139732"/>
              <a:gd name="connsiteX3" fmla="*/ 6053670 w 6053670"/>
              <a:gd name="connsiteY3" fmla="*/ 7139732 h 7139732"/>
              <a:gd name="connsiteX4" fmla="*/ 0 w 6053670"/>
              <a:gd name="connsiteY4" fmla="*/ 7139732 h 7139732"/>
              <a:gd name="connsiteX5" fmla="*/ 0 w 6053670"/>
              <a:gd name="connsiteY5" fmla="*/ 1249853 h 7139732"/>
              <a:gd name="connsiteX6" fmla="*/ 0 w 6053670"/>
              <a:gd name="connsiteY6" fmla="*/ 1084479 h 7139732"/>
              <a:gd name="connsiteX7" fmla="*/ 0 w 6053670"/>
              <a:gd name="connsiteY7" fmla="*/ 0 h 7139732"/>
              <a:gd name="connsiteX8" fmla="*/ 35717 w 6053670"/>
              <a:gd name="connsiteY8" fmla="*/ 5488 h 7139732"/>
              <a:gd name="connsiteX9" fmla="*/ 140445 w 6053670"/>
              <a:gd name="connsiteY9" fmla="*/ 21641 h 7139732"/>
              <a:gd name="connsiteX10" fmla="*/ 216722 w 6053670"/>
              <a:gd name="connsiteY10" fmla="*/ 32932 h 7139732"/>
              <a:gd name="connsiteX11" fmla="*/ 307527 w 6053670"/>
              <a:gd name="connsiteY11" fmla="*/ 44850 h 7139732"/>
              <a:gd name="connsiteX12" fmla="*/ 415282 w 6053670"/>
              <a:gd name="connsiteY12" fmla="*/ 59121 h 7139732"/>
              <a:gd name="connsiteX13" fmla="*/ 534539 w 6053670"/>
              <a:gd name="connsiteY13" fmla="*/ 74175 h 7139732"/>
              <a:gd name="connsiteX14" fmla="*/ 668931 w 6053670"/>
              <a:gd name="connsiteY14" fmla="*/ 90014 h 7139732"/>
              <a:gd name="connsiteX15" fmla="*/ 815430 w 6053670"/>
              <a:gd name="connsiteY15" fmla="*/ 106794 h 7139732"/>
              <a:gd name="connsiteX16" fmla="*/ 974641 w 6053670"/>
              <a:gd name="connsiteY16" fmla="*/ 123574 h 7139732"/>
              <a:gd name="connsiteX17" fmla="*/ 1144144 w 6053670"/>
              <a:gd name="connsiteY17" fmla="*/ 140667 h 7139732"/>
              <a:gd name="connsiteX18" fmla="*/ 1326965 w 6053670"/>
              <a:gd name="connsiteY18" fmla="*/ 156506 h 7139732"/>
              <a:gd name="connsiteX19" fmla="*/ 1518261 w 6053670"/>
              <a:gd name="connsiteY19" fmla="*/ 171717 h 7139732"/>
              <a:gd name="connsiteX20" fmla="*/ 1720453 w 6053670"/>
              <a:gd name="connsiteY20" fmla="*/ 185518 h 7139732"/>
              <a:gd name="connsiteX21" fmla="*/ 1931121 w 6053670"/>
              <a:gd name="connsiteY21" fmla="*/ 198690 h 7139732"/>
              <a:gd name="connsiteX22" fmla="*/ 2150869 w 6053670"/>
              <a:gd name="connsiteY22" fmla="*/ 211079 h 7139732"/>
              <a:gd name="connsiteX23" fmla="*/ 2263467 w 6053670"/>
              <a:gd name="connsiteY23" fmla="*/ 215470 h 7139732"/>
              <a:gd name="connsiteX24" fmla="*/ 2378487 w 6053670"/>
              <a:gd name="connsiteY24" fmla="*/ 220332 h 7139732"/>
              <a:gd name="connsiteX25" fmla="*/ 2495323 w 6053670"/>
              <a:gd name="connsiteY25" fmla="*/ 224879 h 7139732"/>
              <a:gd name="connsiteX26" fmla="*/ 2612764 w 6053670"/>
              <a:gd name="connsiteY26" fmla="*/ 227859 h 7139732"/>
              <a:gd name="connsiteX27" fmla="*/ 2732627 w 6053670"/>
              <a:gd name="connsiteY27" fmla="*/ 230525 h 7139732"/>
              <a:gd name="connsiteX28" fmla="*/ 2853700 w 6053670"/>
              <a:gd name="connsiteY28" fmla="*/ 233348 h 7139732"/>
              <a:gd name="connsiteX29" fmla="*/ 2977195 w 6053670"/>
              <a:gd name="connsiteY29" fmla="*/ 235229 h 7139732"/>
              <a:gd name="connsiteX30" fmla="*/ 3101901 w 6053670"/>
              <a:gd name="connsiteY30" fmla="*/ 235229 h 7139732"/>
              <a:gd name="connsiteX31" fmla="*/ 3227817 w 6053670"/>
              <a:gd name="connsiteY31" fmla="*/ 236170 h 7139732"/>
              <a:gd name="connsiteX32" fmla="*/ 3354944 w 6053670"/>
              <a:gd name="connsiteY32" fmla="*/ 235229 h 7139732"/>
              <a:gd name="connsiteX33" fmla="*/ 3483887 w 6053670"/>
              <a:gd name="connsiteY33" fmla="*/ 233348 h 7139732"/>
              <a:gd name="connsiteX34" fmla="*/ 3612830 w 6053670"/>
              <a:gd name="connsiteY34" fmla="*/ 231623 h 7139732"/>
              <a:gd name="connsiteX35" fmla="*/ 3743590 w 6053670"/>
              <a:gd name="connsiteY35" fmla="*/ 227859 h 7139732"/>
              <a:gd name="connsiteX36" fmla="*/ 3875560 w 6053670"/>
              <a:gd name="connsiteY36" fmla="*/ 223938 h 7139732"/>
              <a:gd name="connsiteX37" fmla="*/ 4007530 w 6053670"/>
              <a:gd name="connsiteY37" fmla="*/ 219391 h 7139732"/>
              <a:gd name="connsiteX38" fmla="*/ 4140710 w 6053670"/>
              <a:gd name="connsiteY38" fmla="*/ 212961 h 7139732"/>
              <a:gd name="connsiteX39" fmla="*/ 4275102 w 6053670"/>
              <a:gd name="connsiteY39" fmla="*/ 205277 h 7139732"/>
              <a:gd name="connsiteX40" fmla="*/ 4410098 w 6053670"/>
              <a:gd name="connsiteY40" fmla="*/ 197907 h 7139732"/>
              <a:gd name="connsiteX41" fmla="*/ 4545096 w 6053670"/>
              <a:gd name="connsiteY41" fmla="*/ 188498 h 7139732"/>
              <a:gd name="connsiteX42" fmla="*/ 4681909 w 6053670"/>
              <a:gd name="connsiteY42" fmla="*/ 177207 h 7139732"/>
              <a:gd name="connsiteX43" fmla="*/ 4816905 w 6053670"/>
              <a:gd name="connsiteY43" fmla="*/ 165916 h 7139732"/>
              <a:gd name="connsiteX44" fmla="*/ 4954323 w 6053670"/>
              <a:gd name="connsiteY44" fmla="*/ 152899 h 7139732"/>
              <a:gd name="connsiteX45" fmla="*/ 5092347 w 6053670"/>
              <a:gd name="connsiteY45" fmla="*/ 138629 h 7139732"/>
              <a:gd name="connsiteX46" fmla="*/ 5228555 w 6053670"/>
              <a:gd name="connsiteY46" fmla="*/ 123574 h 7139732"/>
              <a:gd name="connsiteX47" fmla="*/ 5366578 w 6053670"/>
              <a:gd name="connsiteY47" fmla="*/ 106010 h 7139732"/>
              <a:gd name="connsiteX48" fmla="*/ 5503997 w 6053670"/>
              <a:gd name="connsiteY48" fmla="*/ 87192 h 7139732"/>
              <a:gd name="connsiteX49" fmla="*/ 5642020 w 6053670"/>
              <a:gd name="connsiteY49" fmla="*/ 68530 h 7139732"/>
              <a:gd name="connsiteX50" fmla="*/ 5779438 w 6053670"/>
              <a:gd name="connsiteY50" fmla="*/ 46733 h 7139732"/>
              <a:gd name="connsiteX51" fmla="*/ 5916251 w 6053670"/>
              <a:gd name="connsiteY51" fmla="*/ 24464 h 7139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53670" h="7139732">
                <a:moveTo>
                  <a:pt x="6053670" y="1098"/>
                </a:moveTo>
                <a:lnTo>
                  <a:pt x="6053670" y="1084479"/>
                </a:lnTo>
                <a:lnTo>
                  <a:pt x="6053670" y="1254558"/>
                </a:lnTo>
                <a:lnTo>
                  <a:pt x="6053670" y="7139732"/>
                </a:lnTo>
                <a:lnTo>
                  <a:pt x="0" y="7139732"/>
                </a:lnTo>
                <a:lnTo>
                  <a:pt x="0" y="1249853"/>
                </a:lnTo>
                <a:lnTo>
                  <a:pt x="0" y="1084479"/>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1" y="235229"/>
                </a:lnTo>
                <a:lnTo>
                  <a:pt x="3227817" y="236170"/>
                </a:lnTo>
                <a:lnTo>
                  <a:pt x="3354944" y="235229"/>
                </a:lnTo>
                <a:lnTo>
                  <a:pt x="3483887" y="233348"/>
                </a:lnTo>
                <a:lnTo>
                  <a:pt x="3612830" y="231623"/>
                </a:lnTo>
                <a:lnTo>
                  <a:pt x="3743590" y="227859"/>
                </a:lnTo>
                <a:lnTo>
                  <a:pt x="3875560" y="223938"/>
                </a:lnTo>
                <a:lnTo>
                  <a:pt x="4007530"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bg1"/>
          </a:solidFill>
          <a:ln>
            <a:noFill/>
          </a:ln>
        </p:spPr>
        <p:txBody>
          <a:bodyPr/>
          <a:lstStyle/>
          <a:p>
            <a:endParaRPr lang="fi-FI"/>
          </a:p>
        </p:txBody>
      </p:sp>
      <p:sp>
        <p:nvSpPr>
          <p:cNvPr id="16" name="Freeform 5">
            <a:extLst>
              <a:ext uri="{FF2B5EF4-FFF2-40B4-BE49-F238E27FC236}">
                <a16:creationId xmlns:a16="http://schemas.microsoft.com/office/drawing/2014/main" id="{1F23E73A-FDC8-462C-83C1-3AA8961449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fi-FI"/>
          </a:p>
        </p:txBody>
      </p:sp>
      <p:sp>
        <p:nvSpPr>
          <p:cNvPr id="2" name="Otsikko 1">
            <a:extLst>
              <a:ext uri="{FF2B5EF4-FFF2-40B4-BE49-F238E27FC236}">
                <a16:creationId xmlns:a16="http://schemas.microsoft.com/office/drawing/2014/main" id="{A2DAFC64-B27A-EFF8-A06D-E8CE52743799}"/>
              </a:ext>
            </a:extLst>
          </p:cNvPr>
          <p:cNvSpPr>
            <a:spLocks noGrp="1"/>
          </p:cNvSpPr>
          <p:nvPr>
            <p:ph type="title"/>
          </p:nvPr>
        </p:nvSpPr>
        <p:spPr>
          <a:xfrm>
            <a:off x="994087" y="1130603"/>
            <a:ext cx="3342442" cy="4596794"/>
          </a:xfrm>
        </p:spPr>
        <p:txBody>
          <a:bodyPr anchor="ctr">
            <a:normAutofit/>
          </a:bodyPr>
          <a:lstStyle/>
          <a:p>
            <a:r>
              <a:rPr lang="fi-FI" sz="3200" b="1" spc="-10">
                <a:solidFill>
                  <a:srgbClr val="EBEBEB"/>
                </a:solidFill>
                <a:effectLst/>
                <a:latin typeface="Calibri" panose="020F0502020204030204" pitchFamily="34" charset="0"/>
                <a:ea typeface="Calibri" panose="020F0502020204030204" pitchFamily="34" charset="0"/>
              </a:rPr>
              <a:t>Henkilöntarkastus</a:t>
            </a:r>
            <a:r>
              <a:rPr lang="fi-FI" sz="3200" b="1" spc="25">
                <a:solidFill>
                  <a:srgbClr val="EBEBEB"/>
                </a:solidFill>
                <a:effectLst/>
                <a:latin typeface="Calibri" panose="020F0502020204030204" pitchFamily="34" charset="0"/>
                <a:ea typeface="Calibri" panose="020F0502020204030204" pitchFamily="34" charset="0"/>
              </a:rPr>
              <a:t> </a:t>
            </a:r>
            <a:r>
              <a:rPr lang="fi-FI" sz="3200" b="1" spc="-10">
                <a:solidFill>
                  <a:srgbClr val="EBEBEB"/>
                </a:solidFill>
                <a:effectLst/>
                <a:latin typeface="Calibri" panose="020F0502020204030204" pitchFamily="34" charset="0"/>
                <a:ea typeface="Calibri" panose="020F0502020204030204" pitchFamily="34" charset="0"/>
              </a:rPr>
              <a:t>66</a:t>
            </a:r>
            <a:r>
              <a:rPr lang="fi-FI" sz="3200" b="1" spc="30">
                <a:solidFill>
                  <a:srgbClr val="EBEBEB"/>
                </a:solidFill>
                <a:effectLst/>
                <a:latin typeface="Calibri" panose="020F0502020204030204" pitchFamily="34" charset="0"/>
                <a:ea typeface="Calibri" panose="020F0502020204030204" pitchFamily="34" charset="0"/>
              </a:rPr>
              <a:t> </a:t>
            </a:r>
            <a:r>
              <a:rPr lang="fi-FI" sz="3200" b="1" spc="-50">
                <a:solidFill>
                  <a:srgbClr val="EBEBEB"/>
                </a:solidFill>
                <a:effectLst/>
                <a:latin typeface="Calibri" panose="020F0502020204030204" pitchFamily="34" charset="0"/>
                <a:ea typeface="Calibri" panose="020F0502020204030204" pitchFamily="34" charset="0"/>
              </a:rPr>
              <a:t>§</a:t>
            </a:r>
            <a:br>
              <a:rPr lang="fi-FI" sz="3200" b="1">
                <a:solidFill>
                  <a:srgbClr val="EBEBEB"/>
                </a:solidFill>
                <a:effectLst/>
                <a:latin typeface="Calibri" panose="020F0502020204030204" pitchFamily="34" charset="0"/>
                <a:ea typeface="Calibri" panose="020F0502020204030204" pitchFamily="34" charset="0"/>
              </a:rPr>
            </a:br>
            <a:endParaRPr lang="fi-FI" sz="3200">
              <a:solidFill>
                <a:srgbClr val="EBEBEB"/>
              </a:solidFill>
            </a:endParaRPr>
          </a:p>
        </p:txBody>
      </p:sp>
      <p:sp>
        <p:nvSpPr>
          <p:cNvPr id="3" name="Sisällön paikkamerkki 2">
            <a:extLst>
              <a:ext uri="{FF2B5EF4-FFF2-40B4-BE49-F238E27FC236}">
                <a16:creationId xmlns:a16="http://schemas.microsoft.com/office/drawing/2014/main" id="{7412E164-DE64-8E87-E0C6-0307B9ECF042}"/>
              </a:ext>
            </a:extLst>
          </p:cNvPr>
          <p:cNvSpPr>
            <a:spLocks noGrp="1"/>
          </p:cNvSpPr>
          <p:nvPr>
            <p:ph idx="1"/>
          </p:nvPr>
        </p:nvSpPr>
        <p:spPr>
          <a:xfrm>
            <a:off x="5290077" y="437513"/>
            <a:ext cx="5502614" cy="5954325"/>
          </a:xfrm>
        </p:spPr>
        <p:txBody>
          <a:bodyPr anchor="ctr">
            <a:normAutofit/>
          </a:bodyPr>
          <a:lstStyle/>
          <a:p>
            <a:pPr marL="71755">
              <a:spcBef>
                <a:spcPts val="910"/>
              </a:spcBef>
            </a:pPr>
            <a:r>
              <a:rPr lang="fi-FI" sz="1600" spc="-10">
                <a:solidFill>
                  <a:schemeClr val="tx1"/>
                </a:solidFill>
                <a:latin typeface="Calibri" panose="020F0502020204030204" pitchFamily="34" charset="0"/>
                <a:ea typeface="Calibri" panose="020F0502020204030204" pitchFamily="34" charset="0"/>
              </a:rPr>
              <a:t>Jos on perusteltua syytä epäillä, että sinulla on vaatteisasi tai muutoin ylläsi 4 b §:ssä tarkoitettuja aineita tai esineitä, rahavaroja, maksuvälineitä taikka muita näihin verrattavia välineitä tai hyödykkseita taikka tupakkalain 118 §:ssä tarkoitettuja tuotteita, sinulle saadaan asian tutkimiseksi tehdä henkilöntarkastus. Henkilön tarkastus voi sisältä sinun ja sinulla mukanasi olevien tavaroiden tarkastamisen metallinilmaisinta tai muuta sellaista vastaavaan teknistä laitetta käyttäen.</a:t>
            </a:r>
            <a:endParaRPr lang="fi-FI" sz="1600">
              <a:latin typeface="Calibri" panose="020F0502020204030204" pitchFamily="34" charset="0"/>
              <a:cs typeface="Calibri" panose="020F0502020204030204" pitchFamily="34" charset="0"/>
            </a:endParaRPr>
          </a:p>
          <a:p>
            <a:pPr marL="71755">
              <a:lnSpc>
                <a:spcPct val="90000"/>
              </a:lnSpc>
              <a:spcBef>
                <a:spcPts val="910"/>
              </a:spcBef>
            </a:pPr>
            <a:endParaRPr lang="fi-FI" sz="1600">
              <a:solidFill>
                <a:schemeClr val="tx1"/>
              </a:solidFill>
              <a:effectLst/>
              <a:latin typeface="Calibri" panose="020F0502020204030204" pitchFamily="34" charset="0"/>
              <a:ea typeface="Calibri" panose="020F0502020204030204" pitchFamily="34" charset="0"/>
            </a:endParaRPr>
          </a:p>
          <a:p>
            <a:pPr marL="71755">
              <a:lnSpc>
                <a:spcPct val="90000"/>
              </a:lnSpc>
              <a:spcBef>
                <a:spcPts val="910"/>
              </a:spcBef>
            </a:pPr>
            <a:r>
              <a:rPr lang="fi-FI" sz="1600">
                <a:solidFill>
                  <a:schemeClr val="tx1"/>
                </a:solidFill>
                <a:effectLst/>
                <a:latin typeface="Calibri" panose="020F0502020204030204" pitchFamily="34" charset="0"/>
                <a:ea typeface="Calibri" panose="020F0502020204030204" pitchFamily="34" charset="0"/>
              </a:rPr>
              <a:t>Tarkastuksen piiriin kuuluu myös esimerkiksi lompakkosi, matka- tai käsilaukkusi ja kantovälineesi </a:t>
            </a:r>
            <a:r>
              <a:rPr lang="fi-FI" sz="1600" spc="-10">
                <a:solidFill>
                  <a:schemeClr val="tx1"/>
                </a:solidFill>
                <a:effectLst/>
                <a:latin typeface="Calibri" panose="020F0502020204030204" pitchFamily="34" charset="0"/>
                <a:ea typeface="Calibri" panose="020F0502020204030204" pitchFamily="34" charset="0"/>
              </a:rPr>
              <a:t>tarkastaminen.</a:t>
            </a:r>
          </a:p>
          <a:p>
            <a:pPr marL="71755">
              <a:lnSpc>
                <a:spcPct val="90000"/>
              </a:lnSpc>
              <a:spcBef>
                <a:spcPts val="910"/>
              </a:spcBef>
            </a:pPr>
            <a:endParaRPr lang="fi-FI" sz="1600" spc="-10">
              <a:solidFill>
                <a:schemeClr val="tx1"/>
              </a:solidFill>
              <a:latin typeface="Calibri" panose="020F0502020204030204" pitchFamily="34" charset="0"/>
              <a:ea typeface="Calibri" panose="020F0502020204030204" pitchFamily="34" charset="0"/>
            </a:endParaRPr>
          </a:p>
          <a:p>
            <a:pPr marL="71755" marR="62865">
              <a:lnSpc>
                <a:spcPct val="90000"/>
              </a:lnSpc>
              <a:spcBef>
                <a:spcPts val="795"/>
              </a:spcBef>
              <a:spcAft>
                <a:spcPts val="0"/>
              </a:spcAft>
            </a:pPr>
            <a:r>
              <a:rPr lang="fi-FI" sz="1600">
                <a:solidFill>
                  <a:schemeClr val="tx1"/>
                </a:solidFill>
                <a:effectLst/>
                <a:latin typeface="Calibri" panose="020F0502020204030204" pitchFamily="34" charset="0"/>
                <a:ea typeface="Calibri" panose="020F0502020204030204" pitchFamily="34" charset="0"/>
              </a:rPr>
              <a:t>Tarkastuksen </a:t>
            </a:r>
            <a:r>
              <a:rPr lang="fi-FI" sz="1600" dirty="0">
                <a:solidFill>
                  <a:schemeClr val="tx1"/>
                </a:solidFill>
                <a:effectLst/>
                <a:latin typeface="Calibri" panose="020F0502020204030204" pitchFamily="34" charset="0"/>
                <a:ea typeface="Calibri" panose="020F0502020204030204" pitchFamily="34" charset="0"/>
              </a:rPr>
              <a:t>tekijän ja siinä läsnä olevan henkilön on oltava sinun kanssasi samaa sukupuolta, jollei kyseessä</a:t>
            </a:r>
            <a:r>
              <a:rPr lang="fi-FI" sz="1600" spc="-45"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ole</a:t>
            </a:r>
            <a:r>
              <a:rPr lang="fi-FI" sz="1600" spc="-45"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terveydenhuollon</a:t>
            </a:r>
            <a:r>
              <a:rPr lang="fi-FI" sz="1600" spc="-45"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ammattihenkilö.</a:t>
            </a:r>
            <a:r>
              <a:rPr lang="fi-FI" sz="1600" spc="-45"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Henkilöntarkastuksen</a:t>
            </a:r>
            <a:r>
              <a:rPr lang="fi-FI" sz="1600" spc="-45"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suorittava</a:t>
            </a:r>
            <a:r>
              <a:rPr lang="fi-FI" sz="1600" spc="-45"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ja</a:t>
            </a:r>
            <a:r>
              <a:rPr lang="fi-FI" sz="1600" spc="-45"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siinä</a:t>
            </a:r>
            <a:r>
              <a:rPr lang="fi-FI" sz="1600" spc="-45"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läsnä</a:t>
            </a:r>
            <a:r>
              <a:rPr lang="fi-FI" sz="1600" spc="-45"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oleva</a:t>
            </a:r>
            <a:r>
              <a:rPr lang="fi-FI" sz="1600" spc="-45"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henkilö voi kuitenkin olla eri sukupuolta kuin sinä, jos toimenpiteen suorittaminen välittömästi on </a:t>
            </a:r>
            <a:r>
              <a:rPr lang="fi-FI" sz="1600">
                <a:solidFill>
                  <a:schemeClr val="tx1"/>
                </a:solidFill>
                <a:effectLst/>
                <a:latin typeface="Calibri" panose="020F0502020204030204" pitchFamily="34" charset="0"/>
                <a:ea typeface="Calibri" panose="020F0502020204030204" pitchFamily="34" charset="0"/>
              </a:rPr>
              <a:t>välttämätöntä </a:t>
            </a:r>
            <a:r>
              <a:rPr lang="fi-FI" sz="1600">
                <a:solidFill>
                  <a:schemeClr val="tx1"/>
                </a:solidFill>
                <a:latin typeface="Calibri" panose="020F0502020204030204" pitchFamily="34" charset="0"/>
                <a:ea typeface="Calibri" panose="020F0502020204030204" pitchFamily="34" charset="0"/>
              </a:rPr>
              <a:t>sinun</a:t>
            </a:r>
            <a:r>
              <a:rPr lang="fi-FI" sz="160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tai toisen henkilön turvallisuuden varmistamiseksi.</a:t>
            </a:r>
          </a:p>
          <a:p>
            <a:pPr marL="71755">
              <a:lnSpc>
                <a:spcPct val="90000"/>
              </a:lnSpc>
              <a:spcBef>
                <a:spcPts val="795"/>
              </a:spcBef>
              <a:spcAft>
                <a:spcPts val="0"/>
              </a:spcAft>
            </a:pPr>
            <a:r>
              <a:rPr lang="fi-FI" sz="1600" spc="-10" dirty="0">
                <a:solidFill>
                  <a:schemeClr val="tx1"/>
                </a:solidFill>
                <a:effectLst/>
                <a:latin typeface="Calibri" panose="020F0502020204030204" pitchFamily="34" charset="0"/>
                <a:ea typeface="Calibri" panose="020F0502020204030204" pitchFamily="34" charset="0"/>
              </a:rPr>
              <a:t>Henkilötarkastuksesta</a:t>
            </a:r>
            <a:r>
              <a:rPr lang="fi-FI" sz="1600" spc="10" dirty="0">
                <a:solidFill>
                  <a:schemeClr val="tx1"/>
                </a:solidFill>
                <a:effectLst/>
                <a:latin typeface="Calibri" panose="020F0502020204030204" pitchFamily="34" charset="0"/>
                <a:ea typeface="Calibri" panose="020F0502020204030204" pitchFamily="34" charset="0"/>
              </a:rPr>
              <a:t> </a:t>
            </a:r>
            <a:r>
              <a:rPr lang="fi-FI" sz="1600" spc="-10" dirty="0">
                <a:solidFill>
                  <a:schemeClr val="tx1"/>
                </a:solidFill>
                <a:effectLst/>
                <a:latin typeface="Calibri" panose="020F0502020204030204" pitchFamily="34" charset="0"/>
                <a:ea typeface="Calibri" panose="020F0502020204030204" pitchFamily="34" charset="0"/>
              </a:rPr>
              <a:t>tehdään</a:t>
            </a:r>
            <a:r>
              <a:rPr lang="fi-FI" sz="1600" spc="25" dirty="0">
                <a:solidFill>
                  <a:schemeClr val="tx1"/>
                </a:solidFill>
                <a:effectLst/>
                <a:latin typeface="Calibri" panose="020F0502020204030204" pitchFamily="34" charset="0"/>
                <a:ea typeface="Calibri" panose="020F0502020204030204" pitchFamily="34" charset="0"/>
              </a:rPr>
              <a:t> </a:t>
            </a:r>
            <a:r>
              <a:rPr lang="fi-FI" sz="1600" spc="-10" dirty="0">
                <a:solidFill>
                  <a:schemeClr val="tx1"/>
                </a:solidFill>
                <a:effectLst/>
                <a:latin typeface="Calibri" panose="020F0502020204030204" pitchFamily="34" charset="0"/>
                <a:ea typeface="Calibri" panose="020F0502020204030204" pitchFamily="34" charset="0"/>
              </a:rPr>
              <a:t>ainoastaan</a:t>
            </a:r>
            <a:r>
              <a:rPr lang="fi-FI" sz="1600" spc="20" dirty="0">
                <a:solidFill>
                  <a:schemeClr val="tx1"/>
                </a:solidFill>
                <a:effectLst/>
                <a:latin typeface="Calibri" panose="020F0502020204030204" pitchFamily="34" charset="0"/>
                <a:ea typeface="Calibri" panose="020F0502020204030204" pitchFamily="34" charset="0"/>
              </a:rPr>
              <a:t> </a:t>
            </a:r>
            <a:r>
              <a:rPr lang="fi-FI" sz="1600" spc="-10" dirty="0">
                <a:solidFill>
                  <a:schemeClr val="tx1"/>
                </a:solidFill>
                <a:effectLst/>
                <a:latin typeface="Calibri" panose="020F0502020204030204" pitchFamily="34" charset="0"/>
                <a:ea typeface="Calibri" panose="020F0502020204030204" pitchFamily="34" charset="0"/>
              </a:rPr>
              <a:t>tarvittava</a:t>
            </a:r>
            <a:r>
              <a:rPr lang="fi-FI" sz="1600" spc="25" dirty="0">
                <a:solidFill>
                  <a:schemeClr val="tx1"/>
                </a:solidFill>
                <a:effectLst/>
                <a:latin typeface="Calibri" panose="020F0502020204030204" pitchFamily="34" charset="0"/>
                <a:ea typeface="Calibri" panose="020F0502020204030204" pitchFamily="34" charset="0"/>
              </a:rPr>
              <a:t> </a:t>
            </a:r>
            <a:r>
              <a:rPr lang="fi-FI" sz="1600" b="1" spc="-10" dirty="0">
                <a:solidFill>
                  <a:schemeClr val="tx1"/>
                </a:solidFill>
                <a:effectLst/>
                <a:latin typeface="Calibri" panose="020F0502020204030204" pitchFamily="34" charset="0"/>
                <a:ea typeface="Calibri" panose="020F0502020204030204" pitchFamily="34" charset="0"/>
              </a:rPr>
              <a:t>kirjaus,</a:t>
            </a:r>
            <a:r>
              <a:rPr lang="fi-FI" sz="1600" b="1" spc="20" dirty="0">
                <a:solidFill>
                  <a:schemeClr val="tx1"/>
                </a:solidFill>
                <a:effectLst/>
                <a:latin typeface="Calibri" panose="020F0502020204030204" pitchFamily="34" charset="0"/>
                <a:ea typeface="Calibri" panose="020F0502020204030204" pitchFamily="34" charset="0"/>
              </a:rPr>
              <a:t> </a:t>
            </a:r>
            <a:r>
              <a:rPr lang="fi-FI" sz="1600" b="1" spc="-10" dirty="0">
                <a:solidFill>
                  <a:schemeClr val="tx1"/>
                </a:solidFill>
                <a:effectLst/>
                <a:latin typeface="Calibri" panose="020F0502020204030204" pitchFamily="34" charset="0"/>
                <a:ea typeface="Calibri" panose="020F0502020204030204" pitchFamily="34" charset="0"/>
              </a:rPr>
              <a:t>ei</a:t>
            </a:r>
            <a:r>
              <a:rPr lang="fi-FI" sz="1600" b="1" spc="25" dirty="0">
                <a:solidFill>
                  <a:schemeClr val="tx1"/>
                </a:solidFill>
                <a:effectLst/>
                <a:latin typeface="Calibri" panose="020F0502020204030204" pitchFamily="34" charset="0"/>
                <a:ea typeface="Calibri" panose="020F0502020204030204" pitchFamily="34" charset="0"/>
              </a:rPr>
              <a:t> </a:t>
            </a:r>
            <a:r>
              <a:rPr lang="fi-FI" sz="1600" b="1" spc="-10" dirty="0">
                <a:solidFill>
                  <a:schemeClr val="tx1"/>
                </a:solidFill>
                <a:effectLst/>
                <a:latin typeface="Calibri" panose="020F0502020204030204" pitchFamily="34" charset="0"/>
                <a:ea typeface="Calibri" panose="020F0502020204030204" pitchFamily="34" charset="0"/>
              </a:rPr>
              <a:t>siis</a:t>
            </a:r>
            <a:r>
              <a:rPr lang="fi-FI" sz="1600" b="1" spc="25" dirty="0">
                <a:solidFill>
                  <a:schemeClr val="tx1"/>
                </a:solidFill>
                <a:effectLst/>
                <a:latin typeface="Calibri" panose="020F0502020204030204" pitchFamily="34" charset="0"/>
                <a:ea typeface="Calibri" panose="020F0502020204030204" pitchFamily="34" charset="0"/>
              </a:rPr>
              <a:t> </a:t>
            </a:r>
            <a:r>
              <a:rPr lang="fi-FI" sz="1600" b="1" spc="-10" dirty="0">
                <a:solidFill>
                  <a:schemeClr val="tx1"/>
                </a:solidFill>
                <a:effectLst/>
                <a:latin typeface="Calibri" panose="020F0502020204030204" pitchFamily="34" charset="0"/>
                <a:ea typeface="Calibri" panose="020F0502020204030204" pitchFamily="34" charset="0"/>
              </a:rPr>
              <a:t>päätöstä</a:t>
            </a:r>
            <a:r>
              <a:rPr lang="fi-FI" sz="1600" spc="-10" dirty="0">
                <a:solidFill>
                  <a:schemeClr val="tx1"/>
                </a:solidFill>
                <a:effectLst/>
                <a:latin typeface="Calibri" panose="020F0502020204030204" pitchFamily="34" charset="0"/>
                <a:ea typeface="Calibri" panose="020F0502020204030204" pitchFamily="34" charset="0"/>
              </a:rPr>
              <a:t>.</a:t>
            </a:r>
            <a:endParaRPr lang="fi-FI" sz="1600" dirty="0">
              <a:solidFill>
                <a:schemeClr val="tx1"/>
              </a:solidFill>
              <a:effectLst/>
              <a:latin typeface="Calibri" panose="020F0502020204030204" pitchFamily="34" charset="0"/>
              <a:ea typeface="Calibri" panose="020F0502020204030204" pitchFamily="34" charset="0"/>
            </a:endParaRPr>
          </a:p>
          <a:p>
            <a:pPr>
              <a:lnSpc>
                <a:spcPct val="90000"/>
              </a:lnSpc>
            </a:pPr>
            <a:endParaRPr lang="fi-FI" sz="1400" dirty="0"/>
          </a:p>
        </p:txBody>
      </p:sp>
    </p:spTree>
    <p:extLst>
      <p:ext uri="{BB962C8B-B14F-4D97-AF65-F5344CB8AC3E}">
        <p14:creationId xmlns:p14="http://schemas.microsoft.com/office/powerpoint/2010/main" val="167970049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24E43EB-867C-4B35-9A5C-E435157C72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A7C0F5DA-B59F-4F13-8BB8-FFD8F2C572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a:lstStyle/>
          <a:p>
            <a:endParaRPr lang="fi-FI"/>
          </a:p>
        </p:txBody>
      </p:sp>
      <p:sp>
        <p:nvSpPr>
          <p:cNvPr id="12" name="Freeform 5">
            <a:extLst>
              <a:ext uri="{FF2B5EF4-FFF2-40B4-BE49-F238E27FC236}">
                <a16:creationId xmlns:a16="http://schemas.microsoft.com/office/drawing/2014/main" id="{9CEA1DEC-CC9E-4776-9E08-048A15BFA6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fi-FI"/>
          </a:p>
        </p:txBody>
      </p:sp>
      <p:sp>
        <p:nvSpPr>
          <p:cNvPr id="14" name="Freeform: Shape 13">
            <a:extLst>
              <a:ext uri="{FF2B5EF4-FFF2-40B4-BE49-F238E27FC236}">
                <a16:creationId xmlns:a16="http://schemas.microsoft.com/office/drawing/2014/main" id="{9CE399CF-F4B8-4832-A8CB-B93F6B1EF4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5171964" y="-140866"/>
            <a:ext cx="6053670" cy="7139732"/>
          </a:xfrm>
          <a:custGeom>
            <a:avLst/>
            <a:gdLst>
              <a:gd name="connsiteX0" fmla="*/ 6053670 w 6053670"/>
              <a:gd name="connsiteY0" fmla="*/ 1098 h 7139732"/>
              <a:gd name="connsiteX1" fmla="*/ 6053670 w 6053670"/>
              <a:gd name="connsiteY1" fmla="*/ 1084479 h 7139732"/>
              <a:gd name="connsiteX2" fmla="*/ 6053670 w 6053670"/>
              <a:gd name="connsiteY2" fmla="*/ 1254558 h 7139732"/>
              <a:gd name="connsiteX3" fmla="*/ 6053670 w 6053670"/>
              <a:gd name="connsiteY3" fmla="*/ 7139732 h 7139732"/>
              <a:gd name="connsiteX4" fmla="*/ 0 w 6053670"/>
              <a:gd name="connsiteY4" fmla="*/ 7139732 h 7139732"/>
              <a:gd name="connsiteX5" fmla="*/ 0 w 6053670"/>
              <a:gd name="connsiteY5" fmla="*/ 1249853 h 7139732"/>
              <a:gd name="connsiteX6" fmla="*/ 0 w 6053670"/>
              <a:gd name="connsiteY6" fmla="*/ 1084479 h 7139732"/>
              <a:gd name="connsiteX7" fmla="*/ 0 w 6053670"/>
              <a:gd name="connsiteY7" fmla="*/ 0 h 7139732"/>
              <a:gd name="connsiteX8" fmla="*/ 35717 w 6053670"/>
              <a:gd name="connsiteY8" fmla="*/ 5488 h 7139732"/>
              <a:gd name="connsiteX9" fmla="*/ 140445 w 6053670"/>
              <a:gd name="connsiteY9" fmla="*/ 21641 h 7139732"/>
              <a:gd name="connsiteX10" fmla="*/ 216722 w 6053670"/>
              <a:gd name="connsiteY10" fmla="*/ 32932 h 7139732"/>
              <a:gd name="connsiteX11" fmla="*/ 307527 w 6053670"/>
              <a:gd name="connsiteY11" fmla="*/ 44850 h 7139732"/>
              <a:gd name="connsiteX12" fmla="*/ 415282 w 6053670"/>
              <a:gd name="connsiteY12" fmla="*/ 59121 h 7139732"/>
              <a:gd name="connsiteX13" fmla="*/ 534539 w 6053670"/>
              <a:gd name="connsiteY13" fmla="*/ 74175 h 7139732"/>
              <a:gd name="connsiteX14" fmla="*/ 668931 w 6053670"/>
              <a:gd name="connsiteY14" fmla="*/ 90014 h 7139732"/>
              <a:gd name="connsiteX15" fmla="*/ 815430 w 6053670"/>
              <a:gd name="connsiteY15" fmla="*/ 106794 h 7139732"/>
              <a:gd name="connsiteX16" fmla="*/ 974641 w 6053670"/>
              <a:gd name="connsiteY16" fmla="*/ 123574 h 7139732"/>
              <a:gd name="connsiteX17" fmla="*/ 1144144 w 6053670"/>
              <a:gd name="connsiteY17" fmla="*/ 140667 h 7139732"/>
              <a:gd name="connsiteX18" fmla="*/ 1326965 w 6053670"/>
              <a:gd name="connsiteY18" fmla="*/ 156506 h 7139732"/>
              <a:gd name="connsiteX19" fmla="*/ 1518261 w 6053670"/>
              <a:gd name="connsiteY19" fmla="*/ 171717 h 7139732"/>
              <a:gd name="connsiteX20" fmla="*/ 1720453 w 6053670"/>
              <a:gd name="connsiteY20" fmla="*/ 185518 h 7139732"/>
              <a:gd name="connsiteX21" fmla="*/ 1931121 w 6053670"/>
              <a:gd name="connsiteY21" fmla="*/ 198690 h 7139732"/>
              <a:gd name="connsiteX22" fmla="*/ 2150869 w 6053670"/>
              <a:gd name="connsiteY22" fmla="*/ 211079 h 7139732"/>
              <a:gd name="connsiteX23" fmla="*/ 2263467 w 6053670"/>
              <a:gd name="connsiteY23" fmla="*/ 215470 h 7139732"/>
              <a:gd name="connsiteX24" fmla="*/ 2378487 w 6053670"/>
              <a:gd name="connsiteY24" fmla="*/ 220332 h 7139732"/>
              <a:gd name="connsiteX25" fmla="*/ 2495323 w 6053670"/>
              <a:gd name="connsiteY25" fmla="*/ 224879 h 7139732"/>
              <a:gd name="connsiteX26" fmla="*/ 2612764 w 6053670"/>
              <a:gd name="connsiteY26" fmla="*/ 227859 h 7139732"/>
              <a:gd name="connsiteX27" fmla="*/ 2732627 w 6053670"/>
              <a:gd name="connsiteY27" fmla="*/ 230525 h 7139732"/>
              <a:gd name="connsiteX28" fmla="*/ 2853700 w 6053670"/>
              <a:gd name="connsiteY28" fmla="*/ 233348 h 7139732"/>
              <a:gd name="connsiteX29" fmla="*/ 2977195 w 6053670"/>
              <a:gd name="connsiteY29" fmla="*/ 235229 h 7139732"/>
              <a:gd name="connsiteX30" fmla="*/ 3101901 w 6053670"/>
              <a:gd name="connsiteY30" fmla="*/ 235229 h 7139732"/>
              <a:gd name="connsiteX31" fmla="*/ 3227817 w 6053670"/>
              <a:gd name="connsiteY31" fmla="*/ 236170 h 7139732"/>
              <a:gd name="connsiteX32" fmla="*/ 3354944 w 6053670"/>
              <a:gd name="connsiteY32" fmla="*/ 235229 h 7139732"/>
              <a:gd name="connsiteX33" fmla="*/ 3483887 w 6053670"/>
              <a:gd name="connsiteY33" fmla="*/ 233348 h 7139732"/>
              <a:gd name="connsiteX34" fmla="*/ 3612830 w 6053670"/>
              <a:gd name="connsiteY34" fmla="*/ 231623 h 7139732"/>
              <a:gd name="connsiteX35" fmla="*/ 3743590 w 6053670"/>
              <a:gd name="connsiteY35" fmla="*/ 227859 h 7139732"/>
              <a:gd name="connsiteX36" fmla="*/ 3875560 w 6053670"/>
              <a:gd name="connsiteY36" fmla="*/ 223938 h 7139732"/>
              <a:gd name="connsiteX37" fmla="*/ 4007530 w 6053670"/>
              <a:gd name="connsiteY37" fmla="*/ 219391 h 7139732"/>
              <a:gd name="connsiteX38" fmla="*/ 4140710 w 6053670"/>
              <a:gd name="connsiteY38" fmla="*/ 212961 h 7139732"/>
              <a:gd name="connsiteX39" fmla="*/ 4275102 w 6053670"/>
              <a:gd name="connsiteY39" fmla="*/ 205277 h 7139732"/>
              <a:gd name="connsiteX40" fmla="*/ 4410098 w 6053670"/>
              <a:gd name="connsiteY40" fmla="*/ 197907 h 7139732"/>
              <a:gd name="connsiteX41" fmla="*/ 4545096 w 6053670"/>
              <a:gd name="connsiteY41" fmla="*/ 188498 h 7139732"/>
              <a:gd name="connsiteX42" fmla="*/ 4681909 w 6053670"/>
              <a:gd name="connsiteY42" fmla="*/ 177207 h 7139732"/>
              <a:gd name="connsiteX43" fmla="*/ 4816905 w 6053670"/>
              <a:gd name="connsiteY43" fmla="*/ 165916 h 7139732"/>
              <a:gd name="connsiteX44" fmla="*/ 4954323 w 6053670"/>
              <a:gd name="connsiteY44" fmla="*/ 152899 h 7139732"/>
              <a:gd name="connsiteX45" fmla="*/ 5092347 w 6053670"/>
              <a:gd name="connsiteY45" fmla="*/ 138629 h 7139732"/>
              <a:gd name="connsiteX46" fmla="*/ 5228555 w 6053670"/>
              <a:gd name="connsiteY46" fmla="*/ 123574 h 7139732"/>
              <a:gd name="connsiteX47" fmla="*/ 5366578 w 6053670"/>
              <a:gd name="connsiteY47" fmla="*/ 106010 h 7139732"/>
              <a:gd name="connsiteX48" fmla="*/ 5503997 w 6053670"/>
              <a:gd name="connsiteY48" fmla="*/ 87192 h 7139732"/>
              <a:gd name="connsiteX49" fmla="*/ 5642020 w 6053670"/>
              <a:gd name="connsiteY49" fmla="*/ 68530 h 7139732"/>
              <a:gd name="connsiteX50" fmla="*/ 5779438 w 6053670"/>
              <a:gd name="connsiteY50" fmla="*/ 46733 h 7139732"/>
              <a:gd name="connsiteX51" fmla="*/ 5916251 w 6053670"/>
              <a:gd name="connsiteY51" fmla="*/ 24464 h 7139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53670" h="7139732">
                <a:moveTo>
                  <a:pt x="6053670" y="1098"/>
                </a:moveTo>
                <a:lnTo>
                  <a:pt x="6053670" y="1084479"/>
                </a:lnTo>
                <a:lnTo>
                  <a:pt x="6053670" y="1254558"/>
                </a:lnTo>
                <a:lnTo>
                  <a:pt x="6053670" y="7139732"/>
                </a:lnTo>
                <a:lnTo>
                  <a:pt x="0" y="7139732"/>
                </a:lnTo>
                <a:lnTo>
                  <a:pt x="0" y="1249853"/>
                </a:lnTo>
                <a:lnTo>
                  <a:pt x="0" y="1084479"/>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1" y="235229"/>
                </a:lnTo>
                <a:lnTo>
                  <a:pt x="3227817" y="236170"/>
                </a:lnTo>
                <a:lnTo>
                  <a:pt x="3354944" y="235229"/>
                </a:lnTo>
                <a:lnTo>
                  <a:pt x="3483887" y="233348"/>
                </a:lnTo>
                <a:lnTo>
                  <a:pt x="3612830" y="231623"/>
                </a:lnTo>
                <a:lnTo>
                  <a:pt x="3743590" y="227859"/>
                </a:lnTo>
                <a:lnTo>
                  <a:pt x="3875560" y="223938"/>
                </a:lnTo>
                <a:lnTo>
                  <a:pt x="4007530"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bg1"/>
          </a:solidFill>
          <a:ln>
            <a:noFill/>
          </a:ln>
        </p:spPr>
        <p:txBody>
          <a:bodyPr/>
          <a:lstStyle/>
          <a:p>
            <a:endParaRPr lang="fi-FI"/>
          </a:p>
        </p:txBody>
      </p:sp>
      <p:sp>
        <p:nvSpPr>
          <p:cNvPr id="16" name="Freeform 5">
            <a:extLst>
              <a:ext uri="{FF2B5EF4-FFF2-40B4-BE49-F238E27FC236}">
                <a16:creationId xmlns:a16="http://schemas.microsoft.com/office/drawing/2014/main" id="{1F23E73A-FDC8-462C-83C1-3AA8961449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fi-FI"/>
          </a:p>
        </p:txBody>
      </p:sp>
      <p:sp>
        <p:nvSpPr>
          <p:cNvPr id="2" name="Otsikko 1">
            <a:extLst>
              <a:ext uri="{FF2B5EF4-FFF2-40B4-BE49-F238E27FC236}">
                <a16:creationId xmlns:a16="http://schemas.microsoft.com/office/drawing/2014/main" id="{8090FC5E-A5D6-BEE6-758D-8A575A8991E0}"/>
              </a:ext>
            </a:extLst>
          </p:cNvPr>
          <p:cNvSpPr>
            <a:spLocks noGrp="1"/>
          </p:cNvSpPr>
          <p:nvPr>
            <p:ph type="title"/>
          </p:nvPr>
        </p:nvSpPr>
        <p:spPr>
          <a:xfrm>
            <a:off x="994087" y="1130603"/>
            <a:ext cx="3342442" cy="4596794"/>
          </a:xfrm>
        </p:spPr>
        <p:txBody>
          <a:bodyPr anchor="ctr">
            <a:normAutofit/>
          </a:bodyPr>
          <a:lstStyle/>
          <a:p>
            <a:r>
              <a:rPr lang="fi-FI" sz="3200" b="1">
                <a:solidFill>
                  <a:srgbClr val="EBEBEB"/>
                </a:solidFill>
                <a:effectLst/>
                <a:latin typeface="Calibri" panose="020F0502020204030204" pitchFamily="34" charset="0"/>
                <a:ea typeface="Calibri" panose="020F0502020204030204" pitchFamily="34" charset="0"/>
              </a:rPr>
              <a:t>Henkilönkatsastus</a:t>
            </a:r>
            <a:r>
              <a:rPr lang="fi-FI" sz="3200" b="1" spc="-45">
                <a:solidFill>
                  <a:srgbClr val="EBEBEB"/>
                </a:solidFill>
                <a:effectLst/>
                <a:latin typeface="Calibri" panose="020F0502020204030204" pitchFamily="34" charset="0"/>
                <a:ea typeface="Calibri" panose="020F0502020204030204" pitchFamily="34" charset="0"/>
              </a:rPr>
              <a:t> </a:t>
            </a:r>
            <a:r>
              <a:rPr lang="fi-FI" sz="3200" b="1">
                <a:solidFill>
                  <a:srgbClr val="EBEBEB"/>
                </a:solidFill>
                <a:effectLst/>
                <a:latin typeface="Calibri" panose="020F0502020204030204" pitchFamily="34" charset="0"/>
                <a:ea typeface="Calibri" panose="020F0502020204030204" pitchFamily="34" charset="0"/>
              </a:rPr>
              <a:t>66</a:t>
            </a:r>
            <a:r>
              <a:rPr lang="fi-FI" sz="3200" b="1" spc="-45">
                <a:solidFill>
                  <a:srgbClr val="EBEBEB"/>
                </a:solidFill>
                <a:effectLst/>
                <a:latin typeface="Calibri" panose="020F0502020204030204" pitchFamily="34" charset="0"/>
                <a:ea typeface="Calibri" panose="020F0502020204030204" pitchFamily="34" charset="0"/>
              </a:rPr>
              <a:t> </a:t>
            </a:r>
            <a:r>
              <a:rPr lang="fi-FI" sz="3200" b="1">
                <a:solidFill>
                  <a:srgbClr val="EBEBEB"/>
                </a:solidFill>
                <a:effectLst/>
                <a:latin typeface="Calibri" panose="020F0502020204030204" pitchFamily="34" charset="0"/>
                <a:ea typeface="Calibri" panose="020F0502020204030204" pitchFamily="34" charset="0"/>
              </a:rPr>
              <a:t>a</a:t>
            </a:r>
            <a:r>
              <a:rPr lang="fi-FI" sz="3200" b="1" spc="-40">
                <a:solidFill>
                  <a:srgbClr val="EBEBEB"/>
                </a:solidFill>
                <a:effectLst/>
                <a:latin typeface="Calibri" panose="020F0502020204030204" pitchFamily="34" charset="0"/>
                <a:ea typeface="Calibri" panose="020F0502020204030204" pitchFamily="34" charset="0"/>
              </a:rPr>
              <a:t> </a:t>
            </a:r>
            <a:r>
              <a:rPr lang="fi-FI" sz="3200" b="1" spc="-50">
                <a:solidFill>
                  <a:srgbClr val="EBEBEB"/>
                </a:solidFill>
                <a:effectLst/>
                <a:latin typeface="Calibri" panose="020F0502020204030204" pitchFamily="34" charset="0"/>
                <a:ea typeface="Calibri" panose="020F0502020204030204" pitchFamily="34" charset="0"/>
              </a:rPr>
              <a:t>§</a:t>
            </a:r>
            <a:br>
              <a:rPr lang="fi-FI" sz="3200" b="1">
                <a:solidFill>
                  <a:srgbClr val="EBEBEB"/>
                </a:solidFill>
                <a:effectLst/>
                <a:latin typeface="Calibri" panose="020F0502020204030204" pitchFamily="34" charset="0"/>
                <a:ea typeface="Calibri" panose="020F0502020204030204" pitchFamily="34" charset="0"/>
              </a:rPr>
            </a:br>
            <a:endParaRPr lang="fi-FI" sz="3200">
              <a:solidFill>
                <a:srgbClr val="EBEBEB"/>
              </a:solidFill>
            </a:endParaRPr>
          </a:p>
        </p:txBody>
      </p:sp>
      <p:sp>
        <p:nvSpPr>
          <p:cNvPr id="3" name="Sisällön paikkamerkki 2">
            <a:extLst>
              <a:ext uri="{FF2B5EF4-FFF2-40B4-BE49-F238E27FC236}">
                <a16:creationId xmlns:a16="http://schemas.microsoft.com/office/drawing/2014/main" id="{F787FBB3-AE3A-A840-26D3-165E965D2E6C}"/>
              </a:ext>
            </a:extLst>
          </p:cNvPr>
          <p:cNvSpPr>
            <a:spLocks noGrp="1"/>
          </p:cNvSpPr>
          <p:nvPr>
            <p:ph idx="1"/>
          </p:nvPr>
        </p:nvSpPr>
        <p:spPr>
          <a:xfrm>
            <a:off x="5447492" y="451836"/>
            <a:ext cx="5502614" cy="5954325"/>
          </a:xfrm>
        </p:spPr>
        <p:txBody>
          <a:bodyPr anchor="ctr">
            <a:normAutofit/>
          </a:bodyPr>
          <a:lstStyle/>
          <a:p>
            <a:pPr marL="71755" marR="130175">
              <a:lnSpc>
                <a:spcPct val="90000"/>
              </a:lnSpc>
              <a:spcBef>
                <a:spcPts val="905"/>
              </a:spcBef>
              <a:spcAft>
                <a:spcPts val="0"/>
              </a:spcAft>
            </a:pPr>
            <a:r>
              <a:rPr lang="fi-FI" sz="1600" dirty="0">
                <a:solidFill>
                  <a:schemeClr val="tx1"/>
                </a:solidFill>
                <a:effectLst/>
                <a:latin typeface="Calibri" panose="020F0502020204030204" pitchFamily="34" charset="0"/>
                <a:ea typeface="Calibri" panose="020F0502020204030204" pitchFamily="34" charset="0"/>
              </a:rPr>
              <a:t>Jos</a:t>
            </a:r>
            <a:r>
              <a:rPr lang="fi-FI" sz="1600" spc="-40"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on</a:t>
            </a:r>
            <a:r>
              <a:rPr lang="fi-FI" sz="1600" spc="-40"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perusteltua</a:t>
            </a:r>
            <a:r>
              <a:rPr lang="fi-FI" sz="1600" spc="-40"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syytä</a:t>
            </a:r>
            <a:r>
              <a:rPr lang="fi-FI" sz="1600" spc="-40"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epäillä,</a:t>
            </a:r>
            <a:r>
              <a:rPr lang="fi-FI" sz="1600" spc="-40"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että</a:t>
            </a:r>
            <a:r>
              <a:rPr lang="fi-FI" sz="1600" spc="-40"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sinä</a:t>
            </a:r>
            <a:r>
              <a:rPr lang="fi-FI" sz="1600" spc="-40"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olet</a:t>
            </a:r>
            <a:r>
              <a:rPr lang="fi-FI" sz="1600" spc="-40"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käyttänyt</a:t>
            </a:r>
            <a:r>
              <a:rPr lang="fi-FI" sz="1600" spc="-40" dirty="0">
                <a:solidFill>
                  <a:schemeClr val="tx1"/>
                </a:solidFill>
                <a:effectLst/>
                <a:latin typeface="Calibri" panose="020F0502020204030204" pitchFamily="34" charset="0"/>
                <a:ea typeface="Calibri" panose="020F0502020204030204" pitchFamily="34" charset="0"/>
              </a:rPr>
              <a:t> </a:t>
            </a:r>
            <a:r>
              <a:rPr lang="fi-FI" sz="1600">
                <a:solidFill>
                  <a:schemeClr val="tx1"/>
                </a:solidFill>
                <a:effectLst/>
                <a:latin typeface="Calibri" panose="020F0502020204030204" pitchFamily="34" charset="0"/>
                <a:ea typeface="Calibri" panose="020F0502020204030204" pitchFamily="34" charset="0"/>
              </a:rPr>
              <a:t>lastensuojelulain</a:t>
            </a:r>
            <a:r>
              <a:rPr lang="fi-FI" sz="1600" spc="-40">
                <a:solidFill>
                  <a:schemeClr val="tx1"/>
                </a:solidFill>
                <a:effectLst/>
                <a:latin typeface="Calibri" panose="020F0502020204030204" pitchFamily="34" charset="0"/>
                <a:ea typeface="Calibri" panose="020F0502020204030204" pitchFamily="34" charset="0"/>
              </a:rPr>
              <a:t> </a:t>
            </a:r>
            <a:r>
              <a:rPr lang="fi-FI" sz="1600" spc="-40">
                <a:solidFill>
                  <a:schemeClr val="tx1"/>
                </a:solidFill>
                <a:latin typeface="Calibri" panose="020F0502020204030204" pitchFamily="34" charset="0"/>
                <a:ea typeface="Calibri" panose="020F0502020204030204" pitchFamily="34" charset="0"/>
              </a:rPr>
              <a:t>4 b</a:t>
            </a:r>
            <a:r>
              <a:rPr lang="fi-FI" sz="1600" spc="-4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§:n</a:t>
            </a:r>
            <a:r>
              <a:rPr lang="fi-FI" sz="1600" spc="-40"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1</a:t>
            </a:r>
            <a:r>
              <a:rPr lang="fi-FI" sz="1600" spc="-40"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momentissa</a:t>
            </a:r>
            <a:r>
              <a:rPr lang="fi-FI" sz="1600" spc="-40"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tarkoitettuja aineita, sinuun saadaan kohdistaa henkilönkatsastus, joka voi käsittää puhalluskokeen suorittamisen tai virtsa- tai sylkinäytteen ottamisen. Jos sinä, jolle laitoksen toimesta on tehty henkilönkatsastus, kiistät </a:t>
            </a:r>
            <a:r>
              <a:rPr lang="fi-FI" sz="1600">
                <a:solidFill>
                  <a:schemeClr val="tx1"/>
                </a:solidFill>
                <a:effectLst/>
                <a:latin typeface="Calibri" panose="020F0502020204030204" pitchFamily="34" charset="0"/>
                <a:ea typeface="Calibri" panose="020F0502020204030204" pitchFamily="34" charset="0"/>
              </a:rPr>
              <a:t>lastensuojelulain </a:t>
            </a:r>
            <a:r>
              <a:rPr lang="fi-FI" sz="1600">
                <a:solidFill>
                  <a:schemeClr val="tx1"/>
                </a:solidFill>
                <a:latin typeface="Calibri" panose="020F0502020204030204" pitchFamily="34" charset="0"/>
                <a:ea typeface="Calibri" panose="020F0502020204030204" pitchFamily="34" charset="0"/>
              </a:rPr>
              <a:t>4 b</a:t>
            </a:r>
            <a:r>
              <a:rPr lang="fi-FI" sz="160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§:n 1 momentissa tarkoitetun päihteiden käytön, tai se on muuten henkilönkatsastuksen tuloksen luotettavuuden selvittämisen kannalta tarpeen, on näyte asianmukaisesti lähetettävä tarkistettavaksi.</a:t>
            </a:r>
          </a:p>
          <a:p>
            <a:pPr marL="71755">
              <a:lnSpc>
                <a:spcPct val="90000"/>
              </a:lnSpc>
              <a:spcBef>
                <a:spcPts val="795"/>
              </a:spcBef>
            </a:pPr>
            <a:r>
              <a:rPr lang="fi-FI" sz="1600" dirty="0">
                <a:solidFill>
                  <a:schemeClr val="tx1"/>
                </a:solidFill>
                <a:effectLst/>
                <a:latin typeface="Calibri" panose="020F0502020204030204" pitchFamily="34" charset="0"/>
                <a:ea typeface="Calibri" panose="020F0502020204030204" pitchFamily="34" charset="0"/>
              </a:rPr>
              <a:t>Henkilönkatsastuksen suorittavan ja siinä läsnä olevan henkilön on oltava sinun kanssasi samaa sukupuolta, jollei kyseessä ole terveydenhuollon ammattihenkilö. Katsastuksen suorittava ja siinä läsnä oleva henkilö saavat</a:t>
            </a:r>
            <a:r>
              <a:rPr lang="fi-FI" sz="1600" spc="-45"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kuitenkin</a:t>
            </a:r>
            <a:r>
              <a:rPr lang="fi-FI" sz="1600" spc="-45"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olla</a:t>
            </a:r>
            <a:r>
              <a:rPr lang="fi-FI" sz="1600" spc="-45"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eri</a:t>
            </a:r>
            <a:r>
              <a:rPr lang="fi-FI" sz="1600" spc="-45"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sukupuolta</a:t>
            </a:r>
            <a:r>
              <a:rPr lang="fi-FI" sz="1600" spc="-45" dirty="0">
                <a:solidFill>
                  <a:schemeClr val="tx1"/>
                </a:solidFill>
                <a:effectLst/>
                <a:latin typeface="Calibri" panose="020F0502020204030204" pitchFamily="34" charset="0"/>
                <a:ea typeface="Calibri" panose="020F0502020204030204" pitchFamily="34" charset="0"/>
              </a:rPr>
              <a:t> </a:t>
            </a:r>
            <a:r>
              <a:rPr lang="fi-FI" sz="1600">
                <a:solidFill>
                  <a:schemeClr val="tx1"/>
                </a:solidFill>
                <a:effectLst/>
                <a:latin typeface="Calibri" panose="020F0502020204030204" pitchFamily="34" charset="0"/>
                <a:ea typeface="Calibri" panose="020F0502020204030204" pitchFamily="34" charset="0"/>
              </a:rPr>
              <a:t>kuin</a:t>
            </a:r>
            <a:r>
              <a:rPr lang="fi-FI" sz="1600" spc="-45">
                <a:solidFill>
                  <a:schemeClr val="tx1"/>
                </a:solidFill>
                <a:effectLst/>
                <a:latin typeface="Calibri" panose="020F0502020204030204" pitchFamily="34" charset="0"/>
                <a:ea typeface="Calibri" panose="020F0502020204030204" pitchFamily="34" charset="0"/>
              </a:rPr>
              <a:t> </a:t>
            </a:r>
            <a:r>
              <a:rPr lang="fi-FI" sz="1600" spc="-45">
                <a:solidFill>
                  <a:schemeClr val="tx1"/>
                </a:solidFill>
                <a:latin typeface="Calibri" panose="020F0502020204030204" pitchFamily="34" charset="0"/>
                <a:ea typeface="Calibri" panose="020F0502020204030204" pitchFamily="34" charset="0"/>
              </a:rPr>
              <a:t>sinä</a:t>
            </a:r>
            <a:r>
              <a:rPr lang="fi-FI" sz="1600">
                <a:solidFill>
                  <a:schemeClr val="tx1"/>
                </a:solidFill>
                <a:effectLst/>
                <a:latin typeface="Calibri" panose="020F0502020204030204" pitchFamily="34" charset="0"/>
                <a:ea typeface="Calibri" panose="020F0502020204030204" pitchFamily="34" charset="0"/>
              </a:rPr>
              <a:t>,</a:t>
            </a:r>
            <a:r>
              <a:rPr lang="fi-FI" sz="1600" spc="-45">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jos</a:t>
            </a:r>
            <a:r>
              <a:rPr lang="fi-FI" sz="1600" spc="-45"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toimenpiteen</a:t>
            </a:r>
            <a:r>
              <a:rPr lang="fi-FI" sz="1600" spc="-45"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suorittaminen</a:t>
            </a:r>
            <a:r>
              <a:rPr lang="fi-FI" sz="1600" spc="-45"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välittömästi</a:t>
            </a:r>
            <a:r>
              <a:rPr lang="fi-FI" sz="1600" spc="-45"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on</a:t>
            </a:r>
            <a:r>
              <a:rPr lang="fi-FI" sz="1600" spc="-45" dirty="0">
                <a:solidFill>
                  <a:schemeClr val="tx1"/>
                </a:solidFill>
                <a:effectLst/>
                <a:latin typeface="Calibri" panose="020F0502020204030204" pitchFamily="34" charset="0"/>
                <a:ea typeface="Calibri" panose="020F0502020204030204" pitchFamily="34" charset="0"/>
              </a:rPr>
              <a:t> </a:t>
            </a:r>
            <a:r>
              <a:rPr lang="fi-FI" sz="1600">
                <a:solidFill>
                  <a:schemeClr val="tx1"/>
                </a:solidFill>
                <a:effectLst/>
                <a:latin typeface="Calibri" panose="020F0502020204030204" pitchFamily="34" charset="0"/>
                <a:ea typeface="Calibri" panose="020F0502020204030204" pitchFamily="34" charset="0"/>
              </a:rPr>
              <a:t>välttämätöntä </a:t>
            </a:r>
            <a:r>
              <a:rPr lang="fi-FI" sz="1600">
                <a:solidFill>
                  <a:schemeClr val="tx1"/>
                </a:solidFill>
                <a:latin typeface="Calibri" panose="020F0502020204030204" pitchFamily="34" charset="0"/>
                <a:ea typeface="Calibri" panose="020F0502020204030204" pitchFamily="34" charset="0"/>
              </a:rPr>
              <a:t>sinun</a:t>
            </a:r>
            <a:r>
              <a:rPr lang="fi-FI" sz="160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tai toisen henkilön turvallisuuden varmistamiseksi.</a:t>
            </a:r>
          </a:p>
          <a:p>
            <a:pPr marL="71755" marR="1148715">
              <a:lnSpc>
                <a:spcPct val="90000"/>
              </a:lnSpc>
              <a:spcBef>
                <a:spcPts val="795"/>
              </a:spcBef>
              <a:spcAft>
                <a:spcPts val="0"/>
              </a:spcAft>
            </a:pPr>
            <a:r>
              <a:rPr lang="fi-FI" sz="1600" dirty="0">
                <a:solidFill>
                  <a:schemeClr val="tx1"/>
                </a:solidFill>
                <a:effectLst/>
                <a:latin typeface="Calibri" panose="020F0502020204030204" pitchFamily="34" charset="0"/>
                <a:ea typeface="Calibri" panose="020F0502020204030204" pitchFamily="34" charset="0"/>
              </a:rPr>
              <a:t>Henkilönkatsastus tulee tehdä valvottuna, jotta estetään manipulointi. </a:t>
            </a:r>
          </a:p>
          <a:p>
            <a:pPr marL="71755">
              <a:lnSpc>
                <a:spcPct val="90000"/>
              </a:lnSpc>
              <a:spcBef>
                <a:spcPts val="15"/>
              </a:spcBef>
            </a:pPr>
            <a:r>
              <a:rPr lang="fi-FI" sz="1600" b="1" dirty="0">
                <a:solidFill>
                  <a:schemeClr val="tx1"/>
                </a:solidFill>
                <a:effectLst/>
                <a:latin typeface="Calibri" panose="020F0502020204030204" pitchFamily="34" charset="0"/>
                <a:ea typeface="Calibri" panose="020F0502020204030204" pitchFamily="34" charset="0"/>
              </a:rPr>
              <a:t>Päätös ei ole valituskelpoinen</a:t>
            </a:r>
            <a:r>
              <a:rPr lang="fi-FI" sz="1600" dirty="0">
                <a:solidFill>
                  <a:schemeClr val="tx1"/>
                </a:solidFill>
                <a:effectLst/>
                <a:latin typeface="Calibri" panose="020F0502020204030204" pitchFamily="34" charset="0"/>
                <a:ea typeface="Calibri" panose="020F0502020204030204" pitchFamily="34" charset="0"/>
              </a:rPr>
              <a:t>.</a:t>
            </a:r>
          </a:p>
          <a:p>
            <a:pPr marL="0" indent="0">
              <a:lnSpc>
                <a:spcPct val="90000"/>
              </a:lnSpc>
              <a:buNone/>
            </a:pPr>
            <a:endParaRPr lang="fi-FI" sz="1100" dirty="0"/>
          </a:p>
        </p:txBody>
      </p:sp>
    </p:spTree>
    <p:extLst>
      <p:ext uri="{BB962C8B-B14F-4D97-AF65-F5344CB8AC3E}">
        <p14:creationId xmlns:p14="http://schemas.microsoft.com/office/powerpoint/2010/main" val="350532904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24E43EB-867C-4B35-9A5C-E435157C72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A7C0F5DA-B59F-4F13-8BB8-FFD8F2C572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a:lstStyle/>
          <a:p>
            <a:endParaRPr lang="fi-FI"/>
          </a:p>
        </p:txBody>
      </p:sp>
      <p:sp>
        <p:nvSpPr>
          <p:cNvPr id="12" name="Freeform 5">
            <a:extLst>
              <a:ext uri="{FF2B5EF4-FFF2-40B4-BE49-F238E27FC236}">
                <a16:creationId xmlns:a16="http://schemas.microsoft.com/office/drawing/2014/main" id="{9CEA1DEC-CC9E-4776-9E08-048A15BFA6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fi-FI"/>
          </a:p>
        </p:txBody>
      </p:sp>
      <p:sp>
        <p:nvSpPr>
          <p:cNvPr id="14" name="Freeform: Shape 13">
            <a:extLst>
              <a:ext uri="{FF2B5EF4-FFF2-40B4-BE49-F238E27FC236}">
                <a16:creationId xmlns:a16="http://schemas.microsoft.com/office/drawing/2014/main" id="{9CE399CF-F4B8-4832-A8CB-B93F6B1EF4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5171964" y="-140866"/>
            <a:ext cx="6053670" cy="7139732"/>
          </a:xfrm>
          <a:custGeom>
            <a:avLst/>
            <a:gdLst>
              <a:gd name="connsiteX0" fmla="*/ 6053670 w 6053670"/>
              <a:gd name="connsiteY0" fmla="*/ 1098 h 7139732"/>
              <a:gd name="connsiteX1" fmla="*/ 6053670 w 6053670"/>
              <a:gd name="connsiteY1" fmla="*/ 1084479 h 7139732"/>
              <a:gd name="connsiteX2" fmla="*/ 6053670 w 6053670"/>
              <a:gd name="connsiteY2" fmla="*/ 1254558 h 7139732"/>
              <a:gd name="connsiteX3" fmla="*/ 6053670 w 6053670"/>
              <a:gd name="connsiteY3" fmla="*/ 7139732 h 7139732"/>
              <a:gd name="connsiteX4" fmla="*/ 0 w 6053670"/>
              <a:gd name="connsiteY4" fmla="*/ 7139732 h 7139732"/>
              <a:gd name="connsiteX5" fmla="*/ 0 w 6053670"/>
              <a:gd name="connsiteY5" fmla="*/ 1249853 h 7139732"/>
              <a:gd name="connsiteX6" fmla="*/ 0 w 6053670"/>
              <a:gd name="connsiteY6" fmla="*/ 1084479 h 7139732"/>
              <a:gd name="connsiteX7" fmla="*/ 0 w 6053670"/>
              <a:gd name="connsiteY7" fmla="*/ 0 h 7139732"/>
              <a:gd name="connsiteX8" fmla="*/ 35717 w 6053670"/>
              <a:gd name="connsiteY8" fmla="*/ 5488 h 7139732"/>
              <a:gd name="connsiteX9" fmla="*/ 140445 w 6053670"/>
              <a:gd name="connsiteY9" fmla="*/ 21641 h 7139732"/>
              <a:gd name="connsiteX10" fmla="*/ 216722 w 6053670"/>
              <a:gd name="connsiteY10" fmla="*/ 32932 h 7139732"/>
              <a:gd name="connsiteX11" fmla="*/ 307527 w 6053670"/>
              <a:gd name="connsiteY11" fmla="*/ 44850 h 7139732"/>
              <a:gd name="connsiteX12" fmla="*/ 415282 w 6053670"/>
              <a:gd name="connsiteY12" fmla="*/ 59121 h 7139732"/>
              <a:gd name="connsiteX13" fmla="*/ 534539 w 6053670"/>
              <a:gd name="connsiteY13" fmla="*/ 74175 h 7139732"/>
              <a:gd name="connsiteX14" fmla="*/ 668931 w 6053670"/>
              <a:gd name="connsiteY14" fmla="*/ 90014 h 7139732"/>
              <a:gd name="connsiteX15" fmla="*/ 815430 w 6053670"/>
              <a:gd name="connsiteY15" fmla="*/ 106794 h 7139732"/>
              <a:gd name="connsiteX16" fmla="*/ 974641 w 6053670"/>
              <a:gd name="connsiteY16" fmla="*/ 123574 h 7139732"/>
              <a:gd name="connsiteX17" fmla="*/ 1144144 w 6053670"/>
              <a:gd name="connsiteY17" fmla="*/ 140667 h 7139732"/>
              <a:gd name="connsiteX18" fmla="*/ 1326965 w 6053670"/>
              <a:gd name="connsiteY18" fmla="*/ 156506 h 7139732"/>
              <a:gd name="connsiteX19" fmla="*/ 1518261 w 6053670"/>
              <a:gd name="connsiteY19" fmla="*/ 171717 h 7139732"/>
              <a:gd name="connsiteX20" fmla="*/ 1720453 w 6053670"/>
              <a:gd name="connsiteY20" fmla="*/ 185518 h 7139732"/>
              <a:gd name="connsiteX21" fmla="*/ 1931121 w 6053670"/>
              <a:gd name="connsiteY21" fmla="*/ 198690 h 7139732"/>
              <a:gd name="connsiteX22" fmla="*/ 2150869 w 6053670"/>
              <a:gd name="connsiteY22" fmla="*/ 211079 h 7139732"/>
              <a:gd name="connsiteX23" fmla="*/ 2263467 w 6053670"/>
              <a:gd name="connsiteY23" fmla="*/ 215470 h 7139732"/>
              <a:gd name="connsiteX24" fmla="*/ 2378487 w 6053670"/>
              <a:gd name="connsiteY24" fmla="*/ 220332 h 7139732"/>
              <a:gd name="connsiteX25" fmla="*/ 2495323 w 6053670"/>
              <a:gd name="connsiteY25" fmla="*/ 224879 h 7139732"/>
              <a:gd name="connsiteX26" fmla="*/ 2612764 w 6053670"/>
              <a:gd name="connsiteY26" fmla="*/ 227859 h 7139732"/>
              <a:gd name="connsiteX27" fmla="*/ 2732627 w 6053670"/>
              <a:gd name="connsiteY27" fmla="*/ 230525 h 7139732"/>
              <a:gd name="connsiteX28" fmla="*/ 2853700 w 6053670"/>
              <a:gd name="connsiteY28" fmla="*/ 233348 h 7139732"/>
              <a:gd name="connsiteX29" fmla="*/ 2977195 w 6053670"/>
              <a:gd name="connsiteY29" fmla="*/ 235229 h 7139732"/>
              <a:gd name="connsiteX30" fmla="*/ 3101901 w 6053670"/>
              <a:gd name="connsiteY30" fmla="*/ 235229 h 7139732"/>
              <a:gd name="connsiteX31" fmla="*/ 3227817 w 6053670"/>
              <a:gd name="connsiteY31" fmla="*/ 236170 h 7139732"/>
              <a:gd name="connsiteX32" fmla="*/ 3354944 w 6053670"/>
              <a:gd name="connsiteY32" fmla="*/ 235229 h 7139732"/>
              <a:gd name="connsiteX33" fmla="*/ 3483887 w 6053670"/>
              <a:gd name="connsiteY33" fmla="*/ 233348 h 7139732"/>
              <a:gd name="connsiteX34" fmla="*/ 3612830 w 6053670"/>
              <a:gd name="connsiteY34" fmla="*/ 231623 h 7139732"/>
              <a:gd name="connsiteX35" fmla="*/ 3743590 w 6053670"/>
              <a:gd name="connsiteY35" fmla="*/ 227859 h 7139732"/>
              <a:gd name="connsiteX36" fmla="*/ 3875560 w 6053670"/>
              <a:gd name="connsiteY36" fmla="*/ 223938 h 7139732"/>
              <a:gd name="connsiteX37" fmla="*/ 4007530 w 6053670"/>
              <a:gd name="connsiteY37" fmla="*/ 219391 h 7139732"/>
              <a:gd name="connsiteX38" fmla="*/ 4140710 w 6053670"/>
              <a:gd name="connsiteY38" fmla="*/ 212961 h 7139732"/>
              <a:gd name="connsiteX39" fmla="*/ 4275102 w 6053670"/>
              <a:gd name="connsiteY39" fmla="*/ 205277 h 7139732"/>
              <a:gd name="connsiteX40" fmla="*/ 4410098 w 6053670"/>
              <a:gd name="connsiteY40" fmla="*/ 197907 h 7139732"/>
              <a:gd name="connsiteX41" fmla="*/ 4545096 w 6053670"/>
              <a:gd name="connsiteY41" fmla="*/ 188498 h 7139732"/>
              <a:gd name="connsiteX42" fmla="*/ 4681909 w 6053670"/>
              <a:gd name="connsiteY42" fmla="*/ 177207 h 7139732"/>
              <a:gd name="connsiteX43" fmla="*/ 4816905 w 6053670"/>
              <a:gd name="connsiteY43" fmla="*/ 165916 h 7139732"/>
              <a:gd name="connsiteX44" fmla="*/ 4954323 w 6053670"/>
              <a:gd name="connsiteY44" fmla="*/ 152899 h 7139732"/>
              <a:gd name="connsiteX45" fmla="*/ 5092347 w 6053670"/>
              <a:gd name="connsiteY45" fmla="*/ 138629 h 7139732"/>
              <a:gd name="connsiteX46" fmla="*/ 5228555 w 6053670"/>
              <a:gd name="connsiteY46" fmla="*/ 123574 h 7139732"/>
              <a:gd name="connsiteX47" fmla="*/ 5366578 w 6053670"/>
              <a:gd name="connsiteY47" fmla="*/ 106010 h 7139732"/>
              <a:gd name="connsiteX48" fmla="*/ 5503997 w 6053670"/>
              <a:gd name="connsiteY48" fmla="*/ 87192 h 7139732"/>
              <a:gd name="connsiteX49" fmla="*/ 5642020 w 6053670"/>
              <a:gd name="connsiteY49" fmla="*/ 68530 h 7139732"/>
              <a:gd name="connsiteX50" fmla="*/ 5779438 w 6053670"/>
              <a:gd name="connsiteY50" fmla="*/ 46733 h 7139732"/>
              <a:gd name="connsiteX51" fmla="*/ 5916251 w 6053670"/>
              <a:gd name="connsiteY51" fmla="*/ 24464 h 7139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53670" h="7139732">
                <a:moveTo>
                  <a:pt x="6053670" y="1098"/>
                </a:moveTo>
                <a:lnTo>
                  <a:pt x="6053670" y="1084479"/>
                </a:lnTo>
                <a:lnTo>
                  <a:pt x="6053670" y="1254558"/>
                </a:lnTo>
                <a:lnTo>
                  <a:pt x="6053670" y="7139732"/>
                </a:lnTo>
                <a:lnTo>
                  <a:pt x="0" y="7139732"/>
                </a:lnTo>
                <a:lnTo>
                  <a:pt x="0" y="1249853"/>
                </a:lnTo>
                <a:lnTo>
                  <a:pt x="0" y="1084479"/>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1" y="235229"/>
                </a:lnTo>
                <a:lnTo>
                  <a:pt x="3227817" y="236170"/>
                </a:lnTo>
                <a:lnTo>
                  <a:pt x="3354944" y="235229"/>
                </a:lnTo>
                <a:lnTo>
                  <a:pt x="3483887" y="233348"/>
                </a:lnTo>
                <a:lnTo>
                  <a:pt x="3612830" y="231623"/>
                </a:lnTo>
                <a:lnTo>
                  <a:pt x="3743590" y="227859"/>
                </a:lnTo>
                <a:lnTo>
                  <a:pt x="3875560" y="223938"/>
                </a:lnTo>
                <a:lnTo>
                  <a:pt x="4007530"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bg1"/>
          </a:solidFill>
          <a:ln>
            <a:noFill/>
          </a:ln>
        </p:spPr>
        <p:txBody>
          <a:bodyPr/>
          <a:lstStyle/>
          <a:p>
            <a:endParaRPr lang="fi-FI"/>
          </a:p>
        </p:txBody>
      </p:sp>
      <p:sp>
        <p:nvSpPr>
          <p:cNvPr id="16" name="Freeform 5">
            <a:extLst>
              <a:ext uri="{FF2B5EF4-FFF2-40B4-BE49-F238E27FC236}">
                <a16:creationId xmlns:a16="http://schemas.microsoft.com/office/drawing/2014/main" id="{1F23E73A-FDC8-462C-83C1-3AA8961449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fi-FI"/>
          </a:p>
        </p:txBody>
      </p:sp>
      <p:sp>
        <p:nvSpPr>
          <p:cNvPr id="2" name="Otsikko 1">
            <a:extLst>
              <a:ext uri="{FF2B5EF4-FFF2-40B4-BE49-F238E27FC236}">
                <a16:creationId xmlns:a16="http://schemas.microsoft.com/office/drawing/2014/main" id="{BDDDC9C5-439E-5F2C-1FBC-1A8DC3CDD08C}"/>
              </a:ext>
            </a:extLst>
          </p:cNvPr>
          <p:cNvSpPr>
            <a:spLocks noGrp="1"/>
          </p:cNvSpPr>
          <p:nvPr>
            <p:ph type="title"/>
          </p:nvPr>
        </p:nvSpPr>
        <p:spPr>
          <a:xfrm>
            <a:off x="994087" y="1130603"/>
            <a:ext cx="3342442" cy="4596794"/>
          </a:xfrm>
        </p:spPr>
        <p:txBody>
          <a:bodyPr anchor="ctr">
            <a:normAutofit/>
          </a:bodyPr>
          <a:lstStyle/>
          <a:p>
            <a:r>
              <a:rPr lang="fi-FI" sz="3200" b="1">
                <a:solidFill>
                  <a:srgbClr val="EBEBEB"/>
                </a:solidFill>
                <a:effectLst/>
                <a:latin typeface="Calibri" panose="020F0502020204030204" pitchFamily="34" charset="0"/>
                <a:ea typeface="Calibri" panose="020F0502020204030204" pitchFamily="34" charset="0"/>
              </a:rPr>
              <a:t>Lasten</a:t>
            </a:r>
            <a:r>
              <a:rPr lang="fi-FI" sz="3200" b="1" spc="-60">
                <a:solidFill>
                  <a:srgbClr val="EBEBEB"/>
                </a:solidFill>
                <a:effectLst/>
                <a:latin typeface="Calibri" panose="020F0502020204030204" pitchFamily="34" charset="0"/>
                <a:ea typeface="Calibri" panose="020F0502020204030204" pitchFamily="34" charset="0"/>
              </a:rPr>
              <a:t> </a:t>
            </a:r>
            <a:r>
              <a:rPr lang="fi-FI" sz="3200" b="1">
                <a:solidFill>
                  <a:srgbClr val="EBEBEB"/>
                </a:solidFill>
                <a:effectLst/>
                <a:latin typeface="Calibri" panose="020F0502020204030204" pitchFamily="34" charset="0"/>
                <a:ea typeface="Calibri" panose="020F0502020204030204" pitchFamily="34" charset="0"/>
              </a:rPr>
              <a:t>huoneen</a:t>
            </a:r>
            <a:r>
              <a:rPr lang="fi-FI" sz="3200" b="1" spc="-50">
                <a:solidFill>
                  <a:srgbClr val="EBEBEB"/>
                </a:solidFill>
                <a:effectLst/>
                <a:latin typeface="Calibri" panose="020F0502020204030204" pitchFamily="34" charset="0"/>
                <a:ea typeface="Calibri" panose="020F0502020204030204" pitchFamily="34" charset="0"/>
              </a:rPr>
              <a:t> </a:t>
            </a:r>
            <a:r>
              <a:rPr lang="fi-FI" sz="3200" b="1">
                <a:solidFill>
                  <a:srgbClr val="EBEBEB"/>
                </a:solidFill>
                <a:effectLst/>
                <a:latin typeface="Calibri" panose="020F0502020204030204" pitchFamily="34" charset="0"/>
                <a:ea typeface="Calibri" panose="020F0502020204030204" pitchFamily="34" charset="0"/>
              </a:rPr>
              <a:t>tai</a:t>
            </a:r>
            <a:r>
              <a:rPr lang="fi-FI" sz="3200" b="1" spc="-45">
                <a:solidFill>
                  <a:srgbClr val="EBEBEB"/>
                </a:solidFill>
                <a:effectLst/>
                <a:latin typeface="Calibri" panose="020F0502020204030204" pitchFamily="34" charset="0"/>
                <a:ea typeface="Calibri" panose="020F0502020204030204" pitchFamily="34" charset="0"/>
              </a:rPr>
              <a:t> </a:t>
            </a:r>
            <a:r>
              <a:rPr lang="fi-FI" sz="3200" b="1">
                <a:solidFill>
                  <a:srgbClr val="EBEBEB"/>
                </a:solidFill>
                <a:effectLst/>
                <a:latin typeface="Calibri" panose="020F0502020204030204" pitchFamily="34" charset="0"/>
                <a:ea typeface="Calibri" panose="020F0502020204030204" pitchFamily="34" charset="0"/>
              </a:rPr>
              <a:t>omaisuuden</a:t>
            </a:r>
            <a:r>
              <a:rPr lang="fi-FI" sz="3200" b="1" spc="-50">
                <a:solidFill>
                  <a:srgbClr val="EBEBEB"/>
                </a:solidFill>
                <a:effectLst/>
                <a:latin typeface="Calibri" panose="020F0502020204030204" pitchFamily="34" charset="0"/>
                <a:ea typeface="Calibri" panose="020F0502020204030204" pitchFamily="34" charset="0"/>
              </a:rPr>
              <a:t> </a:t>
            </a:r>
            <a:r>
              <a:rPr lang="fi-FI" sz="3200" b="1">
                <a:solidFill>
                  <a:srgbClr val="EBEBEB"/>
                </a:solidFill>
                <a:effectLst/>
                <a:latin typeface="Calibri" panose="020F0502020204030204" pitchFamily="34" charset="0"/>
                <a:ea typeface="Calibri" panose="020F0502020204030204" pitchFamily="34" charset="0"/>
              </a:rPr>
              <a:t>taikka</a:t>
            </a:r>
            <a:r>
              <a:rPr lang="fi-FI" sz="3200" b="1" spc="-50">
                <a:solidFill>
                  <a:srgbClr val="EBEBEB"/>
                </a:solidFill>
                <a:effectLst/>
                <a:latin typeface="Calibri" panose="020F0502020204030204" pitchFamily="34" charset="0"/>
                <a:ea typeface="Calibri" panose="020F0502020204030204" pitchFamily="34" charset="0"/>
              </a:rPr>
              <a:t> </a:t>
            </a:r>
            <a:r>
              <a:rPr lang="fi-FI" sz="3200" b="1">
                <a:solidFill>
                  <a:srgbClr val="EBEBEB"/>
                </a:solidFill>
                <a:effectLst/>
                <a:latin typeface="Calibri" panose="020F0502020204030204" pitchFamily="34" charset="0"/>
                <a:ea typeface="Calibri" panose="020F0502020204030204" pitchFamily="34" charset="0"/>
              </a:rPr>
              <a:t>lähetyksen</a:t>
            </a:r>
            <a:r>
              <a:rPr lang="fi-FI" sz="3200" b="1" spc="-45">
                <a:solidFill>
                  <a:srgbClr val="EBEBEB"/>
                </a:solidFill>
                <a:effectLst/>
                <a:latin typeface="Calibri" panose="020F0502020204030204" pitchFamily="34" charset="0"/>
                <a:ea typeface="Calibri" panose="020F0502020204030204" pitchFamily="34" charset="0"/>
              </a:rPr>
              <a:t> </a:t>
            </a:r>
            <a:r>
              <a:rPr lang="fi-FI" sz="3200" b="1" spc="-45">
                <a:solidFill>
                  <a:srgbClr val="EBEBEB"/>
                </a:solidFill>
                <a:latin typeface="Calibri" panose="020F0502020204030204" pitchFamily="34" charset="0"/>
                <a:ea typeface="Calibri" panose="020F0502020204030204" pitchFamily="34" charset="0"/>
              </a:rPr>
              <a:t>luovuttamatta jättäminen</a:t>
            </a:r>
            <a:r>
              <a:rPr lang="fi-FI" sz="3200" b="1" spc="-50">
                <a:solidFill>
                  <a:srgbClr val="EBEBEB"/>
                </a:solidFill>
                <a:effectLst/>
                <a:latin typeface="Calibri" panose="020F0502020204030204" pitchFamily="34" charset="0"/>
                <a:ea typeface="Calibri" panose="020F0502020204030204" pitchFamily="34" charset="0"/>
              </a:rPr>
              <a:t> </a:t>
            </a:r>
            <a:r>
              <a:rPr lang="fi-FI" sz="3200" b="1">
                <a:solidFill>
                  <a:srgbClr val="EBEBEB"/>
                </a:solidFill>
                <a:effectLst/>
                <a:latin typeface="Calibri" panose="020F0502020204030204" pitchFamily="34" charset="0"/>
                <a:ea typeface="Calibri" panose="020F0502020204030204" pitchFamily="34" charset="0"/>
              </a:rPr>
              <a:t>67</a:t>
            </a:r>
            <a:r>
              <a:rPr lang="fi-FI" sz="3200" b="1" spc="-45">
                <a:solidFill>
                  <a:srgbClr val="EBEBEB"/>
                </a:solidFill>
                <a:effectLst/>
                <a:latin typeface="Calibri" panose="020F0502020204030204" pitchFamily="34" charset="0"/>
                <a:ea typeface="Calibri" panose="020F0502020204030204" pitchFamily="34" charset="0"/>
              </a:rPr>
              <a:t> </a:t>
            </a:r>
            <a:r>
              <a:rPr lang="fi-FI" sz="3200" b="1" spc="-50">
                <a:solidFill>
                  <a:srgbClr val="EBEBEB"/>
                </a:solidFill>
                <a:effectLst/>
                <a:latin typeface="Calibri" panose="020F0502020204030204" pitchFamily="34" charset="0"/>
                <a:ea typeface="Calibri" panose="020F0502020204030204" pitchFamily="34" charset="0"/>
              </a:rPr>
              <a:t>§</a:t>
            </a:r>
            <a:br>
              <a:rPr lang="fi-FI" sz="3200" b="1">
                <a:solidFill>
                  <a:srgbClr val="EBEBEB"/>
                </a:solidFill>
                <a:effectLst/>
                <a:latin typeface="Calibri" panose="020F0502020204030204" pitchFamily="34" charset="0"/>
                <a:ea typeface="Calibri" panose="020F0502020204030204" pitchFamily="34" charset="0"/>
              </a:rPr>
            </a:br>
            <a:endParaRPr lang="fi-FI" sz="3200">
              <a:solidFill>
                <a:srgbClr val="EBEBEB"/>
              </a:solidFill>
            </a:endParaRPr>
          </a:p>
        </p:txBody>
      </p:sp>
      <p:sp>
        <p:nvSpPr>
          <p:cNvPr id="3" name="Sisällön paikkamerkki 2">
            <a:extLst>
              <a:ext uri="{FF2B5EF4-FFF2-40B4-BE49-F238E27FC236}">
                <a16:creationId xmlns:a16="http://schemas.microsoft.com/office/drawing/2014/main" id="{124F25A9-A23F-9396-1A0C-183A85B3BC19}"/>
              </a:ext>
            </a:extLst>
          </p:cNvPr>
          <p:cNvSpPr>
            <a:spLocks noGrp="1"/>
          </p:cNvSpPr>
          <p:nvPr>
            <p:ph idx="1"/>
          </p:nvPr>
        </p:nvSpPr>
        <p:spPr>
          <a:xfrm>
            <a:off x="5290077" y="437513"/>
            <a:ext cx="5502614" cy="5954325"/>
          </a:xfrm>
        </p:spPr>
        <p:txBody>
          <a:bodyPr anchor="ctr">
            <a:normAutofit/>
          </a:bodyPr>
          <a:lstStyle/>
          <a:p>
            <a:pPr marL="71755">
              <a:lnSpc>
                <a:spcPct val="90000"/>
              </a:lnSpc>
              <a:spcBef>
                <a:spcPts val="910"/>
              </a:spcBef>
            </a:pPr>
            <a:r>
              <a:rPr lang="fi-FI" sz="1600" dirty="0">
                <a:solidFill>
                  <a:schemeClr val="tx1"/>
                </a:solidFill>
                <a:effectLst/>
                <a:latin typeface="Calibri" panose="020F0502020204030204" pitchFamily="34" charset="0"/>
                <a:ea typeface="Calibri" panose="020F0502020204030204" pitchFamily="34" charset="0"/>
              </a:rPr>
              <a:t>Jos on perusteltua syytä epäillä, että sinulla on hallussasi </a:t>
            </a:r>
            <a:r>
              <a:rPr lang="fi-FI" sz="1600">
                <a:solidFill>
                  <a:schemeClr val="tx1"/>
                </a:solidFill>
                <a:effectLst/>
                <a:latin typeface="Calibri" panose="020F0502020204030204" pitchFamily="34" charset="0"/>
                <a:ea typeface="Calibri" panose="020F0502020204030204" pitchFamily="34" charset="0"/>
              </a:rPr>
              <a:t>lastensuojelulain </a:t>
            </a:r>
            <a:r>
              <a:rPr lang="fi-FI" sz="1600">
                <a:solidFill>
                  <a:schemeClr val="tx1"/>
                </a:solidFill>
                <a:latin typeface="Calibri" panose="020F0502020204030204" pitchFamily="34" charset="0"/>
                <a:ea typeface="Calibri" panose="020F0502020204030204" pitchFamily="34" charset="0"/>
              </a:rPr>
              <a:t>4 b</a:t>
            </a:r>
            <a:r>
              <a:rPr lang="fi-FI" sz="1600">
                <a:solidFill>
                  <a:schemeClr val="tx1"/>
                </a:solidFill>
                <a:effectLst/>
                <a:latin typeface="Calibri" panose="020F0502020204030204" pitchFamily="34" charset="0"/>
                <a:ea typeface="Calibri" panose="020F0502020204030204" pitchFamily="34" charset="0"/>
              </a:rPr>
              <a:t> §:ssä tarkoitettuja</a:t>
            </a:r>
            <a:r>
              <a:rPr lang="fi-FI" sz="1600" spc="-4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aineita</a:t>
            </a:r>
            <a:r>
              <a:rPr lang="fi-FI" sz="1600" spc="-40"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tai</a:t>
            </a:r>
            <a:r>
              <a:rPr lang="fi-FI" sz="1600" spc="-40"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esineitä</a:t>
            </a:r>
            <a:r>
              <a:rPr lang="fi-FI" sz="1600" spc="-40"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taikka</a:t>
            </a:r>
            <a:r>
              <a:rPr lang="fi-FI" sz="1600" spc="-40"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sinun</a:t>
            </a:r>
            <a:r>
              <a:rPr lang="fi-FI" sz="1600" spc="-40"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olinpaikkasi</a:t>
            </a:r>
            <a:r>
              <a:rPr lang="fi-FI" sz="1600" spc="-40"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on</a:t>
            </a:r>
            <a:r>
              <a:rPr lang="fi-FI" sz="1600" spc="-40"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sijaishuollon</a:t>
            </a:r>
            <a:r>
              <a:rPr lang="fi-FI" sz="1600" spc="-40"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tarkoituksen</a:t>
            </a:r>
            <a:r>
              <a:rPr lang="fi-FI" sz="1600" spc="-40"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toteuttamiseksi kiireellisesti</a:t>
            </a:r>
            <a:r>
              <a:rPr lang="fi-FI" sz="1600" spc="-70"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selvitettävä,</a:t>
            </a:r>
            <a:r>
              <a:rPr lang="fi-FI" sz="1600" spc="-55"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saadaan</a:t>
            </a:r>
            <a:r>
              <a:rPr lang="fi-FI" sz="1600" spc="-60"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sinun</a:t>
            </a:r>
            <a:r>
              <a:rPr lang="fi-FI" sz="1600" spc="-55"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käytössään</a:t>
            </a:r>
            <a:r>
              <a:rPr lang="fi-FI" sz="1600" spc="-55"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olevat</a:t>
            </a:r>
            <a:r>
              <a:rPr lang="fi-FI" sz="1600" spc="-60"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tilat</a:t>
            </a:r>
            <a:r>
              <a:rPr lang="fi-FI" sz="1600" spc="-55"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tai</a:t>
            </a:r>
            <a:r>
              <a:rPr lang="fi-FI" sz="1600" spc="-55"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hallussasi</a:t>
            </a:r>
            <a:r>
              <a:rPr lang="fi-FI" sz="1600" spc="-60"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oleva</a:t>
            </a:r>
            <a:r>
              <a:rPr lang="fi-FI" sz="1600" spc="-55"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omaisuus</a:t>
            </a:r>
            <a:r>
              <a:rPr lang="fi-FI" sz="1600" spc="-55" dirty="0">
                <a:solidFill>
                  <a:schemeClr val="tx1"/>
                </a:solidFill>
                <a:effectLst/>
                <a:latin typeface="Calibri" panose="020F0502020204030204" pitchFamily="34" charset="0"/>
                <a:ea typeface="Calibri" panose="020F0502020204030204" pitchFamily="34" charset="0"/>
              </a:rPr>
              <a:t> </a:t>
            </a:r>
            <a:r>
              <a:rPr lang="fi-FI" sz="1600" spc="-10" dirty="0">
                <a:solidFill>
                  <a:schemeClr val="tx1"/>
                </a:solidFill>
                <a:effectLst/>
                <a:latin typeface="Calibri" panose="020F0502020204030204" pitchFamily="34" charset="0"/>
                <a:ea typeface="Calibri" panose="020F0502020204030204" pitchFamily="34" charset="0"/>
              </a:rPr>
              <a:t>tarkastaa.</a:t>
            </a:r>
            <a:endParaRPr lang="fi-FI" sz="1600" dirty="0">
              <a:solidFill>
                <a:schemeClr val="tx1"/>
              </a:solidFill>
              <a:effectLst/>
              <a:latin typeface="Calibri" panose="020F0502020204030204" pitchFamily="34" charset="0"/>
              <a:ea typeface="Calibri" panose="020F0502020204030204" pitchFamily="34" charset="0"/>
            </a:endParaRPr>
          </a:p>
          <a:p>
            <a:pPr marL="71755" marR="130175">
              <a:lnSpc>
                <a:spcPct val="90000"/>
              </a:lnSpc>
              <a:spcBef>
                <a:spcPts val="795"/>
              </a:spcBef>
              <a:spcAft>
                <a:spcPts val="0"/>
              </a:spcAft>
            </a:pPr>
            <a:r>
              <a:rPr lang="fi-FI" sz="1600" dirty="0">
                <a:solidFill>
                  <a:schemeClr val="tx1"/>
                </a:solidFill>
                <a:effectLst/>
                <a:latin typeface="Calibri" panose="020F0502020204030204" pitchFamily="34" charset="0"/>
                <a:ea typeface="Calibri" panose="020F0502020204030204" pitchFamily="34" charset="0"/>
              </a:rPr>
              <a:t>Jos</a:t>
            </a:r>
            <a:r>
              <a:rPr lang="fi-FI" sz="1600" spc="-40"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on</a:t>
            </a:r>
            <a:r>
              <a:rPr lang="fi-FI" sz="1600" spc="-40"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perusteltua</a:t>
            </a:r>
            <a:r>
              <a:rPr lang="fi-FI" sz="1600" spc="-40"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syytä</a:t>
            </a:r>
            <a:r>
              <a:rPr lang="fi-FI" sz="1600" spc="-40"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epäillä,</a:t>
            </a:r>
            <a:r>
              <a:rPr lang="fi-FI" sz="1600" spc="-40"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että</a:t>
            </a:r>
            <a:r>
              <a:rPr lang="fi-FI" sz="1600" spc="-40"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sinulle</a:t>
            </a:r>
            <a:r>
              <a:rPr lang="fi-FI" sz="1600" spc="-40"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osoitettu</a:t>
            </a:r>
            <a:r>
              <a:rPr lang="fi-FI" sz="1600" spc="-40"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kirje</a:t>
            </a:r>
            <a:r>
              <a:rPr lang="fi-FI" sz="1600" spc="-40"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tai</a:t>
            </a:r>
            <a:r>
              <a:rPr lang="fi-FI" sz="1600" spc="-40"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siihen</a:t>
            </a:r>
            <a:r>
              <a:rPr lang="fi-FI" sz="1600" spc="-40"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rinnastettava</a:t>
            </a:r>
            <a:r>
              <a:rPr lang="fi-FI" sz="1600" spc="-40"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muu</a:t>
            </a:r>
            <a:r>
              <a:rPr lang="fi-FI" sz="1600" spc="-40"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luottamuksellinen viesti taikka muu lähetys </a:t>
            </a:r>
            <a:r>
              <a:rPr lang="fi-FI" sz="1600">
                <a:solidFill>
                  <a:schemeClr val="tx1"/>
                </a:solidFill>
                <a:effectLst/>
                <a:latin typeface="Calibri" panose="020F0502020204030204" pitchFamily="34" charset="0"/>
                <a:ea typeface="Calibri" panose="020F0502020204030204" pitchFamily="34" charset="0"/>
              </a:rPr>
              <a:t>sisältää lastensuojelulain 4 b §:ssä </a:t>
            </a:r>
            <a:r>
              <a:rPr lang="fi-FI" sz="1600" dirty="0">
                <a:solidFill>
                  <a:schemeClr val="tx1"/>
                </a:solidFill>
                <a:effectLst/>
                <a:latin typeface="Calibri" panose="020F0502020204030204" pitchFamily="34" charset="0"/>
                <a:ea typeface="Calibri" panose="020F0502020204030204" pitchFamily="34" charset="0"/>
              </a:rPr>
              <a:t>tarkoitettuja aineita tai esineitä, saadaan lähetyksen sisältö tarkastaa kirjettä tai muuta luottamuksellista </a:t>
            </a:r>
            <a:r>
              <a:rPr lang="fi-FI" sz="1600">
                <a:solidFill>
                  <a:schemeClr val="tx1"/>
                </a:solidFill>
                <a:effectLst/>
                <a:latin typeface="Calibri" panose="020F0502020204030204" pitchFamily="34" charset="0"/>
                <a:ea typeface="Calibri" panose="020F0502020204030204" pitchFamily="34" charset="0"/>
              </a:rPr>
              <a:t>viestiä lukematta.</a:t>
            </a:r>
          </a:p>
          <a:p>
            <a:pPr marL="0" marR="130175" indent="0">
              <a:lnSpc>
                <a:spcPct val="90000"/>
              </a:lnSpc>
              <a:spcBef>
                <a:spcPts val="795"/>
              </a:spcBef>
              <a:spcAft>
                <a:spcPts val="0"/>
              </a:spcAft>
              <a:buNone/>
            </a:pPr>
            <a:endParaRPr lang="fi-FI" sz="1600" dirty="0">
              <a:solidFill>
                <a:schemeClr val="tx1"/>
              </a:solidFill>
              <a:effectLst/>
              <a:latin typeface="Calibri" panose="020F0502020204030204" pitchFamily="34" charset="0"/>
              <a:ea typeface="Calibri" panose="020F0502020204030204" pitchFamily="34" charset="0"/>
            </a:endParaRPr>
          </a:p>
          <a:p>
            <a:pPr marL="71755" marR="130175">
              <a:lnSpc>
                <a:spcPct val="90000"/>
              </a:lnSpc>
              <a:spcBef>
                <a:spcPts val="205"/>
              </a:spcBef>
              <a:spcAft>
                <a:spcPts val="0"/>
              </a:spcAft>
            </a:pPr>
            <a:r>
              <a:rPr lang="fi-FI" sz="1600">
                <a:solidFill>
                  <a:schemeClr val="tx1"/>
                </a:solidFill>
                <a:effectLst/>
                <a:latin typeface="Calibri" panose="020F0502020204030204" pitchFamily="34" charset="0"/>
                <a:ea typeface="Calibri" panose="020F0502020204030204" pitchFamily="34" charset="0"/>
              </a:rPr>
              <a:t>Lisäksi </a:t>
            </a:r>
            <a:r>
              <a:rPr lang="fi-FI" sz="1600" dirty="0">
                <a:solidFill>
                  <a:schemeClr val="tx1"/>
                </a:solidFill>
                <a:effectLst/>
                <a:latin typeface="Calibri" panose="020F0502020204030204" pitchFamily="34" charset="0"/>
                <a:ea typeface="Calibri" panose="020F0502020204030204" pitchFamily="34" charset="0"/>
              </a:rPr>
              <a:t>sinun asioistasi vastaavalla sosiaalityöntekijällä on oikeus erityisestä syystä tehdä päätös siitä, että edellä</a:t>
            </a:r>
            <a:r>
              <a:rPr lang="fi-FI" sz="1600" spc="-20"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tarkoitettu</a:t>
            </a:r>
            <a:r>
              <a:rPr lang="fi-FI" sz="1600" spc="-20"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viesti</a:t>
            </a:r>
            <a:r>
              <a:rPr lang="fi-FI" sz="1600" spc="-20"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on</a:t>
            </a:r>
            <a:r>
              <a:rPr lang="fi-FI" sz="1600" spc="-20"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jätettävä</a:t>
            </a:r>
            <a:r>
              <a:rPr lang="fi-FI" sz="1600" spc="-20"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kokonaan</a:t>
            </a:r>
            <a:r>
              <a:rPr lang="fi-FI" sz="1600" spc="-20"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tai</a:t>
            </a:r>
            <a:r>
              <a:rPr lang="fi-FI" sz="1600" spc="-20"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osaksi</a:t>
            </a:r>
            <a:r>
              <a:rPr lang="fi-FI" sz="1600" spc="-20"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toimittamatta</a:t>
            </a:r>
            <a:r>
              <a:rPr lang="fi-FI" sz="1600" spc="-20"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tai</a:t>
            </a:r>
            <a:r>
              <a:rPr lang="fi-FI" sz="1600" spc="-20"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muu</a:t>
            </a:r>
            <a:r>
              <a:rPr lang="fi-FI" sz="1600" spc="-20"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lähetys</a:t>
            </a:r>
            <a:r>
              <a:rPr lang="fi-FI" sz="1600" spc="-20"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kokonaan</a:t>
            </a:r>
            <a:r>
              <a:rPr lang="fi-FI" sz="1600" spc="-20"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tai</a:t>
            </a:r>
            <a:r>
              <a:rPr lang="fi-FI" sz="1600" spc="-20"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osaksi luovuttamatta </a:t>
            </a:r>
            <a:r>
              <a:rPr lang="fi-FI" sz="1600" dirty="0">
                <a:solidFill>
                  <a:schemeClr val="tx1"/>
                </a:solidFill>
                <a:latin typeface="Calibri" panose="020F0502020204030204" pitchFamily="34" charset="0"/>
                <a:ea typeface="Calibri" panose="020F0502020204030204" pitchFamily="34" charset="0"/>
              </a:rPr>
              <a:t>sinulle</a:t>
            </a:r>
            <a:r>
              <a:rPr lang="fi-FI" sz="1600" dirty="0">
                <a:solidFill>
                  <a:schemeClr val="tx1"/>
                </a:solidFill>
                <a:effectLst/>
                <a:latin typeface="Calibri" panose="020F0502020204030204" pitchFamily="34" charset="0"/>
                <a:ea typeface="Calibri" panose="020F0502020204030204" pitchFamily="34" charset="0"/>
              </a:rPr>
              <a:t>, jos viestin tai lähetyksen sisällön voidaan olosuhteet kokonaisuutena huomioon ottaen perustellusti arvioida vakavasti vaarantavan </a:t>
            </a:r>
            <a:r>
              <a:rPr lang="fi-FI" sz="1600" dirty="0">
                <a:solidFill>
                  <a:schemeClr val="tx1"/>
                </a:solidFill>
                <a:latin typeface="Calibri" panose="020F0502020204030204" pitchFamily="34" charset="0"/>
                <a:ea typeface="Calibri" panose="020F0502020204030204" pitchFamily="34" charset="0"/>
              </a:rPr>
              <a:t>sinun</a:t>
            </a:r>
            <a:r>
              <a:rPr lang="fi-FI" sz="1600" dirty="0">
                <a:solidFill>
                  <a:schemeClr val="tx1"/>
                </a:solidFill>
                <a:effectLst/>
                <a:latin typeface="Calibri" panose="020F0502020204030204" pitchFamily="34" charset="0"/>
                <a:ea typeface="Calibri" panose="020F0502020204030204" pitchFamily="34" charset="0"/>
              </a:rPr>
              <a:t> tai toisen henkilön henkeä, terveyttä, turvallisuutta tai kehitystä. </a:t>
            </a:r>
            <a:endParaRPr lang="fi-FI" sz="1600" dirty="0"/>
          </a:p>
        </p:txBody>
      </p:sp>
    </p:spTree>
    <p:extLst>
      <p:ext uri="{BB962C8B-B14F-4D97-AF65-F5344CB8AC3E}">
        <p14:creationId xmlns:p14="http://schemas.microsoft.com/office/powerpoint/2010/main" val="80528858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24E43EB-867C-4B35-9A5C-E435157C72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A7C0F5DA-B59F-4F13-8BB8-FFD8F2C572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a:lstStyle/>
          <a:p>
            <a:endParaRPr lang="fi-FI"/>
          </a:p>
        </p:txBody>
      </p:sp>
      <p:sp>
        <p:nvSpPr>
          <p:cNvPr id="12" name="Freeform 5">
            <a:extLst>
              <a:ext uri="{FF2B5EF4-FFF2-40B4-BE49-F238E27FC236}">
                <a16:creationId xmlns:a16="http://schemas.microsoft.com/office/drawing/2014/main" id="{9CEA1DEC-CC9E-4776-9E08-048A15BFA6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fi-FI"/>
          </a:p>
        </p:txBody>
      </p:sp>
      <p:sp>
        <p:nvSpPr>
          <p:cNvPr id="14" name="Freeform: Shape 13">
            <a:extLst>
              <a:ext uri="{FF2B5EF4-FFF2-40B4-BE49-F238E27FC236}">
                <a16:creationId xmlns:a16="http://schemas.microsoft.com/office/drawing/2014/main" id="{9CE399CF-F4B8-4832-A8CB-B93F6B1EF4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5171964" y="-140866"/>
            <a:ext cx="6053670" cy="7139732"/>
          </a:xfrm>
          <a:custGeom>
            <a:avLst/>
            <a:gdLst>
              <a:gd name="connsiteX0" fmla="*/ 6053670 w 6053670"/>
              <a:gd name="connsiteY0" fmla="*/ 1098 h 7139732"/>
              <a:gd name="connsiteX1" fmla="*/ 6053670 w 6053670"/>
              <a:gd name="connsiteY1" fmla="*/ 1084479 h 7139732"/>
              <a:gd name="connsiteX2" fmla="*/ 6053670 w 6053670"/>
              <a:gd name="connsiteY2" fmla="*/ 1254558 h 7139732"/>
              <a:gd name="connsiteX3" fmla="*/ 6053670 w 6053670"/>
              <a:gd name="connsiteY3" fmla="*/ 7139732 h 7139732"/>
              <a:gd name="connsiteX4" fmla="*/ 0 w 6053670"/>
              <a:gd name="connsiteY4" fmla="*/ 7139732 h 7139732"/>
              <a:gd name="connsiteX5" fmla="*/ 0 w 6053670"/>
              <a:gd name="connsiteY5" fmla="*/ 1249853 h 7139732"/>
              <a:gd name="connsiteX6" fmla="*/ 0 w 6053670"/>
              <a:gd name="connsiteY6" fmla="*/ 1084479 h 7139732"/>
              <a:gd name="connsiteX7" fmla="*/ 0 w 6053670"/>
              <a:gd name="connsiteY7" fmla="*/ 0 h 7139732"/>
              <a:gd name="connsiteX8" fmla="*/ 35717 w 6053670"/>
              <a:gd name="connsiteY8" fmla="*/ 5488 h 7139732"/>
              <a:gd name="connsiteX9" fmla="*/ 140445 w 6053670"/>
              <a:gd name="connsiteY9" fmla="*/ 21641 h 7139732"/>
              <a:gd name="connsiteX10" fmla="*/ 216722 w 6053670"/>
              <a:gd name="connsiteY10" fmla="*/ 32932 h 7139732"/>
              <a:gd name="connsiteX11" fmla="*/ 307527 w 6053670"/>
              <a:gd name="connsiteY11" fmla="*/ 44850 h 7139732"/>
              <a:gd name="connsiteX12" fmla="*/ 415282 w 6053670"/>
              <a:gd name="connsiteY12" fmla="*/ 59121 h 7139732"/>
              <a:gd name="connsiteX13" fmla="*/ 534539 w 6053670"/>
              <a:gd name="connsiteY13" fmla="*/ 74175 h 7139732"/>
              <a:gd name="connsiteX14" fmla="*/ 668931 w 6053670"/>
              <a:gd name="connsiteY14" fmla="*/ 90014 h 7139732"/>
              <a:gd name="connsiteX15" fmla="*/ 815430 w 6053670"/>
              <a:gd name="connsiteY15" fmla="*/ 106794 h 7139732"/>
              <a:gd name="connsiteX16" fmla="*/ 974641 w 6053670"/>
              <a:gd name="connsiteY16" fmla="*/ 123574 h 7139732"/>
              <a:gd name="connsiteX17" fmla="*/ 1144144 w 6053670"/>
              <a:gd name="connsiteY17" fmla="*/ 140667 h 7139732"/>
              <a:gd name="connsiteX18" fmla="*/ 1326965 w 6053670"/>
              <a:gd name="connsiteY18" fmla="*/ 156506 h 7139732"/>
              <a:gd name="connsiteX19" fmla="*/ 1518261 w 6053670"/>
              <a:gd name="connsiteY19" fmla="*/ 171717 h 7139732"/>
              <a:gd name="connsiteX20" fmla="*/ 1720453 w 6053670"/>
              <a:gd name="connsiteY20" fmla="*/ 185518 h 7139732"/>
              <a:gd name="connsiteX21" fmla="*/ 1931121 w 6053670"/>
              <a:gd name="connsiteY21" fmla="*/ 198690 h 7139732"/>
              <a:gd name="connsiteX22" fmla="*/ 2150869 w 6053670"/>
              <a:gd name="connsiteY22" fmla="*/ 211079 h 7139732"/>
              <a:gd name="connsiteX23" fmla="*/ 2263467 w 6053670"/>
              <a:gd name="connsiteY23" fmla="*/ 215470 h 7139732"/>
              <a:gd name="connsiteX24" fmla="*/ 2378487 w 6053670"/>
              <a:gd name="connsiteY24" fmla="*/ 220332 h 7139732"/>
              <a:gd name="connsiteX25" fmla="*/ 2495323 w 6053670"/>
              <a:gd name="connsiteY25" fmla="*/ 224879 h 7139732"/>
              <a:gd name="connsiteX26" fmla="*/ 2612764 w 6053670"/>
              <a:gd name="connsiteY26" fmla="*/ 227859 h 7139732"/>
              <a:gd name="connsiteX27" fmla="*/ 2732627 w 6053670"/>
              <a:gd name="connsiteY27" fmla="*/ 230525 h 7139732"/>
              <a:gd name="connsiteX28" fmla="*/ 2853700 w 6053670"/>
              <a:gd name="connsiteY28" fmla="*/ 233348 h 7139732"/>
              <a:gd name="connsiteX29" fmla="*/ 2977195 w 6053670"/>
              <a:gd name="connsiteY29" fmla="*/ 235229 h 7139732"/>
              <a:gd name="connsiteX30" fmla="*/ 3101901 w 6053670"/>
              <a:gd name="connsiteY30" fmla="*/ 235229 h 7139732"/>
              <a:gd name="connsiteX31" fmla="*/ 3227817 w 6053670"/>
              <a:gd name="connsiteY31" fmla="*/ 236170 h 7139732"/>
              <a:gd name="connsiteX32" fmla="*/ 3354944 w 6053670"/>
              <a:gd name="connsiteY32" fmla="*/ 235229 h 7139732"/>
              <a:gd name="connsiteX33" fmla="*/ 3483887 w 6053670"/>
              <a:gd name="connsiteY33" fmla="*/ 233348 h 7139732"/>
              <a:gd name="connsiteX34" fmla="*/ 3612830 w 6053670"/>
              <a:gd name="connsiteY34" fmla="*/ 231623 h 7139732"/>
              <a:gd name="connsiteX35" fmla="*/ 3743590 w 6053670"/>
              <a:gd name="connsiteY35" fmla="*/ 227859 h 7139732"/>
              <a:gd name="connsiteX36" fmla="*/ 3875560 w 6053670"/>
              <a:gd name="connsiteY36" fmla="*/ 223938 h 7139732"/>
              <a:gd name="connsiteX37" fmla="*/ 4007530 w 6053670"/>
              <a:gd name="connsiteY37" fmla="*/ 219391 h 7139732"/>
              <a:gd name="connsiteX38" fmla="*/ 4140710 w 6053670"/>
              <a:gd name="connsiteY38" fmla="*/ 212961 h 7139732"/>
              <a:gd name="connsiteX39" fmla="*/ 4275102 w 6053670"/>
              <a:gd name="connsiteY39" fmla="*/ 205277 h 7139732"/>
              <a:gd name="connsiteX40" fmla="*/ 4410098 w 6053670"/>
              <a:gd name="connsiteY40" fmla="*/ 197907 h 7139732"/>
              <a:gd name="connsiteX41" fmla="*/ 4545096 w 6053670"/>
              <a:gd name="connsiteY41" fmla="*/ 188498 h 7139732"/>
              <a:gd name="connsiteX42" fmla="*/ 4681909 w 6053670"/>
              <a:gd name="connsiteY42" fmla="*/ 177207 h 7139732"/>
              <a:gd name="connsiteX43" fmla="*/ 4816905 w 6053670"/>
              <a:gd name="connsiteY43" fmla="*/ 165916 h 7139732"/>
              <a:gd name="connsiteX44" fmla="*/ 4954323 w 6053670"/>
              <a:gd name="connsiteY44" fmla="*/ 152899 h 7139732"/>
              <a:gd name="connsiteX45" fmla="*/ 5092347 w 6053670"/>
              <a:gd name="connsiteY45" fmla="*/ 138629 h 7139732"/>
              <a:gd name="connsiteX46" fmla="*/ 5228555 w 6053670"/>
              <a:gd name="connsiteY46" fmla="*/ 123574 h 7139732"/>
              <a:gd name="connsiteX47" fmla="*/ 5366578 w 6053670"/>
              <a:gd name="connsiteY47" fmla="*/ 106010 h 7139732"/>
              <a:gd name="connsiteX48" fmla="*/ 5503997 w 6053670"/>
              <a:gd name="connsiteY48" fmla="*/ 87192 h 7139732"/>
              <a:gd name="connsiteX49" fmla="*/ 5642020 w 6053670"/>
              <a:gd name="connsiteY49" fmla="*/ 68530 h 7139732"/>
              <a:gd name="connsiteX50" fmla="*/ 5779438 w 6053670"/>
              <a:gd name="connsiteY50" fmla="*/ 46733 h 7139732"/>
              <a:gd name="connsiteX51" fmla="*/ 5916251 w 6053670"/>
              <a:gd name="connsiteY51" fmla="*/ 24464 h 7139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53670" h="7139732">
                <a:moveTo>
                  <a:pt x="6053670" y="1098"/>
                </a:moveTo>
                <a:lnTo>
                  <a:pt x="6053670" y="1084479"/>
                </a:lnTo>
                <a:lnTo>
                  <a:pt x="6053670" y="1254558"/>
                </a:lnTo>
                <a:lnTo>
                  <a:pt x="6053670" y="7139732"/>
                </a:lnTo>
                <a:lnTo>
                  <a:pt x="0" y="7139732"/>
                </a:lnTo>
                <a:lnTo>
                  <a:pt x="0" y="1249853"/>
                </a:lnTo>
                <a:lnTo>
                  <a:pt x="0" y="1084479"/>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1" y="235229"/>
                </a:lnTo>
                <a:lnTo>
                  <a:pt x="3227817" y="236170"/>
                </a:lnTo>
                <a:lnTo>
                  <a:pt x="3354944" y="235229"/>
                </a:lnTo>
                <a:lnTo>
                  <a:pt x="3483887" y="233348"/>
                </a:lnTo>
                <a:lnTo>
                  <a:pt x="3612830" y="231623"/>
                </a:lnTo>
                <a:lnTo>
                  <a:pt x="3743590" y="227859"/>
                </a:lnTo>
                <a:lnTo>
                  <a:pt x="3875560" y="223938"/>
                </a:lnTo>
                <a:lnTo>
                  <a:pt x="4007530"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bg1"/>
          </a:solidFill>
          <a:ln>
            <a:noFill/>
          </a:ln>
        </p:spPr>
        <p:txBody>
          <a:bodyPr/>
          <a:lstStyle/>
          <a:p>
            <a:endParaRPr lang="fi-FI"/>
          </a:p>
        </p:txBody>
      </p:sp>
      <p:sp>
        <p:nvSpPr>
          <p:cNvPr id="16" name="Freeform 5">
            <a:extLst>
              <a:ext uri="{FF2B5EF4-FFF2-40B4-BE49-F238E27FC236}">
                <a16:creationId xmlns:a16="http://schemas.microsoft.com/office/drawing/2014/main" id="{1F23E73A-FDC8-462C-83C1-3AA8961449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fi-FI"/>
          </a:p>
        </p:txBody>
      </p:sp>
      <p:sp>
        <p:nvSpPr>
          <p:cNvPr id="2" name="Otsikko 1">
            <a:extLst>
              <a:ext uri="{FF2B5EF4-FFF2-40B4-BE49-F238E27FC236}">
                <a16:creationId xmlns:a16="http://schemas.microsoft.com/office/drawing/2014/main" id="{E43BB128-4C20-CB1E-D0C8-421BFF41544D}"/>
              </a:ext>
            </a:extLst>
          </p:cNvPr>
          <p:cNvSpPr>
            <a:spLocks noGrp="1"/>
          </p:cNvSpPr>
          <p:nvPr>
            <p:ph type="title"/>
          </p:nvPr>
        </p:nvSpPr>
        <p:spPr>
          <a:xfrm>
            <a:off x="994086" y="1130603"/>
            <a:ext cx="3487729" cy="4596794"/>
          </a:xfrm>
        </p:spPr>
        <p:txBody>
          <a:bodyPr anchor="ctr">
            <a:normAutofit/>
          </a:bodyPr>
          <a:lstStyle/>
          <a:p>
            <a:r>
              <a:rPr lang="fi-FI" sz="3200" b="1">
                <a:solidFill>
                  <a:srgbClr val="EBEBEB"/>
                </a:solidFill>
                <a:effectLst/>
                <a:latin typeface="Calibri" panose="020F0502020204030204" pitchFamily="34" charset="0"/>
                <a:ea typeface="Calibri" panose="020F0502020204030204" pitchFamily="34" charset="0"/>
              </a:rPr>
              <a:t>Kiinnipitäminen lastensuojelulaitoksessa</a:t>
            </a:r>
            <a:r>
              <a:rPr lang="fi-FI" sz="3200" b="1" spc="-50">
                <a:solidFill>
                  <a:srgbClr val="EBEBEB"/>
                </a:solidFill>
                <a:effectLst/>
                <a:latin typeface="Calibri" panose="020F0502020204030204" pitchFamily="34" charset="0"/>
                <a:ea typeface="Calibri" panose="020F0502020204030204" pitchFamily="34" charset="0"/>
              </a:rPr>
              <a:t> </a:t>
            </a:r>
            <a:r>
              <a:rPr lang="fi-FI" sz="3200" b="1" dirty="0">
                <a:solidFill>
                  <a:srgbClr val="EBEBEB"/>
                </a:solidFill>
                <a:effectLst/>
                <a:latin typeface="Calibri" panose="020F0502020204030204" pitchFamily="34" charset="0"/>
                <a:ea typeface="Calibri" panose="020F0502020204030204" pitchFamily="34" charset="0"/>
              </a:rPr>
              <a:t>68</a:t>
            </a:r>
            <a:r>
              <a:rPr lang="fi-FI" sz="3200" b="1" spc="-45" dirty="0">
                <a:solidFill>
                  <a:srgbClr val="EBEBEB"/>
                </a:solidFill>
                <a:effectLst/>
                <a:latin typeface="Calibri" panose="020F0502020204030204" pitchFamily="34" charset="0"/>
                <a:ea typeface="Calibri" panose="020F0502020204030204" pitchFamily="34" charset="0"/>
              </a:rPr>
              <a:t> </a:t>
            </a:r>
            <a:r>
              <a:rPr lang="fi-FI" sz="3200" b="1" spc="-50" dirty="0">
                <a:solidFill>
                  <a:srgbClr val="EBEBEB"/>
                </a:solidFill>
                <a:effectLst/>
                <a:latin typeface="Calibri" panose="020F0502020204030204" pitchFamily="34" charset="0"/>
                <a:ea typeface="Calibri" panose="020F0502020204030204" pitchFamily="34" charset="0"/>
              </a:rPr>
              <a:t>§</a:t>
            </a:r>
            <a:br>
              <a:rPr lang="fi-FI" sz="3200" b="1" dirty="0">
                <a:solidFill>
                  <a:srgbClr val="EBEBEB"/>
                </a:solidFill>
                <a:effectLst/>
                <a:latin typeface="Calibri" panose="020F0502020204030204" pitchFamily="34" charset="0"/>
                <a:ea typeface="Calibri" panose="020F0502020204030204" pitchFamily="34" charset="0"/>
              </a:rPr>
            </a:br>
            <a:endParaRPr lang="fi-FI" sz="3200" dirty="0">
              <a:solidFill>
                <a:srgbClr val="EBEBEB"/>
              </a:solidFill>
            </a:endParaRPr>
          </a:p>
        </p:txBody>
      </p:sp>
      <p:sp>
        <p:nvSpPr>
          <p:cNvPr id="3" name="Sisällön paikkamerkki 2">
            <a:extLst>
              <a:ext uri="{FF2B5EF4-FFF2-40B4-BE49-F238E27FC236}">
                <a16:creationId xmlns:a16="http://schemas.microsoft.com/office/drawing/2014/main" id="{1F5DABF1-D45D-627E-E1D3-913891DDFB6C}"/>
              </a:ext>
            </a:extLst>
          </p:cNvPr>
          <p:cNvSpPr>
            <a:spLocks noGrp="1"/>
          </p:cNvSpPr>
          <p:nvPr>
            <p:ph idx="1"/>
          </p:nvPr>
        </p:nvSpPr>
        <p:spPr>
          <a:xfrm>
            <a:off x="5290077" y="447904"/>
            <a:ext cx="5502614" cy="5954325"/>
          </a:xfrm>
        </p:spPr>
        <p:txBody>
          <a:bodyPr anchor="ctr">
            <a:normAutofit lnSpcReduction="10000"/>
          </a:bodyPr>
          <a:lstStyle/>
          <a:p>
            <a:pPr marL="71755" marR="1580515">
              <a:lnSpc>
                <a:spcPct val="90000"/>
              </a:lnSpc>
              <a:spcBef>
                <a:spcPts val="795"/>
              </a:spcBef>
              <a:spcAft>
                <a:spcPts val="0"/>
              </a:spcAft>
            </a:pPr>
            <a:r>
              <a:rPr lang="fi-FI" sz="1600">
                <a:solidFill>
                  <a:schemeClr val="tx1"/>
                </a:solidFill>
                <a:effectLst/>
                <a:latin typeface="Calibri" panose="020F0502020204030204" pitchFamily="34" charset="0"/>
                <a:ea typeface="Calibri" panose="020F0502020204030204" pitchFamily="34" charset="0"/>
              </a:rPr>
              <a:t>Lastensuojelulaitoksen johtaja tai laitoksen hoito - ja kasvatushenkilökuntaan kuuluva henkilö voi sinun rauhoittamiseksi pitää kiinni sinusta, jos sinä sekavan tai uhkaavan käyttäytymisesi perusteella todennäköisesti vahingoittaisit itseäasi tai muita ja kiinnipitäminen on sinun oman tai toisen henkilön hengen, terveyden tai turvallisuuden välittömän vaarantumisen vuoksi taikka omaisuuden merkittävän vahingoittumisen estämisen välttämätöntä. Kiinnipitämin voi pitää sisällään myös sinun siirtämisen.</a:t>
            </a:r>
            <a:endParaRPr lang="fi-FI" sz="1600"/>
          </a:p>
          <a:p>
            <a:pPr marL="71755" marR="130175">
              <a:lnSpc>
                <a:spcPct val="90000"/>
              </a:lnSpc>
              <a:spcBef>
                <a:spcPts val="905"/>
              </a:spcBef>
              <a:spcAft>
                <a:spcPts val="0"/>
              </a:spcAft>
            </a:pPr>
            <a:r>
              <a:rPr lang="fi-FI" sz="1600">
                <a:solidFill>
                  <a:schemeClr val="tx1"/>
                </a:solidFill>
                <a:effectLst/>
                <a:latin typeface="Calibri" panose="020F0502020204030204" pitchFamily="34" charset="0"/>
                <a:ea typeface="Calibri" panose="020F0502020204030204" pitchFamily="34" charset="0"/>
              </a:rPr>
              <a:t>Kiinnipitäminen tarkoitttaa voimakeinon kohdistamista sinuun. Kiinnipitämiseen sisältyvän voimankäytön tulee olla puolustettavaa sinun Ikä ja käyttytyminen sekä tilanteen koonaisarviointi huomioon ottaen.</a:t>
            </a:r>
          </a:p>
          <a:p>
            <a:pPr marL="71755" marR="130175">
              <a:lnSpc>
                <a:spcPct val="90000"/>
              </a:lnSpc>
              <a:spcBef>
                <a:spcPts val="905"/>
              </a:spcBef>
              <a:spcAft>
                <a:spcPts val="0"/>
              </a:spcAft>
            </a:pPr>
            <a:r>
              <a:rPr lang="fi-FI" sz="1600">
                <a:solidFill>
                  <a:schemeClr val="tx1"/>
                </a:solidFill>
                <a:latin typeface="Calibri" panose="020F0502020204030204" pitchFamily="34" charset="0"/>
                <a:ea typeface="Calibri" panose="020F0502020204030204" pitchFamily="34" charset="0"/>
              </a:rPr>
              <a:t>Kiinn</a:t>
            </a:r>
            <a:r>
              <a:rPr lang="fi-FI" sz="1600">
                <a:solidFill>
                  <a:schemeClr val="tx1"/>
                </a:solidFill>
                <a:effectLst/>
                <a:latin typeface="Calibri" panose="020F0502020204030204" pitchFamily="34" charset="0"/>
                <a:ea typeface="Calibri" panose="020F0502020204030204" pitchFamily="34" charset="0"/>
              </a:rPr>
              <a:t>ipitämisen </a:t>
            </a:r>
            <a:r>
              <a:rPr lang="fi-FI" sz="1600" dirty="0">
                <a:solidFill>
                  <a:schemeClr val="tx1"/>
                </a:solidFill>
                <a:effectLst/>
                <a:latin typeface="Calibri" panose="020F0502020204030204" pitchFamily="34" charset="0"/>
                <a:ea typeface="Calibri" panose="020F0502020204030204" pitchFamily="34" charset="0"/>
              </a:rPr>
              <a:t>on </a:t>
            </a:r>
            <a:r>
              <a:rPr lang="fi-FI" sz="1600">
                <a:solidFill>
                  <a:schemeClr val="tx1"/>
                </a:solidFill>
                <a:effectLst/>
                <a:latin typeface="Calibri" panose="020F0502020204030204" pitchFamily="34" charset="0"/>
                <a:ea typeface="Calibri" panose="020F0502020204030204" pitchFamily="34" charset="0"/>
              </a:rPr>
              <a:t>oltava kokonaisuutena arvioiden välttämätöntä, kun otetaan huomioon sinun käyttäytymisesi ja tilanne muutoikin.</a:t>
            </a:r>
            <a:r>
              <a:rPr lang="fi-FI" sz="1600" spc="-50">
                <a:solidFill>
                  <a:schemeClr val="tx1"/>
                </a:solidFill>
                <a:effectLst/>
                <a:latin typeface="Calibri" panose="020F0502020204030204" pitchFamily="34" charset="0"/>
                <a:ea typeface="Calibri" panose="020F0502020204030204" pitchFamily="34" charset="0"/>
              </a:rPr>
              <a:t> </a:t>
            </a:r>
            <a:r>
              <a:rPr lang="fi-FI" sz="1600">
                <a:solidFill>
                  <a:schemeClr val="tx1"/>
                </a:solidFill>
                <a:effectLst/>
                <a:latin typeface="Calibri" panose="020F0502020204030204" pitchFamily="34" charset="0"/>
                <a:ea typeface="Calibri" panose="020F0502020204030204" pitchFamily="34" charset="0"/>
              </a:rPr>
              <a:t>Kiinnipitäminen </a:t>
            </a:r>
            <a:r>
              <a:rPr lang="fi-FI" sz="1600" dirty="0">
                <a:solidFill>
                  <a:schemeClr val="tx1"/>
                </a:solidFill>
                <a:effectLst/>
                <a:latin typeface="Calibri" panose="020F0502020204030204" pitchFamily="34" charset="0"/>
                <a:ea typeface="Calibri" panose="020F0502020204030204" pitchFamily="34" charset="0"/>
              </a:rPr>
              <a:t>on lopetettava heti, kun se ei enää ole </a:t>
            </a:r>
            <a:r>
              <a:rPr lang="fi-FI" sz="1600" spc="-10" dirty="0">
                <a:solidFill>
                  <a:schemeClr val="tx1"/>
                </a:solidFill>
                <a:effectLst/>
                <a:latin typeface="Calibri" panose="020F0502020204030204" pitchFamily="34" charset="0"/>
                <a:ea typeface="Calibri" panose="020F0502020204030204" pitchFamily="34" charset="0"/>
              </a:rPr>
              <a:t>välttämätöntä.</a:t>
            </a:r>
            <a:endParaRPr lang="fi-FI" sz="1600" dirty="0">
              <a:solidFill>
                <a:schemeClr val="tx1"/>
              </a:solidFill>
              <a:effectLst/>
              <a:latin typeface="Calibri" panose="020F0502020204030204" pitchFamily="34" charset="0"/>
              <a:ea typeface="Calibri" panose="020F0502020204030204" pitchFamily="34" charset="0"/>
            </a:endParaRPr>
          </a:p>
          <a:p>
            <a:pPr marL="71755" marR="1580515">
              <a:lnSpc>
                <a:spcPct val="90000"/>
              </a:lnSpc>
              <a:spcBef>
                <a:spcPts val="795"/>
              </a:spcBef>
              <a:spcAft>
                <a:spcPts val="0"/>
              </a:spcAft>
            </a:pPr>
            <a:r>
              <a:rPr lang="fi-FI" sz="1600">
                <a:solidFill>
                  <a:schemeClr val="tx1"/>
                </a:solidFill>
                <a:effectLst/>
                <a:latin typeface="Calibri" panose="020F0502020204030204" pitchFamily="34" charset="0"/>
                <a:ea typeface="Calibri" panose="020F0502020204030204" pitchFamily="34" charset="0"/>
              </a:rPr>
              <a:t>Kiinnipitämiseen turvautuneen henkilön on anettava laitoksen johtajalle kirjallinen selvitys. Laitoksen johtajan on annettava selvitys välittömästi laitoksessa tapahtuneesta kiiinnipitämisestä selvitys lapsen asioista vastaavalle sosiaalityöntekijälle. </a:t>
            </a:r>
            <a:endParaRPr lang="fi-FI" sz="1600" dirty="0">
              <a:solidFill>
                <a:schemeClr val="tx1"/>
              </a:solidFill>
              <a:effectLst/>
              <a:latin typeface="Calibri" panose="020F0502020204030204" pitchFamily="34" charset="0"/>
              <a:ea typeface="Calibri" panose="020F0502020204030204" pitchFamily="34" charset="0"/>
            </a:endParaRPr>
          </a:p>
          <a:p>
            <a:pPr marL="0" indent="0">
              <a:lnSpc>
                <a:spcPct val="90000"/>
              </a:lnSpc>
              <a:buNone/>
            </a:pPr>
            <a:endParaRPr lang="fi-FI" sz="1100" dirty="0"/>
          </a:p>
        </p:txBody>
      </p:sp>
    </p:spTree>
    <p:extLst>
      <p:ext uri="{BB962C8B-B14F-4D97-AF65-F5344CB8AC3E}">
        <p14:creationId xmlns:p14="http://schemas.microsoft.com/office/powerpoint/2010/main" val="202862140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24E43EB-867C-4B35-9A5C-E435157C72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A7C0F5DA-B59F-4F13-8BB8-FFD8F2C572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a:lstStyle/>
          <a:p>
            <a:endParaRPr lang="fi-FI"/>
          </a:p>
        </p:txBody>
      </p:sp>
      <p:sp>
        <p:nvSpPr>
          <p:cNvPr id="12" name="Freeform 5">
            <a:extLst>
              <a:ext uri="{FF2B5EF4-FFF2-40B4-BE49-F238E27FC236}">
                <a16:creationId xmlns:a16="http://schemas.microsoft.com/office/drawing/2014/main" id="{9CEA1DEC-CC9E-4776-9E08-048A15BFA6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fi-FI"/>
          </a:p>
        </p:txBody>
      </p:sp>
      <p:sp>
        <p:nvSpPr>
          <p:cNvPr id="14" name="Freeform: Shape 13">
            <a:extLst>
              <a:ext uri="{FF2B5EF4-FFF2-40B4-BE49-F238E27FC236}">
                <a16:creationId xmlns:a16="http://schemas.microsoft.com/office/drawing/2014/main" id="{9CE399CF-F4B8-4832-A8CB-B93F6B1EF4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5171964" y="-140866"/>
            <a:ext cx="6053670" cy="7139732"/>
          </a:xfrm>
          <a:custGeom>
            <a:avLst/>
            <a:gdLst>
              <a:gd name="connsiteX0" fmla="*/ 6053670 w 6053670"/>
              <a:gd name="connsiteY0" fmla="*/ 1098 h 7139732"/>
              <a:gd name="connsiteX1" fmla="*/ 6053670 w 6053670"/>
              <a:gd name="connsiteY1" fmla="*/ 1084479 h 7139732"/>
              <a:gd name="connsiteX2" fmla="*/ 6053670 w 6053670"/>
              <a:gd name="connsiteY2" fmla="*/ 1254558 h 7139732"/>
              <a:gd name="connsiteX3" fmla="*/ 6053670 w 6053670"/>
              <a:gd name="connsiteY3" fmla="*/ 7139732 h 7139732"/>
              <a:gd name="connsiteX4" fmla="*/ 0 w 6053670"/>
              <a:gd name="connsiteY4" fmla="*/ 7139732 h 7139732"/>
              <a:gd name="connsiteX5" fmla="*/ 0 w 6053670"/>
              <a:gd name="connsiteY5" fmla="*/ 1249853 h 7139732"/>
              <a:gd name="connsiteX6" fmla="*/ 0 w 6053670"/>
              <a:gd name="connsiteY6" fmla="*/ 1084479 h 7139732"/>
              <a:gd name="connsiteX7" fmla="*/ 0 w 6053670"/>
              <a:gd name="connsiteY7" fmla="*/ 0 h 7139732"/>
              <a:gd name="connsiteX8" fmla="*/ 35717 w 6053670"/>
              <a:gd name="connsiteY8" fmla="*/ 5488 h 7139732"/>
              <a:gd name="connsiteX9" fmla="*/ 140445 w 6053670"/>
              <a:gd name="connsiteY9" fmla="*/ 21641 h 7139732"/>
              <a:gd name="connsiteX10" fmla="*/ 216722 w 6053670"/>
              <a:gd name="connsiteY10" fmla="*/ 32932 h 7139732"/>
              <a:gd name="connsiteX11" fmla="*/ 307527 w 6053670"/>
              <a:gd name="connsiteY11" fmla="*/ 44850 h 7139732"/>
              <a:gd name="connsiteX12" fmla="*/ 415282 w 6053670"/>
              <a:gd name="connsiteY12" fmla="*/ 59121 h 7139732"/>
              <a:gd name="connsiteX13" fmla="*/ 534539 w 6053670"/>
              <a:gd name="connsiteY13" fmla="*/ 74175 h 7139732"/>
              <a:gd name="connsiteX14" fmla="*/ 668931 w 6053670"/>
              <a:gd name="connsiteY14" fmla="*/ 90014 h 7139732"/>
              <a:gd name="connsiteX15" fmla="*/ 815430 w 6053670"/>
              <a:gd name="connsiteY15" fmla="*/ 106794 h 7139732"/>
              <a:gd name="connsiteX16" fmla="*/ 974641 w 6053670"/>
              <a:gd name="connsiteY16" fmla="*/ 123574 h 7139732"/>
              <a:gd name="connsiteX17" fmla="*/ 1144144 w 6053670"/>
              <a:gd name="connsiteY17" fmla="*/ 140667 h 7139732"/>
              <a:gd name="connsiteX18" fmla="*/ 1326965 w 6053670"/>
              <a:gd name="connsiteY18" fmla="*/ 156506 h 7139732"/>
              <a:gd name="connsiteX19" fmla="*/ 1518261 w 6053670"/>
              <a:gd name="connsiteY19" fmla="*/ 171717 h 7139732"/>
              <a:gd name="connsiteX20" fmla="*/ 1720453 w 6053670"/>
              <a:gd name="connsiteY20" fmla="*/ 185518 h 7139732"/>
              <a:gd name="connsiteX21" fmla="*/ 1931121 w 6053670"/>
              <a:gd name="connsiteY21" fmla="*/ 198690 h 7139732"/>
              <a:gd name="connsiteX22" fmla="*/ 2150869 w 6053670"/>
              <a:gd name="connsiteY22" fmla="*/ 211079 h 7139732"/>
              <a:gd name="connsiteX23" fmla="*/ 2263467 w 6053670"/>
              <a:gd name="connsiteY23" fmla="*/ 215470 h 7139732"/>
              <a:gd name="connsiteX24" fmla="*/ 2378487 w 6053670"/>
              <a:gd name="connsiteY24" fmla="*/ 220332 h 7139732"/>
              <a:gd name="connsiteX25" fmla="*/ 2495323 w 6053670"/>
              <a:gd name="connsiteY25" fmla="*/ 224879 h 7139732"/>
              <a:gd name="connsiteX26" fmla="*/ 2612764 w 6053670"/>
              <a:gd name="connsiteY26" fmla="*/ 227859 h 7139732"/>
              <a:gd name="connsiteX27" fmla="*/ 2732627 w 6053670"/>
              <a:gd name="connsiteY27" fmla="*/ 230525 h 7139732"/>
              <a:gd name="connsiteX28" fmla="*/ 2853700 w 6053670"/>
              <a:gd name="connsiteY28" fmla="*/ 233348 h 7139732"/>
              <a:gd name="connsiteX29" fmla="*/ 2977195 w 6053670"/>
              <a:gd name="connsiteY29" fmla="*/ 235229 h 7139732"/>
              <a:gd name="connsiteX30" fmla="*/ 3101901 w 6053670"/>
              <a:gd name="connsiteY30" fmla="*/ 235229 h 7139732"/>
              <a:gd name="connsiteX31" fmla="*/ 3227817 w 6053670"/>
              <a:gd name="connsiteY31" fmla="*/ 236170 h 7139732"/>
              <a:gd name="connsiteX32" fmla="*/ 3354944 w 6053670"/>
              <a:gd name="connsiteY32" fmla="*/ 235229 h 7139732"/>
              <a:gd name="connsiteX33" fmla="*/ 3483887 w 6053670"/>
              <a:gd name="connsiteY33" fmla="*/ 233348 h 7139732"/>
              <a:gd name="connsiteX34" fmla="*/ 3612830 w 6053670"/>
              <a:gd name="connsiteY34" fmla="*/ 231623 h 7139732"/>
              <a:gd name="connsiteX35" fmla="*/ 3743590 w 6053670"/>
              <a:gd name="connsiteY35" fmla="*/ 227859 h 7139732"/>
              <a:gd name="connsiteX36" fmla="*/ 3875560 w 6053670"/>
              <a:gd name="connsiteY36" fmla="*/ 223938 h 7139732"/>
              <a:gd name="connsiteX37" fmla="*/ 4007530 w 6053670"/>
              <a:gd name="connsiteY37" fmla="*/ 219391 h 7139732"/>
              <a:gd name="connsiteX38" fmla="*/ 4140710 w 6053670"/>
              <a:gd name="connsiteY38" fmla="*/ 212961 h 7139732"/>
              <a:gd name="connsiteX39" fmla="*/ 4275102 w 6053670"/>
              <a:gd name="connsiteY39" fmla="*/ 205277 h 7139732"/>
              <a:gd name="connsiteX40" fmla="*/ 4410098 w 6053670"/>
              <a:gd name="connsiteY40" fmla="*/ 197907 h 7139732"/>
              <a:gd name="connsiteX41" fmla="*/ 4545096 w 6053670"/>
              <a:gd name="connsiteY41" fmla="*/ 188498 h 7139732"/>
              <a:gd name="connsiteX42" fmla="*/ 4681909 w 6053670"/>
              <a:gd name="connsiteY42" fmla="*/ 177207 h 7139732"/>
              <a:gd name="connsiteX43" fmla="*/ 4816905 w 6053670"/>
              <a:gd name="connsiteY43" fmla="*/ 165916 h 7139732"/>
              <a:gd name="connsiteX44" fmla="*/ 4954323 w 6053670"/>
              <a:gd name="connsiteY44" fmla="*/ 152899 h 7139732"/>
              <a:gd name="connsiteX45" fmla="*/ 5092347 w 6053670"/>
              <a:gd name="connsiteY45" fmla="*/ 138629 h 7139732"/>
              <a:gd name="connsiteX46" fmla="*/ 5228555 w 6053670"/>
              <a:gd name="connsiteY46" fmla="*/ 123574 h 7139732"/>
              <a:gd name="connsiteX47" fmla="*/ 5366578 w 6053670"/>
              <a:gd name="connsiteY47" fmla="*/ 106010 h 7139732"/>
              <a:gd name="connsiteX48" fmla="*/ 5503997 w 6053670"/>
              <a:gd name="connsiteY48" fmla="*/ 87192 h 7139732"/>
              <a:gd name="connsiteX49" fmla="*/ 5642020 w 6053670"/>
              <a:gd name="connsiteY49" fmla="*/ 68530 h 7139732"/>
              <a:gd name="connsiteX50" fmla="*/ 5779438 w 6053670"/>
              <a:gd name="connsiteY50" fmla="*/ 46733 h 7139732"/>
              <a:gd name="connsiteX51" fmla="*/ 5916251 w 6053670"/>
              <a:gd name="connsiteY51" fmla="*/ 24464 h 7139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53670" h="7139732">
                <a:moveTo>
                  <a:pt x="6053670" y="1098"/>
                </a:moveTo>
                <a:lnTo>
                  <a:pt x="6053670" y="1084479"/>
                </a:lnTo>
                <a:lnTo>
                  <a:pt x="6053670" y="1254558"/>
                </a:lnTo>
                <a:lnTo>
                  <a:pt x="6053670" y="7139732"/>
                </a:lnTo>
                <a:lnTo>
                  <a:pt x="0" y="7139732"/>
                </a:lnTo>
                <a:lnTo>
                  <a:pt x="0" y="1249853"/>
                </a:lnTo>
                <a:lnTo>
                  <a:pt x="0" y="1084479"/>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1" y="235229"/>
                </a:lnTo>
                <a:lnTo>
                  <a:pt x="3227817" y="236170"/>
                </a:lnTo>
                <a:lnTo>
                  <a:pt x="3354944" y="235229"/>
                </a:lnTo>
                <a:lnTo>
                  <a:pt x="3483887" y="233348"/>
                </a:lnTo>
                <a:lnTo>
                  <a:pt x="3612830" y="231623"/>
                </a:lnTo>
                <a:lnTo>
                  <a:pt x="3743590" y="227859"/>
                </a:lnTo>
                <a:lnTo>
                  <a:pt x="3875560" y="223938"/>
                </a:lnTo>
                <a:lnTo>
                  <a:pt x="4007530"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bg1"/>
          </a:solidFill>
          <a:ln>
            <a:noFill/>
          </a:ln>
        </p:spPr>
        <p:txBody>
          <a:bodyPr/>
          <a:lstStyle/>
          <a:p>
            <a:endParaRPr lang="fi-FI"/>
          </a:p>
        </p:txBody>
      </p:sp>
      <p:sp>
        <p:nvSpPr>
          <p:cNvPr id="16" name="Freeform 5">
            <a:extLst>
              <a:ext uri="{FF2B5EF4-FFF2-40B4-BE49-F238E27FC236}">
                <a16:creationId xmlns:a16="http://schemas.microsoft.com/office/drawing/2014/main" id="{1F23E73A-FDC8-462C-83C1-3AA8961449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fi-FI"/>
          </a:p>
        </p:txBody>
      </p:sp>
      <p:sp>
        <p:nvSpPr>
          <p:cNvPr id="2" name="Otsikko 1">
            <a:extLst>
              <a:ext uri="{FF2B5EF4-FFF2-40B4-BE49-F238E27FC236}">
                <a16:creationId xmlns:a16="http://schemas.microsoft.com/office/drawing/2014/main" id="{66FEECE9-98AF-8320-DF58-B5F5F2BF4500}"/>
              </a:ext>
            </a:extLst>
          </p:cNvPr>
          <p:cNvSpPr>
            <a:spLocks noGrp="1"/>
          </p:cNvSpPr>
          <p:nvPr>
            <p:ph type="title"/>
          </p:nvPr>
        </p:nvSpPr>
        <p:spPr>
          <a:xfrm>
            <a:off x="994087" y="1130603"/>
            <a:ext cx="3634846" cy="4596794"/>
          </a:xfrm>
        </p:spPr>
        <p:txBody>
          <a:bodyPr anchor="ctr">
            <a:normAutofit/>
          </a:bodyPr>
          <a:lstStyle/>
          <a:p>
            <a:r>
              <a:rPr lang="fi-FI" sz="2200" b="1">
                <a:solidFill>
                  <a:srgbClr val="EBEBEB"/>
                </a:solidFill>
              </a:rPr>
              <a:t>Kiinnipitäminen sinun luvatta lastensuojelulaitoksesta poistuminen estämiseksi 68 a §</a:t>
            </a:r>
          </a:p>
        </p:txBody>
      </p:sp>
      <p:sp>
        <p:nvSpPr>
          <p:cNvPr id="3" name="Sisällön paikkamerkki 2">
            <a:extLst>
              <a:ext uri="{FF2B5EF4-FFF2-40B4-BE49-F238E27FC236}">
                <a16:creationId xmlns:a16="http://schemas.microsoft.com/office/drawing/2014/main" id="{0EEC80AC-2338-65A7-0618-2788B9C145F5}"/>
              </a:ext>
            </a:extLst>
          </p:cNvPr>
          <p:cNvSpPr>
            <a:spLocks noGrp="1"/>
          </p:cNvSpPr>
          <p:nvPr>
            <p:ph idx="1"/>
          </p:nvPr>
        </p:nvSpPr>
        <p:spPr>
          <a:xfrm>
            <a:off x="5290077" y="437513"/>
            <a:ext cx="5502614" cy="5954325"/>
          </a:xfrm>
        </p:spPr>
        <p:txBody>
          <a:bodyPr anchor="ctr">
            <a:normAutofit/>
          </a:bodyPr>
          <a:lstStyle/>
          <a:p>
            <a:r>
              <a:rPr lang="fi-FI" sz="1600">
                <a:latin typeface="Calibri" panose="020F0502020204030204" pitchFamily="34" charset="0"/>
                <a:cs typeface="Calibri" panose="020F0502020204030204" pitchFamily="34" charset="0"/>
              </a:rPr>
              <a:t>Lastensuojelulaitoksen johtaja tai hoito- ja kasvastushenkilökuntaan kuuluva henkilö voi pitää sinusta kiinni estääkseen sinua poistumasta luvatta laitoksesta tai sen yhteydessä olevalta piha-alueelta, jos sinä saattaisit poistumisellasi itsesi tai toisen henkilön alttiiksi terveyteen tai turvalliuuteen kohdistuvalle vaaralle. Kiinnipitäminen voi pitää sisällään myös sinun siirtämisen.</a:t>
            </a:r>
          </a:p>
        </p:txBody>
      </p:sp>
    </p:spTree>
    <p:extLst>
      <p:ext uri="{BB962C8B-B14F-4D97-AF65-F5344CB8AC3E}">
        <p14:creationId xmlns:p14="http://schemas.microsoft.com/office/powerpoint/2010/main" val="220575250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24E43EB-867C-4B35-9A5C-E435157C72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A7C0F5DA-B59F-4F13-8BB8-FFD8F2C572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a:lstStyle/>
          <a:p>
            <a:endParaRPr lang="fi-FI"/>
          </a:p>
        </p:txBody>
      </p:sp>
      <p:sp>
        <p:nvSpPr>
          <p:cNvPr id="12" name="Freeform 5">
            <a:extLst>
              <a:ext uri="{FF2B5EF4-FFF2-40B4-BE49-F238E27FC236}">
                <a16:creationId xmlns:a16="http://schemas.microsoft.com/office/drawing/2014/main" id="{9CEA1DEC-CC9E-4776-9E08-048A15BFA6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fi-FI"/>
          </a:p>
        </p:txBody>
      </p:sp>
      <p:sp>
        <p:nvSpPr>
          <p:cNvPr id="14" name="Freeform: Shape 13">
            <a:extLst>
              <a:ext uri="{FF2B5EF4-FFF2-40B4-BE49-F238E27FC236}">
                <a16:creationId xmlns:a16="http://schemas.microsoft.com/office/drawing/2014/main" id="{9CE399CF-F4B8-4832-A8CB-B93F6B1EF4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5171964" y="-140866"/>
            <a:ext cx="6053670" cy="7139732"/>
          </a:xfrm>
          <a:custGeom>
            <a:avLst/>
            <a:gdLst>
              <a:gd name="connsiteX0" fmla="*/ 6053670 w 6053670"/>
              <a:gd name="connsiteY0" fmla="*/ 1098 h 7139732"/>
              <a:gd name="connsiteX1" fmla="*/ 6053670 w 6053670"/>
              <a:gd name="connsiteY1" fmla="*/ 1084479 h 7139732"/>
              <a:gd name="connsiteX2" fmla="*/ 6053670 w 6053670"/>
              <a:gd name="connsiteY2" fmla="*/ 1254558 h 7139732"/>
              <a:gd name="connsiteX3" fmla="*/ 6053670 w 6053670"/>
              <a:gd name="connsiteY3" fmla="*/ 7139732 h 7139732"/>
              <a:gd name="connsiteX4" fmla="*/ 0 w 6053670"/>
              <a:gd name="connsiteY4" fmla="*/ 7139732 h 7139732"/>
              <a:gd name="connsiteX5" fmla="*/ 0 w 6053670"/>
              <a:gd name="connsiteY5" fmla="*/ 1249853 h 7139732"/>
              <a:gd name="connsiteX6" fmla="*/ 0 w 6053670"/>
              <a:gd name="connsiteY6" fmla="*/ 1084479 h 7139732"/>
              <a:gd name="connsiteX7" fmla="*/ 0 w 6053670"/>
              <a:gd name="connsiteY7" fmla="*/ 0 h 7139732"/>
              <a:gd name="connsiteX8" fmla="*/ 35717 w 6053670"/>
              <a:gd name="connsiteY8" fmla="*/ 5488 h 7139732"/>
              <a:gd name="connsiteX9" fmla="*/ 140445 w 6053670"/>
              <a:gd name="connsiteY9" fmla="*/ 21641 h 7139732"/>
              <a:gd name="connsiteX10" fmla="*/ 216722 w 6053670"/>
              <a:gd name="connsiteY10" fmla="*/ 32932 h 7139732"/>
              <a:gd name="connsiteX11" fmla="*/ 307527 w 6053670"/>
              <a:gd name="connsiteY11" fmla="*/ 44850 h 7139732"/>
              <a:gd name="connsiteX12" fmla="*/ 415282 w 6053670"/>
              <a:gd name="connsiteY12" fmla="*/ 59121 h 7139732"/>
              <a:gd name="connsiteX13" fmla="*/ 534539 w 6053670"/>
              <a:gd name="connsiteY13" fmla="*/ 74175 h 7139732"/>
              <a:gd name="connsiteX14" fmla="*/ 668931 w 6053670"/>
              <a:gd name="connsiteY14" fmla="*/ 90014 h 7139732"/>
              <a:gd name="connsiteX15" fmla="*/ 815430 w 6053670"/>
              <a:gd name="connsiteY15" fmla="*/ 106794 h 7139732"/>
              <a:gd name="connsiteX16" fmla="*/ 974641 w 6053670"/>
              <a:gd name="connsiteY16" fmla="*/ 123574 h 7139732"/>
              <a:gd name="connsiteX17" fmla="*/ 1144144 w 6053670"/>
              <a:gd name="connsiteY17" fmla="*/ 140667 h 7139732"/>
              <a:gd name="connsiteX18" fmla="*/ 1326965 w 6053670"/>
              <a:gd name="connsiteY18" fmla="*/ 156506 h 7139732"/>
              <a:gd name="connsiteX19" fmla="*/ 1518261 w 6053670"/>
              <a:gd name="connsiteY19" fmla="*/ 171717 h 7139732"/>
              <a:gd name="connsiteX20" fmla="*/ 1720453 w 6053670"/>
              <a:gd name="connsiteY20" fmla="*/ 185518 h 7139732"/>
              <a:gd name="connsiteX21" fmla="*/ 1931121 w 6053670"/>
              <a:gd name="connsiteY21" fmla="*/ 198690 h 7139732"/>
              <a:gd name="connsiteX22" fmla="*/ 2150869 w 6053670"/>
              <a:gd name="connsiteY22" fmla="*/ 211079 h 7139732"/>
              <a:gd name="connsiteX23" fmla="*/ 2263467 w 6053670"/>
              <a:gd name="connsiteY23" fmla="*/ 215470 h 7139732"/>
              <a:gd name="connsiteX24" fmla="*/ 2378487 w 6053670"/>
              <a:gd name="connsiteY24" fmla="*/ 220332 h 7139732"/>
              <a:gd name="connsiteX25" fmla="*/ 2495323 w 6053670"/>
              <a:gd name="connsiteY25" fmla="*/ 224879 h 7139732"/>
              <a:gd name="connsiteX26" fmla="*/ 2612764 w 6053670"/>
              <a:gd name="connsiteY26" fmla="*/ 227859 h 7139732"/>
              <a:gd name="connsiteX27" fmla="*/ 2732627 w 6053670"/>
              <a:gd name="connsiteY27" fmla="*/ 230525 h 7139732"/>
              <a:gd name="connsiteX28" fmla="*/ 2853700 w 6053670"/>
              <a:gd name="connsiteY28" fmla="*/ 233348 h 7139732"/>
              <a:gd name="connsiteX29" fmla="*/ 2977195 w 6053670"/>
              <a:gd name="connsiteY29" fmla="*/ 235229 h 7139732"/>
              <a:gd name="connsiteX30" fmla="*/ 3101901 w 6053670"/>
              <a:gd name="connsiteY30" fmla="*/ 235229 h 7139732"/>
              <a:gd name="connsiteX31" fmla="*/ 3227817 w 6053670"/>
              <a:gd name="connsiteY31" fmla="*/ 236170 h 7139732"/>
              <a:gd name="connsiteX32" fmla="*/ 3354944 w 6053670"/>
              <a:gd name="connsiteY32" fmla="*/ 235229 h 7139732"/>
              <a:gd name="connsiteX33" fmla="*/ 3483887 w 6053670"/>
              <a:gd name="connsiteY33" fmla="*/ 233348 h 7139732"/>
              <a:gd name="connsiteX34" fmla="*/ 3612830 w 6053670"/>
              <a:gd name="connsiteY34" fmla="*/ 231623 h 7139732"/>
              <a:gd name="connsiteX35" fmla="*/ 3743590 w 6053670"/>
              <a:gd name="connsiteY35" fmla="*/ 227859 h 7139732"/>
              <a:gd name="connsiteX36" fmla="*/ 3875560 w 6053670"/>
              <a:gd name="connsiteY36" fmla="*/ 223938 h 7139732"/>
              <a:gd name="connsiteX37" fmla="*/ 4007530 w 6053670"/>
              <a:gd name="connsiteY37" fmla="*/ 219391 h 7139732"/>
              <a:gd name="connsiteX38" fmla="*/ 4140710 w 6053670"/>
              <a:gd name="connsiteY38" fmla="*/ 212961 h 7139732"/>
              <a:gd name="connsiteX39" fmla="*/ 4275102 w 6053670"/>
              <a:gd name="connsiteY39" fmla="*/ 205277 h 7139732"/>
              <a:gd name="connsiteX40" fmla="*/ 4410098 w 6053670"/>
              <a:gd name="connsiteY40" fmla="*/ 197907 h 7139732"/>
              <a:gd name="connsiteX41" fmla="*/ 4545096 w 6053670"/>
              <a:gd name="connsiteY41" fmla="*/ 188498 h 7139732"/>
              <a:gd name="connsiteX42" fmla="*/ 4681909 w 6053670"/>
              <a:gd name="connsiteY42" fmla="*/ 177207 h 7139732"/>
              <a:gd name="connsiteX43" fmla="*/ 4816905 w 6053670"/>
              <a:gd name="connsiteY43" fmla="*/ 165916 h 7139732"/>
              <a:gd name="connsiteX44" fmla="*/ 4954323 w 6053670"/>
              <a:gd name="connsiteY44" fmla="*/ 152899 h 7139732"/>
              <a:gd name="connsiteX45" fmla="*/ 5092347 w 6053670"/>
              <a:gd name="connsiteY45" fmla="*/ 138629 h 7139732"/>
              <a:gd name="connsiteX46" fmla="*/ 5228555 w 6053670"/>
              <a:gd name="connsiteY46" fmla="*/ 123574 h 7139732"/>
              <a:gd name="connsiteX47" fmla="*/ 5366578 w 6053670"/>
              <a:gd name="connsiteY47" fmla="*/ 106010 h 7139732"/>
              <a:gd name="connsiteX48" fmla="*/ 5503997 w 6053670"/>
              <a:gd name="connsiteY48" fmla="*/ 87192 h 7139732"/>
              <a:gd name="connsiteX49" fmla="*/ 5642020 w 6053670"/>
              <a:gd name="connsiteY49" fmla="*/ 68530 h 7139732"/>
              <a:gd name="connsiteX50" fmla="*/ 5779438 w 6053670"/>
              <a:gd name="connsiteY50" fmla="*/ 46733 h 7139732"/>
              <a:gd name="connsiteX51" fmla="*/ 5916251 w 6053670"/>
              <a:gd name="connsiteY51" fmla="*/ 24464 h 7139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53670" h="7139732">
                <a:moveTo>
                  <a:pt x="6053670" y="1098"/>
                </a:moveTo>
                <a:lnTo>
                  <a:pt x="6053670" y="1084479"/>
                </a:lnTo>
                <a:lnTo>
                  <a:pt x="6053670" y="1254558"/>
                </a:lnTo>
                <a:lnTo>
                  <a:pt x="6053670" y="7139732"/>
                </a:lnTo>
                <a:lnTo>
                  <a:pt x="0" y="7139732"/>
                </a:lnTo>
                <a:lnTo>
                  <a:pt x="0" y="1249853"/>
                </a:lnTo>
                <a:lnTo>
                  <a:pt x="0" y="1084479"/>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1" y="235229"/>
                </a:lnTo>
                <a:lnTo>
                  <a:pt x="3227817" y="236170"/>
                </a:lnTo>
                <a:lnTo>
                  <a:pt x="3354944" y="235229"/>
                </a:lnTo>
                <a:lnTo>
                  <a:pt x="3483887" y="233348"/>
                </a:lnTo>
                <a:lnTo>
                  <a:pt x="3612830" y="231623"/>
                </a:lnTo>
                <a:lnTo>
                  <a:pt x="3743590" y="227859"/>
                </a:lnTo>
                <a:lnTo>
                  <a:pt x="3875560" y="223938"/>
                </a:lnTo>
                <a:lnTo>
                  <a:pt x="4007530"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bg1"/>
          </a:solidFill>
          <a:ln>
            <a:noFill/>
          </a:ln>
        </p:spPr>
        <p:txBody>
          <a:bodyPr/>
          <a:lstStyle/>
          <a:p>
            <a:endParaRPr lang="fi-FI"/>
          </a:p>
        </p:txBody>
      </p:sp>
      <p:sp>
        <p:nvSpPr>
          <p:cNvPr id="16" name="Freeform 5">
            <a:extLst>
              <a:ext uri="{FF2B5EF4-FFF2-40B4-BE49-F238E27FC236}">
                <a16:creationId xmlns:a16="http://schemas.microsoft.com/office/drawing/2014/main" id="{1F23E73A-FDC8-462C-83C1-3AA8961449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fi-FI"/>
          </a:p>
        </p:txBody>
      </p:sp>
      <p:sp>
        <p:nvSpPr>
          <p:cNvPr id="2" name="Otsikko 1">
            <a:extLst>
              <a:ext uri="{FF2B5EF4-FFF2-40B4-BE49-F238E27FC236}">
                <a16:creationId xmlns:a16="http://schemas.microsoft.com/office/drawing/2014/main" id="{2643F231-2DF1-942D-BE62-0C627D6428DB}"/>
              </a:ext>
            </a:extLst>
          </p:cNvPr>
          <p:cNvSpPr>
            <a:spLocks noGrp="1"/>
          </p:cNvSpPr>
          <p:nvPr>
            <p:ph type="title"/>
          </p:nvPr>
        </p:nvSpPr>
        <p:spPr>
          <a:xfrm>
            <a:off x="994087" y="1130603"/>
            <a:ext cx="3443330" cy="4596794"/>
          </a:xfrm>
        </p:spPr>
        <p:txBody>
          <a:bodyPr anchor="ctr">
            <a:normAutofit/>
          </a:bodyPr>
          <a:lstStyle/>
          <a:p>
            <a:r>
              <a:rPr lang="fi-FI" sz="2200" b="1">
                <a:solidFill>
                  <a:srgbClr val="EBEBEB"/>
                </a:solidFill>
              </a:rPr>
              <a:t>Luvatta lastensuojelulaitoksesta poissaolevan lapsen etsintä ja palauttaminen 69 a §</a:t>
            </a:r>
          </a:p>
        </p:txBody>
      </p:sp>
      <p:sp>
        <p:nvSpPr>
          <p:cNvPr id="3" name="Sisällön paikkamerkki 2">
            <a:extLst>
              <a:ext uri="{FF2B5EF4-FFF2-40B4-BE49-F238E27FC236}">
                <a16:creationId xmlns:a16="http://schemas.microsoft.com/office/drawing/2014/main" id="{395B00C0-2DA7-4C6E-C726-27B8FD55B4B8}"/>
              </a:ext>
            </a:extLst>
          </p:cNvPr>
          <p:cNvSpPr>
            <a:spLocks noGrp="1"/>
          </p:cNvSpPr>
          <p:nvPr>
            <p:ph idx="1"/>
          </p:nvPr>
        </p:nvSpPr>
        <p:spPr>
          <a:xfrm>
            <a:off x="5290077" y="437513"/>
            <a:ext cx="5502614" cy="5954325"/>
          </a:xfrm>
        </p:spPr>
        <p:txBody>
          <a:bodyPr anchor="ctr">
            <a:normAutofit/>
          </a:bodyPr>
          <a:lstStyle/>
          <a:p>
            <a:r>
              <a:rPr lang="fi-FI" sz="1600">
                <a:latin typeface="Calibri" panose="020F0502020204030204" pitchFamily="34" charset="0"/>
                <a:cs typeface="Calibri" panose="020F0502020204030204" pitchFamily="34" charset="0"/>
              </a:rPr>
              <a:t>Jos sinä olet poistunut luvattomasti lastensuojelulaitoksesta tai et palaa sinne ennalta sovitusti luvallisen poistumisen jälkeen taikka olet luvallisen laitoksesta poistumisen jälkeen matkalla paikkaan tai paikassa, josta ei ole ennalta sovittu, laitoksen on viipymättä ilmoitettava sinun luvattomasta poissaolosta sinun sijaishuollosta vastuussa olevalle viranomaiselle.</a:t>
            </a:r>
          </a:p>
          <a:p>
            <a:r>
              <a:rPr lang="fi-FI" sz="1600">
                <a:latin typeface="Calibri" panose="020F0502020204030204" pitchFamily="34" charset="0"/>
                <a:cs typeface="Calibri" panose="020F0502020204030204" pitchFamily="34" charset="0"/>
              </a:rPr>
              <a:t>Laitoksen on viipymättä ryhdyttävä tarvittaviin toimenpiteisin sinun etsimiseksi ja palauttamiseksi. Sinun palauttaminen pitää sisällään sinun kiinniottamisen ja kuljettamisen.</a:t>
            </a:r>
          </a:p>
        </p:txBody>
      </p:sp>
    </p:spTree>
    <p:extLst>
      <p:ext uri="{BB962C8B-B14F-4D97-AF65-F5344CB8AC3E}">
        <p14:creationId xmlns:p14="http://schemas.microsoft.com/office/powerpoint/2010/main" val="192962160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24E43EB-867C-4B35-9A5C-E435157C72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A7C0F5DA-B59F-4F13-8BB8-FFD8F2C572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a:lstStyle/>
          <a:p>
            <a:endParaRPr lang="fi-FI"/>
          </a:p>
        </p:txBody>
      </p:sp>
      <p:sp>
        <p:nvSpPr>
          <p:cNvPr id="12" name="Freeform 5">
            <a:extLst>
              <a:ext uri="{FF2B5EF4-FFF2-40B4-BE49-F238E27FC236}">
                <a16:creationId xmlns:a16="http://schemas.microsoft.com/office/drawing/2014/main" id="{9CEA1DEC-CC9E-4776-9E08-048A15BFA6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fi-FI"/>
          </a:p>
        </p:txBody>
      </p:sp>
      <p:sp>
        <p:nvSpPr>
          <p:cNvPr id="14" name="Freeform: Shape 13">
            <a:extLst>
              <a:ext uri="{FF2B5EF4-FFF2-40B4-BE49-F238E27FC236}">
                <a16:creationId xmlns:a16="http://schemas.microsoft.com/office/drawing/2014/main" id="{9CE399CF-F4B8-4832-A8CB-B93F6B1EF4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5171964" y="-140866"/>
            <a:ext cx="6053670" cy="7139732"/>
          </a:xfrm>
          <a:custGeom>
            <a:avLst/>
            <a:gdLst>
              <a:gd name="connsiteX0" fmla="*/ 6053670 w 6053670"/>
              <a:gd name="connsiteY0" fmla="*/ 1098 h 7139732"/>
              <a:gd name="connsiteX1" fmla="*/ 6053670 w 6053670"/>
              <a:gd name="connsiteY1" fmla="*/ 1084479 h 7139732"/>
              <a:gd name="connsiteX2" fmla="*/ 6053670 w 6053670"/>
              <a:gd name="connsiteY2" fmla="*/ 1254558 h 7139732"/>
              <a:gd name="connsiteX3" fmla="*/ 6053670 w 6053670"/>
              <a:gd name="connsiteY3" fmla="*/ 7139732 h 7139732"/>
              <a:gd name="connsiteX4" fmla="*/ 0 w 6053670"/>
              <a:gd name="connsiteY4" fmla="*/ 7139732 h 7139732"/>
              <a:gd name="connsiteX5" fmla="*/ 0 w 6053670"/>
              <a:gd name="connsiteY5" fmla="*/ 1249853 h 7139732"/>
              <a:gd name="connsiteX6" fmla="*/ 0 w 6053670"/>
              <a:gd name="connsiteY6" fmla="*/ 1084479 h 7139732"/>
              <a:gd name="connsiteX7" fmla="*/ 0 w 6053670"/>
              <a:gd name="connsiteY7" fmla="*/ 0 h 7139732"/>
              <a:gd name="connsiteX8" fmla="*/ 35717 w 6053670"/>
              <a:gd name="connsiteY8" fmla="*/ 5488 h 7139732"/>
              <a:gd name="connsiteX9" fmla="*/ 140445 w 6053670"/>
              <a:gd name="connsiteY9" fmla="*/ 21641 h 7139732"/>
              <a:gd name="connsiteX10" fmla="*/ 216722 w 6053670"/>
              <a:gd name="connsiteY10" fmla="*/ 32932 h 7139732"/>
              <a:gd name="connsiteX11" fmla="*/ 307527 w 6053670"/>
              <a:gd name="connsiteY11" fmla="*/ 44850 h 7139732"/>
              <a:gd name="connsiteX12" fmla="*/ 415282 w 6053670"/>
              <a:gd name="connsiteY12" fmla="*/ 59121 h 7139732"/>
              <a:gd name="connsiteX13" fmla="*/ 534539 w 6053670"/>
              <a:gd name="connsiteY13" fmla="*/ 74175 h 7139732"/>
              <a:gd name="connsiteX14" fmla="*/ 668931 w 6053670"/>
              <a:gd name="connsiteY14" fmla="*/ 90014 h 7139732"/>
              <a:gd name="connsiteX15" fmla="*/ 815430 w 6053670"/>
              <a:gd name="connsiteY15" fmla="*/ 106794 h 7139732"/>
              <a:gd name="connsiteX16" fmla="*/ 974641 w 6053670"/>
              <a:gd name="connsiteY16" fmla="*/ 123574 h 7139732"/>
              <a:gd name="connsiteX17" fmla="*/ 1144144 w 6053670"/>
              <a:gd name="connsiteY17" fmla="*/ 140667 h 7139732"/>
              <a:gd name="connsiteX18" fmla="*/ 1326965 w 6053670"/>
              <a:gd name="connsiteY18" fmla="*/ 156506 h 7139732"/>
              <a:gd name="connsiteX19" fmla="*/ 1518261 w 6053670"/>
              <a:gd name="connsiteY19" fmla="*/ 171717 h 7139732"/>
              <a:gd name="connsiteX20" fmla="*/ 1720453 w 6053670"/>
              <a:gd name="connsiteY20" fmla="*/ 185518 h 7139732"/>
              <a:gd name="connsiteX21" fmla="*/ 1931121 w 6053670"/>
              <a:gd name="connsiteY21" fmla="*/ 198690 h 7139732"/>
              <a:gd name="connsiteX22" fmla="*/ 2150869 w 6053670"/>
              <a:gd name="connsiteY22" fmla="*/ 211079 h 7139732"/>
              <a:gd name="connsiteX23" fmla="*/ 2263467 w 6053670"/>
              <a:gd name="connsiteY23" fmla="*/ 215470 h 7139732"/>
              <a:gd name="connsiteX24" fmla="*/ 2378487 w 6053670"/>
              <a:gd name="connsiteY24" fmla="*/ 220332 h 7139732"/>
              <a:gd name="connsiteX25" fmla="*/ 2495323 w 6053670"/>
              <a:gd name="connsiteY25" fmla="*/ 224879 h 7139732"/>
              <a:gd name="connsiteX26" fmla="*/ 2612764 w 6053670"/>
              <a:gd name="connsiteY26" fmla="*/ 227859 h 7139732"/>
              <a:gd name="connsiteX27" fmla="*/ 2732627 w 6053670"/>
              <a:gd name="connsiteY27" fmla="*/ 230525 h 7139732"/>
              <a:gd name="connsiteX28" fmla="*/ 2853700 w 6053670"/>
              <a:gd name="connsiteY28" fmla="*/ 233348 h 7139732"/>
              <a:gd name="connsiteX29" fmla="*/ 2977195 w 6053670"/>
              <a:gd name="connsiteY29" fmla="*/ 235229 h 7139732"/>
              <a:gd name="connsiteX30" fmla="*/ 3101901 w 6053670"/>
              <a:gd name="connsiteY30" fmla="*/ 235229 h 7139732"/>
              <a:gd name="connsiteX31" fmla="*/ 3227817 w 6053670"/>
              <a:gd name="connsiteY31" fmla="*/ 236170 h 7139732"/>
              <a:gd name="connsiteX32" fmla="*/ 3354944 w 6053670"/>
              <a:gd name="connsiteY32" fmla="*/ 235229 h 7139732"/>
              <a:gd name="connsiteX33" fmla="*/ 3483887 w 6053670"/>
              <a:gd name="connsiteY33" fmla="*/ 233348 h 7139732"/>
              <a:gd name="connsiteX34" fmla="*/ 3612830 w 6053670"/>
              <a:gd name="connsiteY34" fmla="*/ 231623 h 7139732"/>
              <a:gd name="connsiteX35" fmla="*/ 3743590 w 6053670"/>
              <a:gd name="connsiteY35" fmla="*/ 227859 h 7139732"/>
              <a:gd name="connsiteX36" fmla="*/ 3875560 w 6053670"/>
              <a:gd name="connsiteY36" fmla="*/ 223938 h 7139732"/>
              <a:gd name="connsiteX37" fmla="*/ 4007530 w 6053670"/>
              <a:gd name="connsiteY37" fmla="*/ 219391 h 7139732"/>
              <a:gd name="connsiteX38" fmla="*/ 4140710 w 6053670"/>
              <a:gd name="connsiteY38" fmla="*/ 212961 h 7139732"/>
              <a:gd name="connsiteX39" fmla="*/ 4275102 w 6053670"/>
              <a:gd name="connsiteY39" fmla="*/ 205277 h 7139732"/>
              <a:gd name="connsiteX40" fmla="*/ 4410098 w 6053670"/>
              <a:gd name="connsiteY40" fmla="*/ 197907 h 7139732"/>
              <a:gd name="connsiteX41" fmla="*/ 4545096 w 6053670"/>
              <a:gd name="connsiteY41" fmla="*/ 188498 h 7139732"/>
              <a:gd name="connsiteX42" fmla="*/ 4681909 w 6053670"/>
              <a:gd name="connsiteY42" fmla="*/ 177207 h 7139732"/>
              <a:gd name="connsiteX43" fmla="*/ 4816905 w 6053670"/>
              <a:gd name="connsiteY43" fmla="*/ 165916 h 7139732"/>
              <a:gd name="connsiteX44" fmla="*/ 4954323 w 6053670"/>
              <a:gd name="connsiteY44" fmla="*/ 152899 h 7139732"/>
              <a:gd name="connsiteX45" fmla="*/ 5092347 w 6053670"/>
              <a:gd name="connsiteY45" fmla="*/ 138629 h 7139732"/>
              <a:gd name="connsiteX46" fmla="*/ 5228555 w 6053670"/>
              <a:gd name="connsiteY46" fmla="*/ 123574 h 7139732"/>
              <a:gd name="connsiteX47" fmla="*/ 5366578 w 6053670"/>
              <a:gd name="connsiteY47" fmla="*/ 106010 h 7139732"/>
              <a:gd name="connsiteX48" fmla="*/ 5503997 w 6053670"/>
              <a:gd name="connsiteY48" fmla="*/ 87192 h 7139732"/>
              <a:gd name="connsiteX49" fmla="*/ 5642020 w 6053670"/>
              <a:gd name="connsiteY49" fmla="*/ 68530 h 7139732"/>
              <a:gd name="connsiteX50" fmla="*/ 5779438 w 6053670"/>
              <a:gd name="connsiteY50" fmla="*/ 46733 h 7139732"/>
              <a:gd name="connsiteX51" fmla="*/ 5916251 w 6053670"/>
              <a:gd name="connsiteY51" fmla="*/ 24464 h 7139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53670" h="7139732">
                <a:moveTo>
                  <a:pt x="6053670" y="1098"/>
                </a:moveTo>
                <a:lnTo>
                  <a:pt x="6053670" y="1084479"/>
                </a:lnTo>
                <a:lnTo>
                  <a:pt x="6053670" y="1254558"/>
                </a:lnTo>
                <a:lnTo>
                  <a:pt x="6053670" y="7139732"/>
                </a:lnTo>
                <a:lnTo>
                  <a:pt x="0" y="7139732"/>
                </a:lnTo>
                <a:lnTo>
                  <a:pt x="0" y="1249853"/>
                </a:lnTo>
                <a:lnTo>
                  <a:pt x="0" y="1084479"/>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1" y="235229"/>
                </a:lnTo>
                <a:lnTo>
                  <a:pt x="3227817" y="236170"/>
                </a:lnTo>
                <a:lnTo>
                  <a:pt x="3354944" y="235229"/>
                </a:lnTo>
                <a:lnTo>
                  <a:pt x="3483887" y="233348"/>
                </a:lnTo>
                <a:lnTo>
                  <a:pt x="3612830" y="231623"/>
                </a:lnTo>
                <a:lnTo>
                  <a:pt x="3743590" y="227859"/>
                </a:lnTo>
                <a:lnTo>
                  <a:pt x="3875560" y="223938"/>
                </a:lnTo>
                <a:lnTo>
                  <a:pt x="4007530"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bg1"/>
          </a:solidFill>
          <a:ln>
            <a:noFill/>
          </a:ln>
        </p:spPr>
        <p:txBody>
          <a:bodyPr/>
          <a:lstStyle/>
          <a:p>
            <a:endParaRPr lang="fi-FI"/>
          </a:p>
        </p:txBody>
      </p:sp>
      <p:sp>
        <p:nvSpPr>
          <p:cNvPr id="16" name="Freeform 5">
            <a:extLst>
              <a:ext uri="{FF2B5EF4-FFF2-40B4-BE49-F238E27FC236}">
                <a16:creationId xmlns:a16="http://schemas.microsoft.com/office/drawing/2014/main" id="{1F23E73A-FDC8-462C-83C1-3AA8961449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fi-FI"/>
          </a:p>
        </p:txBody>
      </p:sp>
      <p:sp>
        <p:nvSpPr>
          <p:cNvPr id="2" name="Otsikko 1">
            <a:extLst>
              <a:ext uri="{FF2B5EF4-FFF2-40B4-BE49-F238E27FC236}">
                <a16:creationId xmlns:a16="http://schemas.microsoft.com/office/drawing/2014/main" id="{4CA776A6-0700-81AE-17CC-B5B7C0D03B47}"/>
              </a:ext>
            </a:extLst>
          </p:cNvPr>
          <p:cNvSpPr>
            <a:spLocks noGrp="1"/>
          </p:cNvSpPr>
          <p:nvPr>
            <p:ph type="title"/>
          </p:nvPr>
        </p:nvSpPr>
        <p:spPr>
          <a:xfrm>
            <a:off x="994087" y="1130603"/>
            <a:ext cx="3342442" cy="4596794"/>
          </a:xfrm>
        </p:spPr>
        <p:txBody>
          <a:bodyPr anchor="ctr">
            <a:normAutofit/>
          </a:bodyPr>
          <a:lstStyle/>
          <a:p>
            <a:r>
              <a:rPr lang="fi-FI" sz="3200" b="1">
                <a:solidFill>
                  <a:srgbClr val="EBEBEB"/>
                </a:solidFill>
              </a:rPr>
              <a:t>Lapsen kiinniotto 69 b §</a:t>
            </a:r>
          </a:p>
        </p:txBody>
      </p:sp>
      <p:sp>
        <p:nvSpPr>
          <p:cNvPr id="3" name="Sisällön paikkamerkki 2">
            <a:extLst>
              <a:ext uri="{FF2B5EF4-FFF2-40B4-BE49-F238E27FC236}">
                <a16:creationId xmlns:a16="http://schemas.microsoft.com/office/drawing/2014/main" id="{EA0542C8-69E0-4C4D-6FFB-4C50CD43E0B6}"/>
              </a:ext>
            </a:extLst>
          </p:cNvPr>
          <p:cNvSpPr>
            <a:spLocks noGrp="1"/>
          </p:cNvSpPr>
          <p:nvPr>
            <p:ph idx="1"/>
          </p:nvPr>
        </p:nvSpPr>
        <p:spPr>
          <a:xfrm>
            <a:off x="5290077" y="437513"/>
            <a:ext cx="5502614" cy="5954325"/>
          </a:xfrm>
        </p:spPr>
        <p:txBody>
          <a:bodyPr anchor="ctr">
            <a:normAutofit/>
          </a:bodyPr>
          <a:lstStyle/>
          <a:p>
            <a:r>
              <a:rPr lang="fi-FI" sz="1600">
                <a:latin typeface="Calibri" panose="020F0502020204030204" pitchFamily="34" charset="0"/>
                <a:cs typeface="Calibri" panose="020F0502020204030204" pitchFamily="34" charset="0"/>
              </a:rPr>
              <a:t>Laitoksen hoito- ja kasvatushenkilökuntaan kuuluva henkilö saa ottaa sinut kiinni palauttamiseksi lastensuojelulaitokseen. Laitoksen hoito- ja kasvatushenkilökuntaan kuuluva henkilö saa pitää sinusta kiinni, jotta sinut voidaan siirtää kuljetukseen käytettävään autoon tai muuhun kulkuvälineeseen.</a:t>
            </a:r>
          </a:p>
          <a:p>
            <a:r>
              <a:rPr lang="fi-FI" sz="1600">
                <a:latin typeface="Calibri" panose="020F0502020204030204" pitchFamily="34" charset="0"/>
                <a:cs typeface="Calibri" panose="020F0502020204030204" pitchFamily="34" charset="0"/>
              </a:rPr>
              <a:t>Laitoksen hoito- ja kasvatushenkilökuntaan kuuluva henkilö voi kiinnioton turvallisuuden varmistamiseksi tehdä sinulle henkilötarkastuksen ja poisottaa sinulta 4 b §:ssä tarkoitettut aineet ja esineet. Henkilötarkastuksen sekä aineiden ja esineiden poistamiseksi laitoksen hoito- ja kasvatushenkilökuntaan kuuluvalla henkilöllä on oikeus käyttää henkilötarkastuksen sekä aineiden ja esineiden poisottamisen toteuttamiseksi välttämättömiä voimakeinoja.</a:t>
            </a:r>
          </a:p>
        </p:txBody>
      </p:sp>
    </p:spTree>
    <p:extLst>
      <p:ext uri="{BB962C8B-B14F-4D97-AF65-F5344CB8AC3E}">
        <p14:creationId xmlns:p14="http://schemas.microsoft.com/office/powerpoint/2010/main" val="386583843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24E43EB-867C-4B35-9A5C-E435157C72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A7C0F5DA-B59F-4F13-8BB8-FFD8F2C572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a:lstStyle/>
          <a:p>
            <a:endParaRPr lang="fi-FI"/>
          </a:p>
        </p:txBody>
      </p:sp>
      <p:sp>
        <p:nvSpPr>
          <p:cNvPr id="12" name="Freeform 5">
            <a:extLst>
              <a:ext uri="{FF2B5EF4-FFF2-40B4-BE49-F238E27FC236}">
                <a16:creationId xmlns:a16="http://schemas.microsoft.com/office/drawing/2014/main" id="{9CEA1DEC-CC9E-4776-9E08-048A15BFA6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fi-FI"/>
          </a:p>
        </p:txBody>
      </p:sp>
      <p:sp>
        <p:nvSpPr>
          <p:cNvPr id="14" name="Freeform: Shape 13">
            <a:extLst>
              <a:ext uri="{FF2B5EF4-FFF2-40B4-BE49-F238E27FC236}">
                <a16:creationId xmlns:a16="http://schemas.microsoft.com/office/drawing/2014/main" id="{9CE399CF-F4B8-4832-A8CB-B93F6B1EF4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5171964" y="-140866"/>
            <a:ext cx="6053670" cy="7139732"/>
          </a:xfrm>
          <a:custGeom>
            <a:avLst/>
            <a:gdLst>
              <a:gd name="connsiteX0" fmla="*/ 6053670 w 6053670"/>
              <a:gd name="connsiteY0" fmla="*/ 1098 h 7139732"/>
              <a:gd name="connsiteX1" fmla="*/ 6053670 w 6053670"/>
              <a:gd name="connsiteY1" fmla="*/ 1084479 h 7139732"/>
              <a:gd name="connsiteX2" fmla="*/ 6053670 w 6053670"/>
              <a:gd name="connsiteY2" fmla="*/ 1254558 h 7139732"/>
              <a:gd name="connsiteX3" fmla="*/ 6053670 w 6053670"/>
              <a:gd name="connsiteY3" fmla="*/ 7139732 h 7139732"/>
              <a:gd name="connsiteX4" fmla="*/ 0 w 6053670"/>
              <a:gd name="connsiteY4" fmla="*/ 7139732 h 7139732"/>
              <a:gd name="connsiteX5" fmla="*/ 0 w 6053670"/>
              <a:gd name="connsiteY5" fmla="*/ 1249853 h 7139732"/>
              <a:gd name="connsiteX6" fmla="*/ 0 w 6053670"/>
              <a:gd name="connsiteY6" fmla="*/ 1084479 h 7139732"/>
              <a:gd name="connsiteX7" fmla="*/ 0 w 6053670"/>
              <a:gd name="connsiteY7" fmla="*/ 0 h 7139732"/>
              <a:gd name="connsiteX8" fmla="*/ 35717 w 6053670"/>
              <a:gd name="connsiteY8" fmla="*/ 5488 h 7139732"/>
              <a:gd name="connsiteX9" fmla="*/ 140445 w 6053670"/>
              <a:gd name="connsiteY9" fmla="*/ 21641 h 7139732"/>
              <a:gd name="connsiteX10" fmla="*/ 216722 w 6053670"/>
              <a:gd name="connsiteY10" fmla="*/ 32932 h 7139732"/>
              <a:gd name="connsiteX11" fmla="*/ 307527 w 6053670"/>
              <a:gd name="connsiteY11" fmla="*/ 44850 h 7139732"/>
              <a:gd name="connsiteX12" fmla="*/ 415282 w 6053670"/>
              <a:gd name="connsiteY12" fmla="*/ 59121 h 7139732"/>
              <a:gd name="connsiteX13" fmla="*/ 534539 w 6053670"/>
              <a:gd name="connsiteY13" fmla="*/ 74175 h 7139732"/>
              <a:gd name="connsiteX14" fmla="*/ 668931 w 6053670"/>
              <a:gd name="connsiteY14" fmla="*/ 90014 h 7139732"/>
              <a:gd name="connsiteX15" fmla="*/ 815430 w 6053670"/>
              <a:gd name="connsiteY15" fmla="*/ 106794 h 7139732"/>
              <a:gd name="connsiteX16" fmla="*/ 974641 w 6053670"/>
              <a:gd name="connsiteY16" fmla="*/ 123574 h 7139732"/>
              <a:gd name="connsiteX17" fmla="*/ 1144144 w 6053670"/>
              <a:gd name="connsiteY17" fmla="*/ 140667 h 7139732"/>
              <a:gd name="connsiteX18" fmla="*/ 1326965 w 6053670"/>
              <a:gd name="connsiteY18" fmla="*/ 156506 h 7139732"/>
              <a:gd name="connsiteX19" fmla="*/ 1518261 w 6053670"/>
              <a:gd name="connsiteY19" fmla="*/ 171717 h 7139732"/>
              <a:gd name="connsiteX20" fmla="*/ 1720453 w 6053670"/>
              <a:gd name="connsiteY20" fmla="*/ 185518 h 7139732"/>
              <a:gd name="connsiteX21" fmla="*/ 1931121 w 6053670"/>
              <a:gd name="connsiteY21" fmla="*/ 198690 h 7139732"/>
              <a:gd name="connsiteX22" fmla="*/ 2150869 w 6053670"/>
              <a:gd name="connsiteY22" fmla="*/ 211079 h 7139732"/>
              <a:gd name="connsiteX23" fmla="*/ 2263467 w 6053670"/>
              <a:gd name="connsiteY23" fmla="*/ 215470 h 7139732"/>
              <a:gd name="connsiteX24" fmla="*/ 2378487 w 6053670"/>
              <a:gd name="connsiteY24" fmla="*/ 220332 h 7139732"/>
              <a:gd name="connsiteX25" fmla="*/ 2495323 w 6053670"/>
              <a:gd name="connsiteY25" fmla="*/ 224879 h 7139732"/>
              <a:gd name="connsiteX26" fmla="*/ 2612764 w 6053670"/>
              <a:gd name="connsiteY26" fmla="*/ 227859 h 7139732"/>
              <a:gd name="connsiteX27" fmla="*/ 2732627 w 6053670"/>
              <a:gd name="connsiteY27" fmla="*/ 230525 h 7139732"/>
              <a:gd name="connsiteX28" fmla="*/ 2853700 w 6053670"/>
              <a:gd name="connsiteY28" fmla="*/ 233348 h 7139732"/>
              <a:gd name="connsiteX29" fmla="*/ 2977195 w 6053670"/>
              <a:gd name="connsiteY29" fmla="*/ 235229 h 7139732"/>
              <a:gd name="connsiteX30" fmla="*/ 3101901 w 6053670"/>
              <a:gd name="connsiteY30" fmla="*/ 235229 h 7139732"/>
              <a:gd name="connsiteX31" fmla="*/ 3227817 w 6053670"/>
              <a:gd name="connsiteY31" fmla="*/ 236170 h 7139732"/>
              <a:gd name="connsiteX32" fmla="*/ 3354944 w 6053670"/>
              <a:gd name="connsiteY32" fmla="*/ 235229 h 7139732"/>
              <a:gd name="connsiteX33" fmla="*/ 3483887 w 6053670"/>
              <a:gd name="connsiteY33" fmla="*/ 233348 h 7139732"/>
              <a:gd name="connsiteX34" fmla="*/ 3612830 w 6053670"/>
              <a:gd name="connsiteY34" fmla="*/ 231623 h 7139732"/>
              <a:gd name="connsiteX35" fmla="*/ 3743590 w 6053670"/>
              <a:gd name="connsiteY35" fmla="*/ 227859 h 7139732"/>
              <a:gd name="connsiteX36" fmla="*/ 3875560 w 6053670"/>
              <a:gd name="connsiteY36" fmla="*/ 223938 h 7139732"/>
              <a:gd name="connsiteX37" fmla="*/ 4007530 w 6053670"/>
              <a:gd name="connsiteY37" fmla="*/ 219391 h 7139732"/>
              <a:gd name="connsiteX38" fmla="*/ 4140710 w 6053670"/>
              <a:gd name="connsiteY38" fmla="*/ 212961 h 7139732"/>
              <a:gd name="connsiteX39" fmla="*/ 4275102 w 6053670"/>
              <a:gd name="connsiteY39" fmla="*/ 205277 h 7139732"/>
              <a:gd name="connsiteX40" fmla="*/ 4410098 w 6053670"/>
              <a:gd name="connsiteY40" fmla="*/ 197907 h 7139732"/>
              <a:gd name="connsiteX41" fmla="*/ 4545096 w 6053670"/>
              <a:gd name="connsiteY41" fmla="*/ 188498 h 7139732"/>
              <a:gd name="connsiteX42" fmla="*/ 4681909 w 6053670"/>
              <a:gd name="connsiteY42" fmla="*/ 177207 h 7139732"/>
              <a:gd name="connsiteX43" fmla="*/ 4816905 w 6053670"/>
              <a:gd name="connsiteY43" fmla="*/ 165916 h 7139732"/>
              <a:gd name="connsiteX44" fmla="*/ 4954323 w 6053670"/>
              <a:gd name="connsiteY44" fmla="*/ 152899 h 7139732"/>
              <a:gd name="connsiteX45" fmla="*/ 5092347 w 6053670"/>
              <a:gd name="connsiteY45" fmla="*/ 138629 h 7139732"/>
              <a:gd name="connsiteX46" fmla="*/ 5228555 w 6053670"/>
              <a:gd name="connsiteY46" fmla="*/ 123574 h 7139732"/>
              <a:gd name="connsiteX47" fmla="*/ 5366578 w 6053670"/>
              <a:gd name="connsiteY47" fmla="*/ 106010 h 7139732"/>
              <a:gd name="connsiteX48" fmla="*/ 5503997 w 6053670"/>
              <a:gd name="connsiteY48" fmla="*/ 87192 h 7139732"/>
              <a:gd name="connsiteX49" fmla="*/ 5642020 w 6053670"/>
              <a:gd name="connsiteY49" fmla="*/ 68530 h 7139732"/>
              <a:gd name="connsiteX50" fmla="*/ 5779438 w 6053670"/>
              <a:gd name="connsiteY50" fmla="*/ 46733 h 7139732"/>
              <a:gd name="connsiteX51" fmla="*/ 5916251 w 6053670"/>
              <a:gd name="connsiteY51" fmla="*/ 24464 h 7139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53670" h="7139732">
                <a:moveTo>
                  <a:pt x="6053670" y="1098"/>
                </a:moveTo>
                <a:lnTo>
                  <a:pt x="6053670" y="1084479"/>
                </a:lnTo>
                <a:lnTo>
                  <a:pt x="6053670" y="1254558"/>
                </a:lnTo>
                <a:lnTo>
                  <a:pt x="6053670" y="7139732"/>
                </a:lnTo>
                <a:lnTo>
                  <a:pt x="0" y="7139732"/>
                </a:lnTo>
                <a:lnTo>
                  <a:pt x="0" y="1249853"/>
                </a:lnTo>
                <a:lnTo>
                  <a:pt x="0" y="1084479"/>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1" y="235229"/>
                </a:lnTo>
                <a:lnTo>
                  <a:pt x="3227817" y="236170"/>
                </a:lnTo>
                <a:lnTo>
                  <a:pt x="3354944" y="235229"/>
                </a:lnTo>
                <a:lnTo>
                  <a:pt x="3483887" y="233348"/>
                </a:lnTo>
                <a:lnTo>
                  <a:pt x="3612830" y="231623"/>
                </a:lnTo>
                <a:lnTo>
                  <a:pt x="3743590" y="227859"/>
                </a:lnTo>
                <a:lnTo>
                  <a:pt x="3875560" y="223938"/>
                </a:lnTo>
                <a:lnTo>
                  <a:pt x="4007530"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bg1"/>
          </a:solidFill>
          <a:ln>
            <a:noFill/>
          </a:ln>
        </p:spPr>
        <p:txBody>
          <a:bodyPr/>
          <a:lstStyle/>
          <a:p>
            <a:endParaRPr lang="fi-FI"/>
          </a:p>
        </p:txBody>
      </p:sp>
      <p:sp>
        <p:nvSpPr>
          <p:cNvPr id="16" name="Freeform 5">
            <a:extLst>
              <a:ext uri="{FF2B5EF4-FFF2-40B4-BE49-F238E27FC236}">
                <a16:creationId xmlns:a16="http://schemas.microsoft.com/office/drawing/2014/main" id="{1F23E73A-FDC8-462C-83C1-3AA8961449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fi-FI"/>
          </a:p>
        </p:txBody>
      </p:sp>
      <p:sp>
        <p:nvSpPr>
          <p:cNvPr id="2" name="Otsikko 1">
            <a:extLst>
              <a:ext uri="{FF2B5EF4-FFF2-40B4-BE49-F238E27FC236}">
                <a16:creationId xmlns:a16="http://schemas.microsoft.com/office/drawing/2014/main" id="{6A6773D0-D9FF-92FC-A1C9-C7226293EC4A}"/>
              </a:ext>
            </a:extLst>
          </p:cNvPr>
          <p:cNvSpPr>
            <a:spLocks noGrp="1"/>
          </p:cNvSpPr>
          <p:nvPr>
            <p:ph type="title"/>
          </p:nvPr>
        </p:nvSpPr>
        <p:spPr>
          <a:xfrm>
            <a:off x="994087" y="1130603"/>
            <a:ext cx="3342442" cy="4596794"/>
          </a:xfrm>
        </p:spPr>
        <p:txBody>
          <a:bodyPr anchor="ctr">
            <a:normAutofit/>
          </a:bodyPr>
          <a:lstStyle/>
          <a:p>
            <a:r>
              <a:rPr lang="fi-FI" sz="3200" b="1">
                <a:solidFill>
                  <a:srgbClr val="EBEBEB"/>
                </a:solidFill>
              </a:rPr>
              <a:t>Kiinniotetun lapsen kuljettaminen 69 c §</a:t>
            </a:r>
          </a:p>
        </p:txBody>
      </p:sp>
      <p:sp>
        <p:nvSpPr>
          <p:cNvPr id="3" name="Sisällön paikkamerkki 2">
            <a:extLst>
              <a:ext uri="{FF2B5EF4-FFF2-40B4-BE49-F238E27FC236}">
                <a16:creationId xmlns:a16="http://schemas.microsoft.com/office/drawing/2014/main" id="{C5FB5DFE-D166-1B2E-2D82-98EF6CC816D8}"/>
              </a:ext>
            </a:extLst>
          </p:cNvPr>
          <p:cNvSpPr>
            <a:spLocks noGrp="1"/>
          </p:cNvSpPr>
          <p:nvPr>
            <p:ph idx="1"/>
          </p:nvPr>
        </p:nvSpPr>
        <p:spPr>
          <a:xfrm>
            <a:off x="5290077" y="437513"/>
            <a:ext cx="5502614" cy="5954325"/>
          </a:xfrm>
        </p:spPr>
        <p:txBody>
          <a:bodyPr anchor="ctr">
            <a:normAutofit/>
          </a:bodyPr>
          <a:lstStyle/>
          <a:p>
            <a:r>
              <a:rPr lang="fi-FI" sz="1400">
                <a:latin typeface="Calibri" panose="020F0502020204030204" pitchFamily="34" charset="0"/>
                <a:cs typeface="Calibri" panose="020F0502020204030204" pitchFamily="34" charset="0"/>
              </a:rPr>
              <a:t>Laitoksen hoito- ja kasvatushenkilökuntaan kuuluva henkilö saa tehdä sinulle henkilötarkastuksen kuljetukseen käytettävässä kulkuvälineessä tai kulkuvälineen välittömässä läheisyydessä. </a:t>
            </a:r>
          </a:p>
          <a:p>
            <a:r>
              <a:rPr lang="fi-FI" sz="1400">
                <a:latin typeface="Calibri" panose="020F0502020204030204" pitchFamily="34" charset="0"/>
                <a:cs typeface="Calibri" panose="020F0502020204030204" pitchFamily="34" charset="0"/>
              </a:rPr>
              <a:t>Henkilötarkastuksen sekä aineiden ja esineiden poistamiseksi laitoksen hoito- ja kasvatushenkilökuntaan kuuluvalla henkilöllä on oikeus käyttää sellaisia henkilötarkastuksen sekä aineiden ja esineiden poisottamisen toteuttamiseksi välttämättömiä voimakeinoja</a:t>
            </a:r>
            <a:r>
              <a:rPr lang="fi-FI" sz="2000">
                <a:latin typeface="Calibri" panose="020F0502020204030204" pitchFamily="34" charset="0"/>
                <a:cs typeface="Calibri" panose="020F0502020204030204" pitchFamily="34" charset="0"/>
              </a:rPr>
              <a:t>.</a:t>
            </a:r>
            <a:endParaRPr lang="fi-FI" sz="2000"/>
          </a:p>
        </p:txBody>
      </p:sp>
    </p:spTree>
    <p:extLst>
      <p:ext uri="{BB962C8B-B14F-4D97-AF65-F5344CB8AC3E}">
        <p14:creationId xmlns:p14="http://schemas.microsoft.com/office/powerpoint/2010/main" val="379972492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24E43EB-867C-4B35-9A5C-E435157C72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A7C0F5DA-B59F-4F13-8BB8-FFD8F2C572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a:lstStyle/>
          <a:p>
            <a:endParaRPr lang="fi-FI"/>
          </a:p>
        </p:txBody>
      </p:sp>
      <p:sp>
        <p:nvSpPr>
          <p:cNvPr id="12" name="Freeform 5">
            <a:extLst>
              <a:ext uri="{FF2B5EF4-FFF2-40B4-BE49-F238E27FC236}">
                <a16:creationId xmlns:a16="http://schemas.microsoft.com/office/drawing/2014/main" id="{9CEA1DEC-CC9E-4776-9E08-048A15BFA6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fi-FI"/>
          </a:p>
        </p:txBody>
      </p:sp>
      <p:sp>
        <p:nvSpPr>
          <p:cNvPr id="14" name="Freeform: Shape 13">
            <a:extLst>
              <a:ext uri="{FF2B5EF4-FFF2-40B4-BE49-F238E27FC236}">
                <a16:creationId xmlns:a16="http://schemas.microsoft.com/office/drawing/2014/main" id="{9CE399CF-F4B8-4832-A8CB-B93F6B1EF4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5171964" y="-140866"/>
            <a:ext cx="6053670" cy="7139732"/>
          </a:xfrm>
          <a:custGeom>
            <a:avLst/>
            <a:gdLst>
              <a:gd name="connsiteX0" fmla="*/ 6053670 w 6053670"/>
              <a:gd name="connsiteY0" fmla="*/ 1098 h 7139732"/>
              <a:gd name="connsiteX1" fmla="*/ 6053670 w 6053670"/>
              <a:gd name="connsiteY1" fmla="*/ 1084479 h 7139732"/>
              <a:gd name="connsiteX2" fmla="*/ 6053670 w 6053670"/>
              <a:gd name="connsiteY2" fmla="*/ 1254558 h 7139732"/>
              <a:gd name="connsiteX3" fmla="*/ 6053670 w 6053670"/>
              <a:gd name="connsiteY3" fmla="*/ 7139732 h 7139732"/>
              <a:gd name="connsiteX4" fmla="*/ 0 w 6053670"/>
              <a:gd name="connsiteY4" fmla="*/ 7139732 h 7139732"/>
              <a:gd name="connsiteX5" fmla="*/ 0 w 6053670"/>
              <a:gd name="connsiteY5" fmla="*/ 1249853 h 7139732"/>
              <a:gd name="connsiteX6" fmla="*/ 0 w 6053670"/>
              <a:gd name="connsiteY6" fmla="*/ 1084479 h 7139732"/>
              <a:gd name="connsiteX7" fmla="*/ 0 w 6053670"/>
              <a:gd name="connsiteY7" fmla="*/ 0 h 7139732"/>
              <a:gd name="connsiteX8" fmla="*/ 35717 w 6053670"/>
              <a:gd name="connsiteY8" fmla="*/ 5488 h 7139732"/>
              <a:gd name="connsiteX9" fmla="*/ 140445 w 6053670"/>
              <a:gd name="connsiteY9" fmla="*/ 21641 h 7139732"/>
              <a:gd name="connsiteX10" fmla="*/ 216722 w 6053670"/>
              <a:gd name="connsiteY10" fmla="*/ 32932 h 7139732"/>
              <a:gd name="connsiteX11" fmla="*/ 307527 w 6053670"/>
              <a:gd name="connsiteY11" fmla="*/ 44850 h 7139732"/>
              <a:gd name="connsiteX12" fmla="*/ 415282 w 6053670"/>
              <a:gd name="connsiteY12" fmla="*/ 59121 h 7139732"/>
              <a:gd name="connsiteX13" fmla="*/ 534539 w 6053670"/>
              <a:gd name="connsiteY13" fmla="*/ 74175 h 7139732"/>
              <a:gd name="connsiteX14" fmla="*/ 668931 w 6053670"/>
              <a:gd name="connsiteY14" fmla="*/ 90014 h 7139732"/>
              <a:gd name="connsiteX15" fmla="*/ 815430 w 6053670"/>
              <a:gd name="connsiteY15" fmla="*/ 106794 h 7139732"/>
              <a:gd name="connsiteX16" fmla="*/ 974641 w 6053670"/>
              <a:gd name="connsiteY16" fmla="*/ 123574 h 7139732"/>
              <a:gd name="connsiteX17" fmla="*/ 1144144 w 6053670"/>
              <a:gd name="connsiteY17" fmla="*/ 140667 h 7139732"/>
              <a:gd name="connsiteX18" fmla="*/ 1326965 w 6053670"/>
              <a:gd name="connsiteY18" fmla="*/ 156506 h 7139732"/>
              <a:gd name="connsiteX19" fmla="*/ 1518261 w 6053670"/>
              <a:gd name="connsiteY19" fmla="*/ 171717 h 7139732"/>
              <a:gd name="connsiteX20" fmla="*/ 1720453 w 6053670"/>
              <a:gd name="connsiteY20" fmla="*/ 185518 h 7139732"/>
              <a:gd name="connsiteX21" fmla="*/ 1931121 w 6053670"/>
              <a:gd name="connsiteY21" fmla="*/ 198690 h 7139732"/>
              <a:gd name="connsiteX22" fmla="*/ 2150869 w 6053670"/>
              <a:gd name="connsiteY22" fmla="*/ 211079 h 7139732"/>
              <a:gd name="connsiteX23" fmla="*/ 2263467 w 6053670"/>
              <a:gd name="connsiteY23" fmla="*/ 215470 h 7139732"/>
              <a:gd name="connsiteX24" fmla="*/ 2378487 w 6053670"/>
              <a:gd name="connsiteY24" fmla="*/ 220332 h 7139732"/>
              <a:gd name="connsiteX25" fmla="*/ 2495323 w 6053670"/>
              <a:gd name="connsiteY25" fmla="*/ 224879 h 7139732"/>
              <a:gd name="connsiteX26" fmla="*/ 2612764 w 6053670"/>
              <a:gd name="connsiteY26" fmla="*/ 227859 h 7139732"/>
              <a:gd name="connsiteX27" fmla="*/ 2732627 w 6053670"/>
              <a:gd name="connsiteY27" fmla="*/ 230525 h 7139732"/>
              <a:gd name="connsiteX28" fmla="*/ 2853700 w 6053670"/>
              <a:gd name="connsiteY28" fmla="*/ 233348 h 7139732"/>
              <a:gd name="connsiteX29" fmla="*/ 2977195 w 6053670"/>
              <a:gd name="connsiteY29" fmla="*/ 235229 h 7139732"/>
              <a:gd name="connsiteX30" fmla="*/ 3101901 w 6053670"/>
              <a:gd name="connsiteY30" fmla="*/ 235229 h 7139732"/>
              <a:gd name="connsiteX31" fmla="*/ 3227817 w 6053670"/>
              <a:gd name="connsiteY31" fmla="*/ 236170 h 7139732"/>
              <a:gd name="connsiteX32" fmla="*/ 3354944 w 6053670"/>
              <a:gd name="connsiteY32" fmla="*/ 235229 h 7139732"/>
              <a:gd name="connsiteX33" fmla="*/ 3483887 w 6053670"/>
              <a:gd name="connsiteY33" fmla="*/ 233348 h 7139732"/>
              <a:gd name="connsiteX34" fmla="*/ 3612830 w 6053670"/>
              <a:gd name="connsiteY34" fmla="*/ 231623 h 7139732"/>
              <a:gd name="connsiteX35" fmla="*/ 3743590 w 6053670"/>
              <a:gd name="connsiteY35" fmla="*/ 227859 h 7139732"/>
              <a:gd name="connsiteX36" fmla="*/ 3875560 w 6053670"/>
              <a:gd name="connsiteY36" fmla="*/ 223938 h 7139732"/>
              <a:gd name="connsiteX37" fmla="*/ 4007530 w 6053670"/>
              <a:gd name="connsiteY37" fmla="*/ 219391 h 7139732"/>
              <a:gd name="connsiteX38" fmla="*/ 4140710 w 6053670"/>
              <a:gd name="connsiteY38" fmla="*/ 212961 h 7139732"/>
              <a:gd name="connsiteX39" fmla="*/ 4275102 w 6053670"/>
              <a:gd name="connsiteY39" fmla="*/ 205277 h 7139732"/>
              <a:gd name="connsiteX40" fmla="*/ 4410098 w 6053670"/>
              <a:gd name="connsiteY40" fmla="*/ 197907 h 7139732"/>
              <a:gd name="connsiteX41" fmla="*/ 4545096 w 6053670"/>
              <a:gd name="connsiteY41" fmla="*/ 188498 h 7139732"/>
              <a:gd name="connsiteX42" fmla="*/ 4681909 w 6053670"/>
              <a:gd name="connsiteY42" fmla="*/ 177207 h 7139732"/>
              <a:gd name="connsiteX43" fmla="*/ 4816905 w 6053670"/>
              <a:gd name="connsiteY43" fmla="*/ 165916 h 7139732"/>
              <a:gd name="connsiteX44" fmla="*/ 4954323 w 6053670"/>
              <a:gd name="connsiteY44" fmla="*/ 152899 h 7139732"/>
              <a:gd name="connsiteX45" fmla="*/ 5092347 w 6053670"/>
              <a:gd name="connsiteY45" fmla="*/ 138629 h 7139732"/>
              <a:gd name="connsiteX46" fmla="*/ 5228555 w 6053670"/>
              <a:gd name="connsiteY46" fmla="*/ 123574 h 7139732"/>
              <a:gd name="connsiteX47" fmla="*/ 5366578 w 6053670"/>
              <a:gd name="connsiteY47" fmla="*/ 106010 h 7139732"/>
              <a:gd name="connsiteX48" fmla="*/ 5503997 w 6053670"/>
              <a:gd name="connsiteY48" fmla="*/ 87192 h 7139732"/>
              <a:gd name="connsiteX49" fmla="*/ 5642020 w 6053670"/>
              <a:gd name="connsiteY49" fmla="*/ 68530 h 7139732"/>
              <a:gd name="connsiteX50" fmla="*/ 5779438 w 6053670"/>
              <a:gd name="connsiteY50" fmla="*/ 46733 h 7139732"/>
              <a:gd name="connsiteX51" fmla="*/ 5916251 w 6053670"/>
              <a:gd name="connsiteY51" fmla="*/ 24464 h 7139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53670" h="7139732">
                <a:moveTo>
                  <a:pt x="6053670" y="1098"/>
                </a:moveTo>
                <a:lnTo>
                  <a:pt x="6053670" y="1084479"/>
                </a:lnTo>
                <a:lnTo>
                  <a:pt x="6053670" y="1254558"/>
                </a:lnTo>
                <a:lnTo>
                  <a:pt x="6053670" y="7139732"/>
                </a:lnTo>
                <a:lnTo>
                  <a:pt x="0" y="7139732"/>
                </a:lnTo>
                <a:lnTo>
                  <a:pt x="0" y="1249853"/>
                </a:lnTo>
                <a:lnTo>
                  <a:pt x="0" y="1084479"/>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1" y="235229"/>
                </a:lnTo>
                <a:lnTo>
                  <a:pt x="3227817" y="236170"/>
                </a:lnTo>
                <a:lnTo>
                  <a:pt x="3354944" y="235229"/>
                </a:lnTo>
                <a:lnTo>
                  <a:pt x="3483887" y="233348"/>
                </a:lnTo>
                <a:lnTo>
                  <a:pt x="3612830" y="231623"/>
                </a:lnTo>
                <a:lnTo>
                  <a:pt x="3743590" y="227859"/>
                </a:lnTo>
                <a:lnTo>
                  <a:pt x="3875560" y="223938"/>
                </a:lnTo>
                <a:lnTo>
                  <a:pt x="4007530"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bg1"/>
          </a:solidFill>
          <a:ln>
            <a:noFill/>
          </a:ln>
        </p:spPr>
        <p:txBody>
          <a:bodyPr/>
          <a:lstStyle/>
          <a:p>
            <a:endParaRPr lang="fi-FI"/>
          </a:p>
        </p:txBody>
      </p:sp>
      <p:sp>
        <p:nvSpPr>
          <p:cNvPr id="16" name="Freeform 5">
            <a:extLst>
              <a:ext uri="{FF2B5EF4-FFF2-40B4-BE49-F238E27FC236}">
                <a16:creationId xmlns:a16="http://schemas.microsoft.com/office/drawing/2014/main" id="{1F23E73A-FDC8-462C-83C1-3AA8961449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fi-FI"/>
          </a:p>
        </p:txBody>
      </p:sp>
      <p:sp>
        <p:nvSpPr>
          <p:cNvPr id="2" name="Otsikko 1">
            <a:extLst>
              <a:ext uri="{FF2B5EF4-FFF2-40B4-BE49-F238E27FC236}">
                <a16:creationId xmlns:a16="http://schemas.microsoft.com/office/drawing/2014/main" id="{40AAAF8C-A00D-4DAB-3C36-EC2690E5B631}"/>
              </a:ext>
            </a:extLst>
          </p:cNvPr>
          <p:cNvSpPr>
            <a:spLocks noGrp="1"/>
          </p:cNvSpPr>
          <p:nvPr>
            <p:ph type="title"/>
          </p:nvPr>
        </p:nvSpPr>
        <p:spPr>
          <a:xfrm>
            <a:off x="994086" y="1130603"/>
            <a:ext cx="3872655" cy="4596794"/>
          </a:xfrm>
        </p:spPr>
        <p:txBody>
          <a:bodyPr anchor="ctr">
            <a:normAutofit/>
          </a:bodyPr>
          <a:lstStyle/>
          <a:p>
            <a:pPr>
              <a:lnSpc>
                <a:spcPct val="90000"/>
              </a:lnSpc>
            </a:pPr>
            <a:r>
              <a:rPr lang="fi-FI" sz="2800" b="1">
                <a:solidFill>
                  <a:srgbClr val="EBEBEB"/>
                </a:solidFill>
              </a:rPr>
              <a:t>Poliisin virka-apu lastensuojelulaitoksesta luvatta poissaolevan lapsen kiinniottamisessa ja kuljettamisessa 69 e § </a:t>
            </a:r>
          </a:p>
        </p:txBody>
      </p:sp>
      <p:sp>
        <p:nvSpPr>
          <p:cNvPr id="3" name="Sisällön paikkamerkki 2">
            <a:extLst>
              <a:ext uri="{FF2B5EF4-FFF2-40B4-BE49-F238E27FC236}">
                <a16:creationId xmlns:a16="http://schemas.microsoft.com/office/drawing/2014/main" id="{B919661A-3B09-3FE6-2490-D70887BC46CC}"/>
              </a:ext>
            </a:extLst>
          </p:cNvPr>
          <p:cNvSpPr>
            <a:spLocks noGrp="1"/>
          </p:cNvSpPr>
          <p:nvPr>
            <p:ph idx="1"/>
          </p:nvPr>
        </p:nvSpPr>
        <p:spPr>
          <a:xfrm>
            <a:off x="5290077" y="437513"/>
            <a:ext cx="5502614" cy="5954325"/>
          </a:xfrm>
        </p:spPr>
        <p:txBody>
          <a:bodyPr anchor="ctr">
            <a:normAutofit/>
          </a:bodyPr>
          <a:lstStyle/>
          <a:p>
            <a:r>
              <a:rPr lang="fi-FI" sz="1600">
                <a:latin typeface="Calibri" panose="020F0502020204030204" pitchFamily="34" charset="0"/>
                <a:cs typeface="Calibri" panose="020F0502020204030204" pitchFamily="34" charset="0"/>
              </a:rPr>
              <a:t>Laitoksen hoito- ja kasvatushenkilökuntaan kuuluvalla henkilöllä on oikeus saada poliisilta virka-apua tehtäviensä suorittamiseksi.</a:t>
            </a:r>
          </a:p>
        </p:txBody>
      </p:sp>
    </p:spTree>
    <p:extLst>
      <p:ext uri="{BB962C8B-B14F-4D97-AF65-F5344CB8AC3E}">
        <p14:creationId xmlns:p14="http://schemas.microsoft.com/office/powerpoint/2010/main" val="336680096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24E43EB-867C-4B35-9A5C-E435157C72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A7C0F5DA-B59F-4F13-8BB8-FFD8F2C572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a:lstStyle/>
          <a:p>
            <a:endParaRPr lang="fi-FI"/>
          </a:p>
        </p:txBody>
      </p:sp>
      <p:sp>
        <p:nvSpPr>
          <p:cNvPr id="12" name="Freeform 5">
            <a:extLst>
              <a:ext uri="{FF2B5EF4-FFF2-40B4-BE49-F238E27FC236}">
                <a16:creationId xmlns:a16="http://schemas.microsoft.com/office/drawing/2014/main" id="{9CEA1DEC-CC9E-4776-9E08-048A15BFA6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fi-FI"/>
          </a:p>
        </p:txBody>
      </p:sp>
      <p:sp>
        <p:nvSpPr>
          <p:cNvPr id="14" name="Freeform: Shape 13">
            <a:extLst>
              <a:ext uri="{FF2B5EF4-FFF2-40B4-BE49-F238E27FC236}">
                <a16:creationId xmlns:a16="http://schemas.microsoft.com/office/drawing/2014/main" id="{9CE399CF-F4B8-4832-A8CB-B93F6B1EF4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5171964" y="-140866"/>
            <a:ext cx="6053670" cy="7139732"/>
          </a:xfrm>
          <a:custGeom>
            <a:avLst/>
            <a:gdLst>
              <a:gd name="connsiteX0" fmla="*/ 6053670 w 6053670"/>
              <a:gd name="connsiteY0" fmla="*/ 1098 h 7139732"/>
              <a:gd name="connsiteX1" fmla="*/ 6053670 w 6053670"/>
              <a:gd name="connsiteY1" fmla="*/ 1084479 h 7139732"/>
              <a:gd name="connsiteX2" fmla="*/ 6053670 w 6053670"/>
              <a:gd name="connsiteY2" fmla="*/ 1254558 h 7139732"/>
              <a:gd name="connsiteX3" fmla="*/ 6053670 w 6053670"/>
              <a:gd name="connsiteY3" fmla="*/ 7139732 h 7139732"/>
              <a:gd name="connsiteX4" fmla="*/ 0 w 6053670"/>
              <a:gd name="connsiteY4" fmla="*/ 7139732 h 7139732"/>
              <a:gd name="connsiteX5" fmla="*/ 0 w 6053670"/>
              <a:gd name="connsiteY5" fmla="*/ 1249853 h 7139732"/>
              <a:gd name="connsiteX6" fmla="*/ 0 w 6053670"/>
              <a:gd name="connsiteY6" fmla="*/ 1084479 h 7139732"/>
              <a:gd name="connsiteX7" fmla="*/ 0 w 6053670"/>
              <a:gd name="connsiteY7" fmla="*/ 0 h 7139732"/>
              <a:gd name="connsiteX8" fmla="*/ 35717 w 6053670"/>
              <a:gd name="connsiteY8" fmla="*/ 5488 h 7139732"/>
              <a:gd name="connsiteX9" fmla="*/ 140445 w 6053670"/>
              <a:gd name="connsiteY9" fmla="*/ 21641 h 7139732"/>
              <a:gd name="connsiteX10" fmla="*/ 216722 w 6053670"/>
              <a:gd name="connsiteY10" fmla="*/ 32932 h 7139732"/>
              <a:gd name="connsiteX11" fmla="*/ 307527 w 6053670"/>
              <a:gd name="connsiteY11" fmla="*/ 44850 h 7139732"/>
              <a:gd name="connsiteX12" fmla="*/ 415282 w 6053670"/>
              <a:gd name="connsiteY12" fmla="*/ 59121 h 7139732"/>
              <a:gd name="connsiteX13" fmla="*/ 534539 w 6053670"/>
              <a:gd name="connsiteY13" fmla="*/ 74175 h 7139732"/>
              <a:gd name="connsiteX14" fmla="*/ 668931 w 6053670"/>
              <a:gd name="connsiteY14" fmla="*/ 90014 h 7139732"/>
              <a:gd name="connsiteX15" fmla="*/ 815430 w 6053670"/>
              <a:gd name="connsiteY15" fmla="*/ 106794 h 7139732"/>
              <a:gd name="connsiteX16" fmla="*/ 974641 w 6053670"/>
              <a:gd name="connsiteY16" fmla="*/ 123574 h 7139732"/>
              <a:gd name="connsiteX17" fmla="*/ 1144144 w 6053670"/>
              <a:gd name="connsiteY17" fmla="*/ 140667 h 7139732"/>
              <a:gd name="connsiteX18" fmla="*/ 1326965 w 6053670"/>
              <a:gd name="connsiteY18" fmla="*/ 156506 h 7139732"/>
              <a:gd name="connsiteX19" fmla="*/ 1518261 w 6053670"/>
              <a:gd name="connsiteY19" fmla="*/ 171717 h 7139732"/>
              <a:gd name="connsiteX20" fmla="*/ 1720453 w 6053670"/>
              <a:gd name="connsiteY20" fmla="*/ 185518 h 7139732"/>
              <a:gd name="connsiteX21" fmla="*/ 1931121 w 6053670"/>
              <a:gd name="connsiteY21" fmla="*/ 198690 h 7139732"/>
              <a:gd name="connsiteX22" fmla="*/ 2150869 w 6053670"/>
              <a:gd name="connsiteY22" fmla="*/ 211079 h 7139732"/>
              <a:gd name="connsiteX23" fmla="*/ 2263467 w 6053670"/>
              <a:gd name="connsiteY23" fmla="*/ 215470 h 7139732"/>
              <a:gd name="connsiteX24" fmla="*/ 2378487 w 6053670"/>
              <a:gd name="connsiteY24" fmla="*/ 220332 h 7139732"/>
              <a:gd name="connsiteX25" fmla="*/ 2495323 w 6053670"/>
              <a:gd name="connsiteY25" fmla="*/ 224879 h 7139732"/>
              <a:gd name="connsiteX26" fmla="*/ 2612764 w 6053670"/>
              <a:gd name="connsiteY26" fmla="*/ 227859 h 7139732"/>
              <a:gd name="connsiteX27" fmla="*/ 2732627 w 6053670"/>
              <a:gd name="connsiteY27" fmla="*/ 230525 h 7139732"/>
              <a:gd name="connsiteX28" fmla="*/ 2853700 w 6053670"/>
              <a:gd name="connsiteY28" fmla="*/ 233348 h 7139732"/>
              <a:gd name="connsiteX29" fmla="*/ 2977195 w 6053670"/>
              <a:gd name="connsiteY29" fmla="*/ 235229 h 7139732"/>
              <a:gd name="connsiteX30" fmla="*/ 3101901 w 6053670"/>
              <a:gd name="connsiteY30" fmla="*/ 235229 h 7139732"/>
              <a:gd name="connsiteX31" fmla="*/ 3227817 w 6053670"/>
              <a:gd name="connsiteY31" fmla="*/ 236170 h 7139732"/>
              <a:gd name="connsiteX32" fmla="*/ 3354944 w 6053670"/>
              <a:gd name="connsiteY32" fmla="*/ 235229 h 7139732"/>
              <a:gd name="connsiteX33" fmla="*/ 3483887 w 6053670"/>
              <a:gd name="connsiteY33" fmla="*/ 233348 h 7139732"/>
              <a:gd name="connsiteX34" fmla="*/ 3612830 w 6053670"/>
              <a:gd name="connsiteY34" fmla="*/ 231623 h 7139732"/>
              <a:gd name="connsiteX35" fmla="*/ 3743590 w 6053670"/>
              <a:gd name="connsiteY35" fmla="*/ 227859 h 7139732"/>
              <a:gd name="connsiteX36" fmla="*/ 3875560 w 6053670"/>
              <a:gd name="connsiteY36" fmla="*/ 223938 h 7139732"/>
              <a:gd name="connsiteX37" fmla="*/ 4007530 w 6053670"/>
              <a:gd name="connsiteY37" fmla="*/ 219391 h 7139732"/>
              <a:gd name="connsiteX38" fmla="*/ 4140710 w 6053670"/>
              <a:gd name="connsiteY38" fmla="*/ 212961 h 7139732"/>
              <a:gd name="connsiteX39" fmla="*/ 4275102 w 6053670"/>
              <a:gd name="connsiteY39" fmla="*/ 205277 h 7139732"/>
              <a:gd name="connsiteX40" fmla="*/ 4410098 w 6053670"/>
              <a:gd name="connsiteY40" fmla="*/ 197907 h 7139732"/>
              <a:gd name="connsiteX41" fmla="*/ 4545096 w 6053670"/>
              <a:gd name="connsiteY41" fmla="*/ 188498 h 7139732"/>
              <a:gd name="connsiteX42" fmla="*/ 4681909 w 6053670"/>
              <a:gd name="connsiteY42" fmla="*/ 177207 h 7139732"/>
              <a:gd name="connsiteX43" fmla="*/ 4816905 w 6053670"/>
              <a:gd name="connsiteY43" fmla="*/ 165916 h 7139732"/>
              <a:gd name="connsiteX44" fmla="*/ 4954323 w 6053670"/>
              <a:gd name="connsiteY44" fmla="*/ 152899 h 7139732"/>
              <a:gd name="connsiteX45" fmla="*/ 5092347 w 6053670"/>
              <a:gd name="connsiteY45" fmla="*/ 138629 h 7139732"/>
              <a:gd name="connsiteX46" fmla="*/ 5228555 w 6053670"/>
              <a:gd name="connsiteY46" fmla="*/ 123574 h 7139732"/>
              <a:gd name="connsiteX47" fmla="*/ 5366578 w 6053670"/>
              <a:gd name="connsiteY47" fmla="*/ 106010 h 7139732"/>
              <a:gd name="connsiteX48" fmla="*/ 5503997 w 6053670"/>
              <a:gd name="connsiteY48" fmla="*/ 87192 h 7139732"/>
              <a:gd name="connsiteX49" fmla="*/ 5642020 w 6053670"/>
              <a:gd name="connsiteY49" fmla="*/ 68530 h 7139732"/>
              <a:gd name="connsiteX50" fmla="*/ 5779438 w 6053670"/>
              <a:gd name="connsiteY50" fmla="*/ 46733 h 7139732"/>
              <a:gd name="connsiteX51" fmla="*/ 5916251 w 6053670"/>
              <a:gd name="connsiteY51" fmla="*/ 24464 h 7139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53670" h="7139732">
                <a:moveTo>
                  <a:pt x="6053670" y="1098"/>
                </a:moveTo>
                <a:lnTo>
                  <a:pt x="6053670" y="1084479"/>
                </a:lnTo>
                <a:lnTo>
                  <a:pt x="6053670" y="1254558"/>
                </a:lnTo>
                <a:lnTo>
                  <a:pt x="6053670" y="7139732"/>
                </a:lnTo>
                <a:lnTo>
                  <a:pt x="0" y="7139732"/>
                </a:lnTo>
                <a:lnTo>
                  <a:pt x="0" y="1249853"/>
                </a:lnTo>
                <a:lnTo>
                  <a:pt x="0" y="1084479"/>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1" y="235229"/>
                </a:lnTo>
                <a:lnTo>
                  <a:pt x="3227817" y="236170"/>
                </a:lnTo>
                <a:lnTo>
                  <a:pt x="3354944" y="235229"/>
                </a:lnTo>
                <a:lnTo>
                  <a:pt x="3483887" y="233348"/>
                </a:lnTo>
                <a:lnTo>
                  <a:pt x="3612830" y="231623"/>
                </a:lnTo>
                <a:lnTo>
                  <a:pt x="3743590" y="227859"/>
                </a:lnTo>
                <a:lnTo>
                  <a:pt x="3875560" y="223938"/>
                </a:lnTo>
                <a:lnTo>
                  <a:pt x="4007530"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bg1"/>
          </a:solidFill>
          <a:ln>
            <a:noFill/>
          </a:ln>
        </p:spPr>
        <p:txBody>
          <a:bodyPr/>
          <a:lstStyle/>
          <a:p>
            <a:endParaRPr lang="fi-FI"/>
          </a:p>
        </p:txBody>
      </p:sp>
      <p:sp>
        <p:nvSpPr>
          <p:cNvPr id="16" name="Freeform 5">
            <a:extLst>
              <a:ext uri="{FF2B5EF4-FFF2-40B4-BE49-F238E27FC236}">
                <a16:creationId xmlns:a16="http://schemas.microsoft.com/office/drawing/2014/main" id="{1F23E73A-FDC8-462C-83C1-3AA8961449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fi-FI"/>
          </a:p>
        </p:txBody>
      </p:sp>
      <p:sp>
        <p:nvSpPr>
          <p:cNvPr id="2" name="Otsikko 1">
            <a:extLst>
              <a:ext uri="{FF2B5EF4-FFF2-40B4-BE49-F238E27FC236}">
                <a16:creationId xmlns:a16="http://schemas.microsoft.com/office/drawing/2014/main" id="{8FC47426-40BA-51D4-AC9B-ED4485ED25EE}"/>
              </a:ext>
            </a:extLst>
          </p:cNvPr>
          <p:cNvSpPr>
            <a:spLocks noGrp="1"/>
          </p:cNvSpPr>
          <p:nvPr>
            <p:ph type="title"/>
          </p:nvPr>
        </p:nvSpPr>
        <p:spPr>
          <a:xfrm>
            <a:off x="994087" y="1130603"/>
            <a:ext cx="3342442" cy="4596794"/>
          </a:xfrm>
        </p:spPr>
        <p:txBody>
          <a:bodyPr anchor="ctr">
            <a:normAutofit/>
          </a:bodyPr>
          <a:lstStyle/>
          <a:p>
            <a:r>
              <a:rPr lang="fi-FI" sz="3000" b="1" spc="-10" dirty="0">
                <a:solidFill>
                  <a:srgbClr val="EBEBEB"/>
                </a:solidFill>
                <a:effectLst/>
                <a:latin typeface="Calibri" panose="020F0502020204030204" pitchFamily="34" charset="0"/>
                <a:ea typeface="Calibri" panose="020F0502020204030204" pitchFamily="34" charset="0"/>
              </a:rPr>
              <a:t>Liikkumisvapauden</a:t>
            </a:r>
            <a:r>
              <a:rPr lang="fi-FI" sz="3000" b="1" spc="15" dirty="0">
                <a:solidFill>
                  <a:srgbClr val="EBEBEB"/>
                </a:solidFill>
                <a:effectLst/>
                <a:latin typeface="Calibri" panose="020F0502020204030204" pitchFamily="34" charset="0"/>
                <a:ea typeface="Calibri" panose="020F0502020204030204" pitchFamily="34" charset="0"/>
              </a:rPr>
              <a:t> </a:t>
            </a:r>
            <a:r>
              <a:rPr lang="fi-FI" sz="3000" b="1" spc="-10" dirty="0">
                <a:solidFill>
                  <a:srgbClr val="EBEBEB"/>
                </a:solidFill>
                <a:effectLst/>
                <a:latin typeface="Calibri" panose="020F0502020204030204" pitchFamily="34" charset="0"/>
                <a:ea typeface="Calibri" panose="020F0502020204030204" pitchFamily="34" charset="0"/>
              </a:rPr>
              <a:t>rajoittaminen</a:t>
            </a:r>
            <a:r>
              <a:rPr lang="fi-FI" sz="3000" b="1" spc="25" dirty="0">
                <a:solidFill>
                  <a:srgbClr val="EBEBEB"/>
                </a:solidFill>
                <a:effectLst/>
                <a:latin typeface="Calibri" panose="020F0502020204030204" pitchFamily="34" charset="0"/>
                <a:ea typeface="Calibri" panose="020F0502020204030204" pitchFamily="34" charset="0"/>
              </a:rPr>
              <a:t> </a:t>
            </a:r>
            <a:r>
              <a:rPr lang="fi-FI" sz="3000" b="1" spc="-10" dirty="0">
                <a:solidFill>
                  <a:srgbClr val="EBEBEB"/>
                </a:solidFill>
                <a:effectLst/>
                <a:latin typeface="Calibri" panose="020F0502020204030204" pitchFamily="34" charset="0"/>
                <a:ea typeface="Calibri" panose="020F0502020204030204" pitchFamily="34" charset="0"/>
              </a:rPr>
              <a:t>69</a:t>
            </a:r>
            <a:r>
              <a:rPr lang="fi-FI" sz="3000" b="1" spc="30" dirty="0">
                <a:solidFill>
                  <a:srgbClr val="EBEBEB"/>
                </a:solidFill>
                <a:effectLst/>
                <a:latin typeface="Calibri" panose="020F0502020204030204" pitchFamily="34" charset="0"/>
                <a:ea typeface="Calibri" panose="020F0502020204030204" pitchFamily="34" charset="0"/>
              </a:rPr>
              <a:t> </a:t>
            </a:r>
            <a:r>
              <a:rPr lang="fi-FI" sz="3000" b="1" spc="-50" dirty="0">
                <a:solidFill>
                  <a:srgbClr val="EBEBEB"/>
                </a:solidFill>
                <a:effectLst/>
                <a:latin typeface="Calibri" panose="020F0502020204030204" pitchFamily="34" charset="0"/>
                <a:ea typeface="Calibri" panose="020F0502020204030204" pitchFamily="34" charset="0"/>
              </a:rPr>
              <a:t>§</a:t>
            </a:r>
            <a:br>
              <a:rPr lang="fi-FI" sz="3000" b="1" dirty="0">
                <a:solidFill>
                  <a:srgbClr val="EBEBEB"/>
                </a:solidFill>
                <a:effectLst/>
                <a:latin typeface="Calibri" panose="020F0502020204030204" pitchFamily="34" charset="0"/>
                <a:ea typeface="Calibri" panose="020F0502020204030204" pitchFamily="34" charset="0"/>
              </a:rPr>
            </a:br>
            <a:endParaRPr lang="fi-FI" sz="3000" dirty="0">
              <a:solidFill>
                <a:srgbClr val="EBEBEB"/>
              </a:solidFill>
            </a:endParaRPr>
          </a:p>
        </p:txBody>
      </p:sp>
      <p:sp>
        <p:nvSpPr>
          <p:cNvPr id="3" name="Sisällön paikkamerkki 2">
            <a:extLst>
              <a:ext uri="{FF2B5EF4-FFF2-40B4-BE49-F238E27FC236}">
                <a16:creationId xmlns:a16="http://schemas.microsoft.com/office/drawing/2014/main" id="{759731F4-64F7-357F-BCB6-7BEFACE58570}"/>
              </a:ext>
            </a:extLst>
          </p:cNvPr>
          <p:cNvSpPr>
            <a:spLocks noGrp="1"/>
          </p:cNvSpPr>
          <p:nvPr>
            <p:ph idx="1"/>
          </p:nvPr>
        </p:nvSpPr>
        <p:spPr>
          <a:xfrm>
            <a:off x="5435364" y="501510"/>
            <a:ext cx="5502614" cy="5954325"/>
          </a:xfrm>
        </p:spPr>
        <p:txBody>
          <a:bodyPr anchor="ctr">
            <a:normAutofit/>
          </a:bodyPr>
          <a:lstStyle/>
          <a:p>
            <a:pPr marL="0" marR="130175" indent="0">
              <a:lnSpc>
                <a:spcPct val="90000"/>
              </a:lnSpc>
              <a:spcBef>
                <a:spcPts val="205"/>
              </a:spcBef>
              <a:spcAft>
                <a:spcPts val="0"/>
              </a:spcAft>
              <a:buNone/>
            </a:pPr>
            <a:br>
              <a:rPr lang="fi-FI" sz="1600" dirty="0">
                <a:solidFill>
                  <a:schemeClr val="tx1"/>
                </a:solidFill>
                <a:effectLst/>
                <a:latin typeface="Calibri" panose="020F0502020204030204" pitchFamily="34" charset="0"/>
                <a:ea typeface="Calibri" panose="020F0502020204030204" pitchFamily="34" charset="0"/>
              </a:rPr>
            </a:br>
            <a:r>
              <a:rPr lang="fi-FI" sz="1600" dirty="0">
                <a:solidFill>
                  <a:schemeClr val="tx1"/>
                </a:solidFill>
                <a:effectLst/>
                <a:latin typeface="Calibri" panose="020F0502020204030204" pitchFamily="34" charset="0"/>
                <a:ea typeface="Calibri" panose="020F0502020204030204" pitchFamily="34" charset="0"/>
              </a:rPr>
              <a:t>Liikkumisvapauden</a:t>
            </a:r>
            <a:r>
              <a:rPr lang="fi-FI" sz="1600" spc="-65"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rajoittaminen</a:t>
            </a:r>
            <a:r>
              <a:rPr lang="fi-FI" sz="1600" spc="-60"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tarkoittaa,</a:t>
            </a:r>
            <a:r>
              <a:rPr lang="fi-FI" sz="1600" spc="-65"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että</a:t>
            </a:r>
            <a:r>
              <a:rPr lang="fi-FI" sz="1600" spc="-60"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sinua</a:t>
            </a:r>
            <a:r>
              <a:rPr lang="fi-FI" sz="1600" spc="-65"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voidaan</a:t>
            </a:r>
            <a:r>
              <a:rPr lang="fi-FI" sz="1600" spc="-60"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määräaikaisesti</a:t>
            </a:r>
            <a:r>
              <a:rPr lang="fi-FI" sz="1600" spc="-65"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kieltää</a:t>
            </a:r>
            <a:r>
              <a:rPr lang="fi-FI" sz="1600" spc="-60"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poistumasta laitoksen alueelta, laitoksesta tai tietyn asuinyksikön tiloista.</a:t>
            </a:r>
          </a:p>
          <a:p>
            <a:pPr marL="71755">
              <a:lnSpc>
                <a:spcPct val="90000"/>
              </a:lnSpc>
              <a:spcBef>
                <a:spcPts val="795"/>
              </a:spcBef>
            </a:pPr>
            <a:r>
              <a:rPr lang="fi-FI" sz="1600" dirty="0">
                <a:solidFill>
                  <a:schemeClr val="tx1"/>
                </a:solidFill>
                <a:effectLst/>
                <a:latin typeface="Calibri" panose="020F0502020204030204" pitchFamily="34" charset="0"/>
                <a:ea typeface="Calibri" panose="020F0502020204030204" pitchFamily="34" charset="0"/>
              </a:rPr>
              <a:t>Rajoitus</a:t>
            </a:r>
            <a:r>
              <a:rPr lang="fi-FI" sz="1600" spc="-55"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voidaan</a:t>
            </a:r>
            <a:r>
              <a:rPr lang="fi-FI" sz="1600" spc="-40"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asettaa,</a:t>
            </a:r>
            <a:r>
              <a:rPr lang="fi-FI" sz="1600" spc="-45"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jos</a:t>
            </a:r>
            <a:r>
              <a:rPr lang="fi-FI" sz="1600" spc="-40"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se</a:t>
            </a:r>
            <a:r>
              <a:rPr lang="fi-FI" sz="1600" spc="-40"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on</a:t>
            </a:r>
            <a:r>
              <a:rPr lang="fi-FI" sz="1600" spc="-45"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sinun</a:t>
            </a:r>
            <a:r>
              <a:rPr lang="fi-FI" sz="1600" spc="-40"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huoltosi</a:t>
            </a:r>
            <a:r>
              <a:rPr lang="fi-FI" sz="1600" spc="-45"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kannalta</a:t>
            </a:r>
            <a:r>
              <a:rPr lang="fi-FI" sz="1600" spc="-40"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välttämätöntä</a:t>
            </a:r>
            <a:r>
              <a:rPr lang="fi-FI" sz="1600" spc="-40"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ja</a:t>
            </a:r>
            <a:r>
              <a:rPr lang="fi-FI" sz="1600" spc="-45"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sinun</a:t>
            </a:r>
            <a:r>
              <a:rPr lang="fi-FI" sz="1600" spc="-40"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etusi</a:t>
            </a:r>
            <a:r>
              <a:rPr lang="fi-FI" sz="1600" spc="-45"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mukaista</a:t>
            </a:r>
            <a:r>
              <a:rPr lang="fi-FI" sz="1600" spc="-40" dirty="0">
                <a:solidFill>
                  <a:schemeClr val="tx1"/>
                </a:solidFill>
                <a:effectLst/>
                <a:latin typeface="Calibri" panose="020F0502020204030204" pitchFamily="34" charset="0"/>
                <a:ea typeface="Calibri" panose="020F0502020204030204" pitchFamily="34" charset="0"/>
              </a:rPr>
              <a:t> </a:t>
            </a:r>
            <a:r>
              <a:rPr lang="fi-FI" sz="1600" dirty="0">
                <a:solidFill>
                  <a:schemeClr val="tx1"/>
                </a:solidFill>
                <a:effectLst/>
                <a:latin typeface="Calibri" panose="020F0502020204030204" pitchFamily="34" charset="0"/>
                <a:ea typeface="Calibri" panose="020F0502020204030204" pitchFamily="34" charset="0"/>
              </a:rPr>
              <a:t>ja</a:t>
            </a:r>
            <a:r>
              <a:rPr lang="fi-FI" sz="1600" spc="-40" dirty="0">
                <a:solidFill>
                  <a:schemeClr val="tx1"/>
                </a:solidFill>
                <a:effectLst/>
                <a:latin typeface="Calibri" panose="020F0502020204030204" pitchFamily="34" charset="0"/>
                <a:ea typeface="Calibri" panose="020F0502020204030204" pitchFamily="34" charset="0"/>
              </a:rPr>
              <a:t> </a:t>
            </a:r>
            <a:r>
              <a:rPr lang="fi-FI" sz="1600" spc="-25" dirty="0">
                <a:solidFill>
                  <a:schemeClr val="tx1"/>
                </a:solidFill>
                <a:effectLst/>
                <a:latin typeface="Calibri" panose="020F0502020204030204" pitchFamily="34" charset="0"/>
                <a:ea typeface="Calibri" panose="020F0502020204030204" pitchFamily="34" charset="0"/>
              </a:rPr>
              <a:t>jos</a:t>
            </a:r>
            <a:endParaRPr lang="fi-FI" sz="1600" dirty="0">
              <a:solidFill>
                <a:schemeClr val="tx1"/>
              </a:solidFill>
              <a:effectLst/>
              <a:latin typeface="Calibri" panose="020F0502020204030204" pitchFamily="34" charset="0"/>
              <a:ea typeface="Calibri" panose="020F0502020204030204" pitchFamily="34" charset="0"/>
            </a:endParaRPr>
          </a:p>
          <a:p>
            <a:pPr marL="0" marR="306705" lvl="0" indent="0">
              <a:lnSpc>
                <a:spcPct val="90000"/>
              </a:lnSpc>
              <a:spcBef>
                <a:spcPts val="910"/>
              </a:spcBef>
              <a:spcAft>
                <a:spcPts val="0"/>
              </a:spcAft>
              <a:buSzPts val="1100"/>
              <a:buNone/>
              <a:tabLst>
                <a:tab pos="172085" algn="l"/>
              </a:tabLst>
            </a:pPr>
            <a:r>
              <a:rPr lang="fi-FI" sz="1600" spc="0" dirty="0">
                <a:solidFill>
                  <a:schemeClr val="tx1"/>
                </a:solidFill>
                <a:effectLst/>
                <a:latin typeface="Calibri" panose="020F0502020204030204" pitchFamily="34" charset="0"/>
                <a:ea typeface="Calibri" panose="020F0502020204030204" pitchFamily="34" charset="0"/>
              </a:rPr>
              <a:t>Sinut</a:t>
            </a:r>
            <a:r>
              <a:rPr lang="fi-FI" sz="1600" spc="-50" dirty="0">
                <a:solidFill>
                  <a:schemeClr val="tx1"/>
                </a:solidFill>
                <a:effectLst/>
                <a:latin typeface="Calibri" panose="020F0502020204030204" pitchFamily="34" charset="0"/>
                <a:ea typeface="Calibri" panose="020F0502020204030204" pitchFamily="34" charset="0"/>
              </a:rPr>
              <a:t> </a:t>
            </a:r>
            <a:r>
              <a:rPr lang="fi-FI" sz="1600" spc="0" dirty="0">
                <a:solidFill>
                  <a:schemeClr val="tx1"/>
                </a:solidFill>
                <a:effectLst/>
                <a:latin typeface="Calibri" panose="020F0502020204030204" pitchFamily="34" charset="0"/>
                <a:ea typeface="Calibri" panose="020F0502020204030204" pitchFamily="34" charset="0"/>
              </a:rPr>
              <a:t>on</a:t>
            </a:r>
            <a:r>
              <a:rPr lang="fi-FI" sz="1600" spc="-50" dirty="0">
                <a:solidFill>
                  <a:schemeClr val="tx1"/>
                </a:solidFill>
                <a:effectLst/>
                <a:latin typeface="Calibri" panose="020F0502020204030204" pitchFamily="34" charset="0"/>
                <a:ea typeface="Calibri" panose="020F0502020204030204" pitchFamily="34" charset="0"/>
              </a:rPr>
              <a:t> </a:t>
            </a:r>
            <a:r>
              <a:rPr lang="fi-FI" sz="1600" spc="0" dirty="0">
                <a:solidFill>
                  <a:schemeClr val="tx1"/>
                </a:solidFill>
                <a:effectLst/>
                <a:latin typeface="Calibri" panose="020F0502020204030204" pitchFamily="34" charset="0"/>
                <a:ea typeface="Calibri" panose="020F0502020204030204" pitchFamily="34" charset="0"/>
              </a:rPr>
              <a:t>otettu</a:t>
            </a:r>
            <a:r>
              <a:rPr lang="fi-FI" sz="1600" spc="-50" dirty="0">
                <a:solidFill>
                  <a:schemeClr val="tx1"/>
                </a:solidFill>
                <a:effectLst/>
                <a:latin typeface="Calibri" panose="020F0502020204030204" pitchFamily="34" charset="0"/>
                <a:ea typeface="Calibri" panose="020F0502020204030204" pitchFamily="34" charset="0"/>
              </a:rPr>
              <a:t> </a:t>
            </a:r>
            <a:r>
              <a:rPr lang="fi-FI" sz="1600" spc="0" dirty="0">
                <a:solidFill>
                  <a:schemeClr val="tx1"/>
                </a:solidFill>
                <a:effectLst/>
                <a:latin typeface="Calibri" panose="020F0502020204030204" pitchFamily="34" charset="0"/>
                <a:ea typeface="Calibri" panose="020F0502020204030204" pitchFamily="34" charset="0"/>
              </a:rPr>
              <a:t>huostaan</a:t>
            </a:r>
            <a:r>
              <a:rPr lang="fi-FI" sz="1600" spc="-50" dirty="0">
                <a:solidFill>
                  <a:schemeClr val="tx1"/>
                </a:solidFill>
                <a:effectLst/>
                <a:latin typeface="Calibri" panose="020F0502020204030204" pitchFamily="34" charset="0"/>
                <a:ea typeface="Calibri" panose="020F0502020204030204" pitchFamily="34" charset="0"/>
              </a:rPr>
              <a:t> </a:t>
            </a:r>
            <a:r>
              <a:rPr lang="fi-FI" sz="1600" spc="0" dirty="0">
                <a:solidFill>
                  <a:schemeClr val="tx1"/>
                </a:solidFill>
                <a:effectLst/>
                <a:latin typeface="Calibri" panose="020F0502020204030204" pitchFamily="34" charset="0"/>
                <a:ea typeface="Calibri" panose="020F0502020204030204" pitchFamily="34" charset="0"/>
              </a:rPr>
              <a:t>sillä</a:t>
            </a:r>
            <a:r>
              <a:rPr lang="fi-FI" sz="1600" spc="-50" dirty="0">
                <a:solidFill>
                  <a:schemeClr val="tx1"/>
                </a:solidFill>
                <a:effectLst/>
                <a:latin typeface="Calibri" panose="020F0502020204030204" pitchFamily="34" charset="0"/>
                <a:ea typeface="Calibri" panose="020F0502020204030204" pitchFamily="34" charset="0"/>
              </a:rPr>
              <a:t> </a:t>
            </a:r>
            <a:r>
              <a:rPr lang="fi-FI" sz="1600" spc="0" dirty="0">
                <a:solidFill>
                  <a:schemeClr val="tx1"/>
                </a:solidFill>
                <a:effectLst/>
                <a:latin typeface="Calibri" panose="020F0502020204030204" pitchFamily="34" charset="0"/>
                <a:ea typeface="Calibri" panose="020F0502020204030204" pitchFamily="34" charset="0"/>
              </a:rPr>
              <a:t>perusteella,</a:t>
            </a:r>
            <a:r>
              <a:rPr lang="fi-FI" sz="1600" spc="-50" dirty="0">
                <a:solidFill>
                  <a:schemeClr val="tx1"/>
                </a:solidFill>
                <a:effectLst/>
                <a:latin typeface="Calibri" panose="020F0502020204030204" pitchFamily="34" charset="0"/>
                <a:ea typeface="Calibri" panose="020F0502020204030204" pitchFamily="34" charset="0"/>
              </a:rPr>
              <a:t> </a:t>
            </a:r>
            <a:r>
              <a:rPr lang="fi-FI" sz="1600" spc="0" dirty="0">
                <a:solidFill>
                  <a:schemeClr val="tx1"/>
                </a:solidFill>
                <a:effectLst/>
                <a:latin typeface="Calibri" panose="020F0502020204030204" pitchFamily="34" charset="0"/>
                <a:ea typeface="Calibri" panose="020F0502020204030204" pitchFamily="34" charset="0"/>
              </a:rPr>
              <a:t>että</a:t>
            </a:r>
            <a:r>
              <a:rPr lang="fi-FI" sz="1600" spc="-50" dirty="0">
                <a:solidFill>
                  <a:schemeClr val="tx1"/>
                </a:solidFill>
                <a:effectLst/>
                <a:latin typeface="Calibri" panose="020F0502020204030204" pitchFamily="34" charset="0"/>
                <a:ea typeface="Calibri" panose="020F0502020204030204" pitchFamily="34" charset="0"/>
              </a:rPr>
              <a:t> </a:t>
            </a:r>
            <a:r>
              <a:rPr lang="fi-FI" sz="1600" spc="0" dirty="0">
                <a:solidFill>
                  <a:schemeClr val="tx1"/>
                </a:solidFill>
                <a:effectLst/>
                <a:latin typeface="Calibri" panose="020F0502020204030204" pitchFamily="34" charset="0"/>
                <a:ea typeface="Calibri" panose="020F0502020204030204" pitchFamily="34" charset="0"/>
              </a:rPr>
              <a:t>olet</a:t>
            </a:r>
            <a:r>
              <a:rPr lang="fi-FI" sz="1600" spc="-50" dirty="0">
                <a:solidFill>
                  <a:schemeClr val="tx1"/>
                </a:solidFill>
                <a:effectLst/>
                <a:latin typeface="Calibri" panose="020F0502020204030204" pitchFamily="34" charset="0"/>
                <a:ea typeface="Calibri" panose="020F0502020204030204" pitchFamily="34" charset="0"/>
              </a:rPr>
              <a:t> </a:t>
            </a:r>
            <a:r>
              <a:rPr lang="fi-FI" sz="1600" spc="0" dirty="0">
                <a:solidFill>
                  <a:schemeClr val="tx1"/>
                </a:solidFill>
                <a:effectLst/>
                <a:latin typeface="Calibri" panose="020F0502020204030204" pitchFamily="34" charset="0"/>
                <a:ea typeface="Calibri" panose="020F0502020204030204" pitchFamily="34" charset="0"/>
              </a:rPr>
              <a:t>on</a:t>
            </a:r>
            <a:r>
              <a:rPr lang="fi-FI" sz="1600" spc="-50" dirty="0">
                <a:solidFill>
                  <a:schemeClr val="tx1"/>
                </a:solidFill>
                <a:effectLst/>
                <a:latin typeface="Calibri" panose="020F0502020204030204" pitchFamily="34" charset="0"/>
                <a:ea typeface="Calibri" panose="020F0502020204030204" pitchFamily="34" charset="0"/>
              </a:rPr>
              <a:t> </a:t>
            </a:r>
            <a:r>
              <a:rPr lang="fi-FI" sz="1600" spc="0" dirty="0">
                <a:solidFill>
                  <a:schemeClr val="tx1"/>
                </a:solidFill>
                <a:effectLst/>
                <a:latin typeface="Calibri" panose="020F0502020204030204" pitchFamily="34" charset="0"/>
                <a:ea typeface="Calibri" panose="020F0502020204030204" pitchFamily="34" charset="0"/>
              </a:rPr>
              <a:t>vaarantanut</a:t>
            </a:r>
            <a:r>
              <a:rPr lang="fi-FI" sz="1600" spc="-50" dirty="0">
                <a:solidFill>
                  <a:schemeClr val="tx1"/>
                </a:solidFill>
                <a:effectLst/>
                <a:latin typeface="Calibri" panose="020F0502020204030204" pitchFamily="34" charset="0"/>
                <a:ea typeface="Calibri" panose="020F0502020204030204" pitchFamily="34" charset="0"/>
              </a:rPr>
              <a:t> </a:t>
            </a:r>
            <a:r>
              <a:rPr lang="fi-FI" sz="1600" spc="0" dirty="0">
                <a:solidFill>
                  <a:schemeClr val="tx1"/>
                </a:solidFill>
                <a:effectLst/>
                <a:latin typeface="Calibri" panose="020F0502020204030204" pitchFamily="34" charset="0"/>
                <a:ea typeface="Calibri" panose="020F0502020204030204" pitchFamily="34" charset="0"/>
              </a:rPr>
              <a:t>vakavasti</a:t>
            </a:r>
            <a:r>
              <a:rPr lang="fi-FI" sz="1600" spc="-50" dirty="0">
                <a:solidFill>
                  <a:schemeClr val="tx1"/>
                </a:solidFill>
                <a:effectLst/>
                <a:latin typeface="Calibri" panose="020F0502020204030204" pitchFamily="34" charset="0"/>
                <a:ea typeface="Calibri" panose="020F0502020204030204" pitchFamily="34" charset="0"/>
              </a:rPr>
              <a:t> </a:t>
            </a:r>
            <a:r>
              <a:rPr lang="fi-FI" sz="1600" spc="0" dirty="0">
                <a:solidFill>
                  <a:schemeClr val="tx1"/>
                </a:solidFill>
                <a:effectLst/>
                <a:latin typeface="Calibri" panose="020F0502020204030204" pitchFamily="34" charset="0"/>
                <a:ea typeface="Calibri" panose="020F0502020204030204" pitchFamily="34" charset="0"/>
              </a:rPr>
              <a:t>terveyttäsi</a:t>
            </a:r>
            <a:r>
              <a:rPr lang="fi-FI" sz="1600" spc="-50" dirty="0">
                <a:solidFill>
                  <a:schemeClr val="tx1"/>
                </a:solidFill>
                <a:effectLst/>
                <a:latin typeface="Calibri" panose="020F0502020204030204" pitchFamily="34" charset="0"/>
                <a:ea typeface="Calibri" panose="020F0502020204030204" pitchFamily="34" charset="0"/>
              </a:rPr>
              <a:t> </a:t>
            </a:r>
            <a:r>
              <a:rPr lang="fi-FI" sz="1600" spc="0" dirty="0">
                <a:solidFill>
                  <a:schemeClr val="tx1"/>
                </a:solidFill>
                <a:effectLst/>
                <a:latin typeface="Calibri" panose="020F0502020204030204" pitchFamily="34" charset="0"/>
                <a:ea typeface="Calibri" panose="020F0502020204030204" pitchFamily="34" charset="0"/>
              </a:rPr>
              <a:t>tai</a:t>
            </a:r>
            <a:r>
              <a:rPr lang="fi-FI" sz="1600" spc="-50" dirty="0">
                <a:solidFill>
                  <a:schemeClr val="tx1"/>
                </a:solidFill>
                <a:effectLst/>
                <a:latin typeface="Calibri" panose="020F0502020204030204" pitchFamily="34" charset="0"/>
                <a:ea typeface="Calibri" panose="020F0502020204030204" pitchFamily="34" charset="0"/>
              </a:rPr>
              <a:t> </a:t>
            </a:r>
            <a:r>
              <a:rPr lang="fi-FI" sz="1600" spc="0" dirty="0">
                <a:solidFill>
                  <a:schemeClr val="tx1"/>
                </a:solidFill>
                <a:effectLst/>
                <a:latin typeface="Calibri" panose="020F0502020204030204" pitchFamily="34" charset="0"/>
                <a:ea typeface="Calibri" panose="020F0502020204030204" pitchFamily="34" charset="0"/>
              </a:rPr>
              <a:t>kehitystäsi: käyttämällä päihteitä, tekemällä muun kuin vähäisenä pidettävän rikollisen teon tai muulla niihin verrattavalla käyttäytymisellään</a:t>
            </a:r>
          </a:p>
          <a:p>
            <a:pPr marL="0" lvl="0" indent="0">
              <a:lnSpc>
                <a:spcPct val="90000"/>
              </a:lnSpc>
              <a:spcBef>
                <a:spcPts val="795"/>
              </a:spcBef>
              <a:spcAft>
                <a:spcPts val="0"/>
              </a:spcAft>
              <a:buSzPts val="1100"/>
              <a:buNone/>
              <a:tabLst>
                <a:tab pos="172085" algn="l"/>
              </a:tabLst>
            </a:pPr>
            <a:r>
              <a:rPr lang="fi-FI" sz="1600" spc="0" dirty="0">
                <a:solidFill>
                  <a:schemeClr val="tx1"/>
                </a:solidFill>
                <a:effectLst/>
                <a:latin typeface="Calibri" panose="020F0502020204030204" pitchFamily="34" charset="0"/>
                <a:ea typeface="Calibri" panose="020F0502020204030204" pitchFamily="34" charset="0"/>
              </a:rPr>
              <a:t>Sinä</a:t>
            </a:r>
            <a:r>
              <a:rPr lang="fi-FI" sz="1600" spc="-70" dirty="0">
                <a:solidFill>
                  <a:schemeClr val="tx1"/>
                </a:solidFill>
                <a:effectLst/>
                <a:latin typeface="Calibri" panose="020F0502020204030204" pitchFamily="34" charset="0"/>
                <a:ea typeface="Calibri" panose="020F0502020204030204" pitchFamily="34" charset="0"/>
              </a:rPr>
              <a:t> </a:t>
            </a:r>
            <a:r>
              <a:rPr lang="fi-FI" sz="1600" spc="0" dirty="0">
                <a:solidFill>
                  <a:schemeClr val="tx1"/>
                </a:solidFill>
                <a:effectLst/>
                <a:latin typeface="Calibri" panose="020F0502020204030204" pitchFamily="34" charset="0"/>
                <a:ea typeface="Calibri" panose="020F0502020204030204" pitchFamily="34" charset="0"/>
              </a:rPr>
              <a:t>käyttäydyt</a:t>
            </a:r>
            <a:r>
              <a:rPr lang="fi-FI" sz="1600" spc="-60" dirty="0">
                <a:solidFill>
                  <a:schemeClr val="tx1"/>
                </a:solidFill>
                <a:effectLst/>
                <a:latin typeface="Calibri" panose="020F0502020204030204" pitchFamily="34" charset="0"/>
                <a:ea typeface="Calibri" panose="020F0502020204030204" pitchFamily="34" charset="0"/>
              </a:rPr>
              <a:t> </a:t>
            </a:r>
            <a:r>
              <a:rPr lang="fi-FI" sz="1600" spc="0" dirty="0">
                <a:solidFill>
                  <a:schemeClr val="tx1"/>
                </a:solidFill>
                <a:effectLst/>
                <a:latin typeface="Calibri" panose="020F0502020204030204" pitchFamily="34" charset="0"/>
                <a:ea typeface="Calibri" panose="020F0502020204030204" pitchFamily="34" charset="0"/>
              </a:rPr>
              <a:t>laitoksessa</a:t>
            </a:r>
            <a:r>
              <a:rPr lang="fi-FI" sz="1600" spc="-60" dirty="0">
                <a:solidFill>
                  <a:schemeClr val="tx1"/>
                </a:solidFill>
                <a:effectLst/>
                <a:latin typeface="Calibri" panose="020F0502020204030204" pitchFamily="34" charset="0"/>
                <a:ea typeface="Calibri" panose="020F0502020204030204" pitchFamily="34" charset="0"/>
              </a:rPr>
              <a:t> </a:t>
            </a:r>
            <a:r>
              <a:rPr lang="fi-FI" sz="1600" spc="0" dirty="0">
                <a:solidFill>
                  <a:schemeClr val="tx1"/>
                </a:solidFill>
                <a:effectLst/>
                <a:latin typeface="Calibri" panose="020F0502020204030204" pitchFamily="34" charset="0"/>
                <a:ea typeface="Calibri" panose="020F0502020204030204" pitchFamily="34" charset="0"/>
              </a:rPr>
              <a:t>1</a:t>
            </a:r>
            <a:r>
              <a:rPr lang="fi-FI" sz="1600" spc="-60" dirty="0">
                <a:solidFill>
                  <a:schemeClr val="tx1"/>
                </a:solidFill>
                <a:effectLst/>
                <a:latin typeface="Calibri" panose="020F0502020204030204" pitchFamily="34" charset="0"/>
                <a:ea typeface="Calibri" panose="020F0502020204030204" pitchFamily="34" charset="0"/>
              </a:rPr>
              <a:t> </a:t>
            </a:r>
            <a:r>
              <a:rPr lang="fi-FI" sz="1600" spc="0" dirty="0">
                <a:solidFill>
                  <a:schemeClr val="tx1"/>
                </a:solidFill>
                <a:effectLst/>
                <a:latin typeface="Calibri" panose="020F0502020204030204" pitchFamily="34" charset="0"/>
                <a:ea typeface="Calibri" panose="020F0502020204030204" pitchFamily="34" charset="0"/>
              </a:rPr>
              <a:t>kohdassa</a:t>
            </a:r>
            <a:r>
              <a:rPr lang="fi-FI" sz="1600" spc="-60" dirty="0">
                <a:solidFill>
                  <a:schemeClr val="tx1"/>
                </a:solidFill>
                <a:effectLst/>
                <a:latin typeface="Calibri" panose="020F0502020204030204" pitchFamily="34" charset="0"/>
                <a:ea typeface="Calibri" panose="020F0502020204030204" pitchFamily="34" charset="0"/>
              </a:rPr>
              <a:t> </a:t>
            </a:r>
            <a:r>
              <a:rPr lang="fi-FI" sz="1600" spc="0" dirty="0">
                <a:solidFill>
                  <a:schemeClr val="tx1"/>
                </a:solidFill>
                <a:effectLst/>
                <a:latin typeface="Calibri" panose="020F0502020204030204" pitchFamily="34" charset="0"/>
                <a:ea typeface="Calibri" panose="020F0502020204030204" pitchFamily="34" charset="0"/>
              </a:rPr>
              <a:t>mainitulla</a:t>
            </a:r>
            <a:r>
              <a:rPr lang="fi-FI" sz="1600" spc="-60" dirty="0">
                <a:solidFill>
                  <a:schemeClr val="tx1"/>
                </a:solidFill>
                <a:effectLst/>
                <a:latin typeface="Calibri" panose="020F0502020204030204" pitchFamily="34" charset="0"/>
                <a:ea typeface="Calibri" panose="020F0502020204030204" pitchFamily="34" charset="0"/>
              </a:rPr>
              <a:t> </a:t>
            </a:r>
            <a:r>
              <a:rPr lang="fi-FI" sz="1600" spc="0" dirty="0">
                <a:solidFill>
                  <a:schemeClr val="tx1"/>
                </a:solidFill>
                <a:effectLst/>
                <a:latin typeface="Calibri" panose="020F0502020204030204" pitchFamily="34" charset="0"/>
                <a:ea typeface="Calibri" panose="020F0502020204030204" pitchFamily="34" charset="0"/>
              </a:rPr>
              <a:t>tavalla</a:t>
            </a:r>
            <a:r>
              <a:rPr lang="fi-FI" sz="1600" spc="-60" dirty="0">
                <a:solidFill>
                  <a:schemeClr val="tx1"/>
                </a:solidFill>
                <a:effectLst/>
                <a:latin typeface="Calibri" panose="020F0502020204030204" pitchFamily="34" charset="0"/>
                <a:ea typeface="Calibri" panose="020F0502020204030204" pitchFamily="34" charset="0"/>
              </a:rPr>
              <a:t> </a:t>
            </a:r>
            <a:r>
              <a:rPr lang="fi-FI" sz="1600" spc="-25" dirty="0">
                <a:solidFill>
                  <a:schemeClr val="tx1"/>
                </a:solidFill>
                <a:effectLst/>
                <a:latin typeface="Calibri" panose="020F0502020204030204" pitchFamily="34" charset="0"/>
                <a:ea typeface="Calibri" panose="020F0502020204030204" pitchFamily="34" charset="0"/>
              </a:rPr>
              <a:t>tai</a:t>
            </a:r>
            <a:endParaRPr lang="fi-FI" sz="1600" spc="0" dirty="0">
              <a:solidFill>
                <a:schemeClr val="tx1"/>
              </a:solidFill>
              <a:effectLst/>
              <a:latin typeface="Calibri" panose="020F0502020204030204" pitchFamily="34" charset="0"/>
              <a:ea typeface="Calibri" panose="020F0502020204030204" pitchFamily="34" charset="0"/>
            </a:endParaRPr>
          </a:p>
          <a:p>
            <a:pPr marL="0" lvl="0" indent="0">
              <a:lnSpc>
                <a:spcPct val="90000"/>
              </a:lnSpc>
              <a:spcBef>
                <a:spcPts val="905"/>
              </a:spcBef>
              <a:spcAft>
                <a:spcPts val="0"/>
              </a:spcAft>
              <a:buSzPts val="1100"/>
              <a:buNone/>
              <a:tabLst>
                <a:tab pos="172085" algn="l"/>
              </a:tabLst>
            </a:pPr>
            <a:r>
              <a:rPr lang="fi-FI" sz="1600" spc="0" dirty="0">
                <a:solidFill>
                  <a:schemeClr val="tx1"/>
                </a:solidFill>
                <a:effectLst/>
                <a:latin typeface="Calibri" panose="020F0502020204030204" pitchFamily="34" charset="0"/>
                <a:ea typeface="Calibri" panose="020F0502020204030204" pitchFamily="34" charset="0"/>
              </a:rPr>
              <a:t>Rajoitus</a:t>
            </a:r>
            <a:r>
              <a:rPr lang="fi-FI" sz="1600" spc="-70" dirty="0">
                <a:solidFill>
                  <a:schemeClr val="tx1"/>
                </a:solidFill>
                <a:effectLst/>
                <a:latin typeface="Calibri" panose="020F0502020204030204" pitchFamily="34" charset="0"/>
                <a:ea typeface="Calibri" panose="020F0502020204030204" pitchFamily="34" charset="0"/>
              </a:rPr>
              <a:t> </a:t>
            </a:r>
            <a:r>
              <a:rPr lang="fi-FI" sz="1600" spc="0" dirty="0">
                <a:solidFill>
                  <a:schemeClr val="tx1"/>
                </a:solidFill>
                <a:effectLst/>
                <a:latin typeface="Calibri" panose="020F0502020204030204" pitchFamily="34" charset="0"/>
                <a:ea typeface="Calibri" panose="020F0502020204030204" pitchFamily="34" charset="0"/>
              </a:rPr>
              <a:t>on</a:t>
            </a:r>
            <a:r>
              <a:rPr lang="fi-FI" sz="1600" spc="-60" dirty="0">
                <a:solidFill>
                  <a:schemeClr val="tx1"/>
                </a:solidFill>
                <a:effectLst/>
                <a:latin typeface="Calibri" panose="020F0502020204030204" pitchFamily="34" charset="0"/>
                <a:ea typeface="Calibri" panose="020F0502020204030204" pitchFamily="34" charset="0"/>
              </a:rPr>
              <a:t> </a:t>
            </a:r>
            <a:r>
              <a:rPr lang="fi-FI" sz="1600" spc="0" dirty="0">
                <a:solidFill>
                  <a:schemeClr val="tx1"/>
                </a:solidFill>
                <a:effectLst/>
                <a:latin typeface="Calibri" panose="020F0502020204030204" pitchFamily="34" charset="0"/>
                <a:ea typeface="Calibri" panose="020F0502020204030204" pitchFamily="34" charset="0"/>
              </a:rPr>
              <a:t>muutoin</a:t>
            </a:r>
            <a:r>
              <a:rPr lang="fi-FI" sz="1600" spc="-60" dirty="0">
                <a:solidFill>
                  <a:schemeClr val="tx1"/>
                </a:solidFill>
                <a:effectLst/>
                <a:latin typeface="Calibri" panose="020F0502020204030204" pitchFamily="34" charset="0"/>
                <a:ea typeface="Calibri" panose="020F0502020204030204" pitchFamily="34" charset="0"/>
              </a:rPr>
              <a:t> </a:t>
            </a:r>
            <a:r>
              <a:rPr lang="fi-FI" sz="1600" spc="0" dirty="0">
                <a:solidFill>
                  <a:schemeClr val="tx1"/>
                </a:solidFill>
                <a:effectLst/>
                <a:latin typeface="Calibri" panose="020F0502020204030204" pitchFamily="34" charset="0"/>
                <a:ea typeface="Calibri" panose="020F0502020204030204" pitchFamily="34" charset="0"/>
              </a:rPr>
              <a:t>tarpeen</a:t>
            </a:r>
            <a:r>
              <a:rPr lang="fi-FI" sz="1600" spc="-55" dirty="0">
                <a:solidFill>
                  <a:schemeClr val="tx1"/>
                </a:solidFill>
                <a:effectLst/>
                <a:latin typeface="Calibri" panose="020F0502020204030204" pitchFamily="34" charset="0"/>
                <a:ea typeface="Calibri" panose="020F0502020204030204" pitchFamily="34" charset="0"/>
              </a:rPr>
              <a:t> </a:t>
            </a:r>
            <a:r>
              <a:rPr lang="fi-FI" sz="1600" spc="0" dirty="0">
                <a:solidFill>
                  <a:schemeClr val="tx1"/>
                </a:solidFill>
                <a:effectLst/>
                <a:latin typeface="Calibri" panose="020F0502020204030204" pitchFamily="34" charset="0"/>
                <a:ea typeface="Calibri" panose="020F0502020204030204" pitchFamily="34" charset="0"/>
              </a:rPr>
              <a:t>sinun</a:t>
            </a:r>
            <a:r>
              <a:rPr lang="fi-FI" sz="1600" spc="-60" dirty="0">
                <a:solidFill>
                  <a:schemeClr val="tx1"/>
                </a:solidFill>
                <a:effectLst/>
                <a:latin typeface="Calibri" panose="020F0502020204030204" pitchFamily="34" charset="0"/>
                <a:ea typeface="Calibri" panose="020F0502020204030204" pitchFamily="34" charset="0"/>
              </a:rPr>
              <a:t> </a:t>
            </a:r>
            <a:r>
              <a:rPr lang="fi-FI" sz="1600" spc="0" dirty="0">
                <a:solidFill>
                  <a:schemeClr val="tx1"/>
                </a:solidFill>
                <a:effectLst/>
                <a:latin typeface="Calibri" panose="020F0502020204030204" pitchFamily="34" charset="0"/>
                <a:ea typeface="Calibri" panose="020F0502020204030204" pitchFamily="34" charset="0"/>
              </a:rPr>
              <a:t>suojelemiseksi</a:t>
            </a:r>
            <a:r>
              <a:rPr lang="fi-FI" sz="1600" spc="-60" dirty="0">
                <a:solidFill>
                  <a:schemeClr val="tx1"/>
                </a:solidFill>
                <a:effectLst/>
                <a:latin typeface="Calibri" panose="020F0502020204030204" pitchFamily="34" charset="0"/>
                <a:ea typeface="Calibri" panose="020F0502020204030204" pitchFamily="34" charset="0"/>
              </a:rPr>
              <a:t> </a:t>
            </a:r>
            <a:r>
              <a:rPr lang="fi-FI" sz="1600" spc="0" dirty="0">
                <a:solidFill>
                  <a:schemeClr val="tx1"/>
                </a:solidFill>
                <a:effectLst/>
                <a:latin typeface="Calibri" panose="020F0502020204030204" pitchFamily="34" charset="0"/>
                <a:ea typeface="Calibri" panose="020F0502020204030204" pitchFamily="34" charset="0"/>
              </a:rPr>
              <a:t>sinua</a:t>
            </a:r>
            <a:r>
              <a:rPr lang="fi-FI" sz="1600" spc="-55" dirty="0">
                <a:solidFill>
                  <a:schemeClr val="tx1"/>
                </a:solidFill>
                <a:effectLst/>
                <a:latin typeface="Calibri" panose="020F0502020204030204" pitchFamily="34" charset="0"/>
                <a:ea typeface="Calibri" panose="020F0502020204030204" pitchFamily="34" charset="0"/>
              </a:rPr>
              <a:t> </a:t>
            </a:r>
            <a:r>
              <a:rPr lang="fi-FI" sz="1600" spc="0" dirty="0">
                <a:solidFill>
                  <a:schemeClr val="tx1"/>
                </a:solidFill>
                <a:effectLst/>
                <a:latin typeface="Calibri" panose="020F0502020204030204" pitchFamily="34" charset="0"/>
                <a:ea typeface="Calibri" panose="020F0502020204030204" pitchFamily="34" charset="0"/>
              </a:rPr>
              <a:t>itseäsi</a:t>
            </a:r>
            <a:r>
              <a:rPr lang="fi-FI" sz="1600" spc="-60" dirty="0">
                <a:solidFill>
                  <a:schemeClr val="tx1"/>
                </a:solidFill>
                <a:effectLst/>
                <a:latin typeface="Calibri" panose="020F0502020204030204" pitchFamily="34" charset="0"/>
                <a:ea typeface="Calibri" panose="020F0502020204030204" pitchFamily="34" charset="0"/>
              </a:rPr>
              <a:t> </a:t>
            </a:r>
            <a:r>
              <a:rPr lang="fi-FI" sz="1600" spc="0" dirty="0">
                <a:solidFill>
                  <a:schemeClr val="tx1"/>
                </a:solidFill>
                <a:effectLst/>
                <a:latin typeface="Calibri" panose="020F0502020204030204" pitchFamily="34" charset="0"/>
                <a:ea typeface="Calibri" panose="020F0502020204030204" pitchFamily="34" charset="0"/>
              </a:rPr>
              <a:t>vakavasti</a:t>
            </a:r>
            <a:r>
              <a:rPr lang="fi-FI" sz="1600" spc="-60" dirty="0">
                <a:solidFill>
                  <a:schemeClr val="tx1"/>
                </a:solidFill>
                <a:effectLst/>
                <a:latin typeface="Calibri" panose="020F0502020204030204" pitchFamily="34" charset="0"/>
                <a:ea typeface="Calibri" panose="020F0502020204030204" pitchFamily="34" charset="0"/>
              </a:rPr>
              <a:t> </a:t>
            </a:r>
            <a:r>
              <a:rPr lang="fi-FI" sz="1600" spc="0" dirty="0">
                <a:solidFill>
                  <a:schemeClr val="tx1"/>
                </a:solidFill>
                <a:effectLst/>
                <a:latin typeface="Calibri" panose="020F0502020204030204" pitchFamily="34" charset="0"/>
                <a:ea typeface="Calibri" panose="020F0502020204030204" pitchFamily="34" charset="0"/>
              </a:rPr>
              <a:t>vahingoittavalta</a:t>
            </a:r>
            <a:r>
              <a:rPr lang="fi-FI" sz="1600" spc="-55" dirty="0">
                <a:solidFill>
                  <a:schemeClr val="tx1"/>
                </a:solidFill>
                <a:effectLst/>
                <a:latin typeface="Calibri" panose="020F0502020204030204" pitchFamily="34" charset="0"/>
                <a:ea typeface="Calibri" panose="020F0502020204030204" pitchFamily="34" charset="0"/>
              </a:rPr>
              <a:t> </a:t>
            </a:r>
            <a:r>
              <a:rPr lang="fi-FI" sz="1600" spc="-10" dirty="0">
                <a:solidFill>
                  <a:schemeClr val="tx1"/>
                </a:solidFill>
                <a:effectLst/>
                <a:latin typeface="Calibri" panose="020F0502020204030204" pitchFamily="34" charset="0"/>
                <a:ea typeface="Calibri" panose="020F0502020204030204" pitchFamily="34" charset="0"/>
              </a:rPr>
              <a:t>käyttäytymiseltä.</a:t>
            </a:r>
            <a:r>
              <a:rPr lang="fi-FI" sz="1600" dirty="0">
                <a:solidFill>
                  <a:schemeClr val="tx1"/>
                </a:solidFill>
                <a:effectLst/>
                <a:latin typeface="Calibri" panose="020F0502020204030204" pitchFamily="34" charset="0"/>
                <a:ea typeface="Calibri" panose="020F0502020204030204" pitchFamily="34" charset="0"/>
              </a:rPr>
              <a:t> </a:t>
            </a:r>
          </a:p>
          <a:p>
            <a:pPr marL="71755">
              <a:lnSpc>
                <a:spcPct val="90000"/>
              </a:lnSpc>
              <a:spcBef>
                <a:spcPts val="795"/>
              </a:spcBef>
              <a:spcAft>
                <a:spcPts val="0"/>
              </a:spcAft>
            </a:pPr>
            <a:r>
              <a:rPr lang="fi-FI" sz="1600" b="1" dirty="0">
                <a:solidFill>
                  <a:schemeClr val="tx1"/>
                </a:solidFill>
                <a:effectLst/>
                <a:latin typeface="Calibri" panose="020F0502020204030204" pitchFamily="34" charset="0"/>
                <a:ea typeface="Calibri" panose="020F0502020204030204" pitchFamily="34" charset="0"/>
              </a:rPr>
              <a:t>Päätös</a:t>
            </a:r>
            <a:r>
              <a:rPr lang="fi-FI" sz="1600" b="1" spc="-60" dirty="0">
                <a:solidFill>
                  <a:schemeClr val="tx1"/>
                </a:solidFill>
                <a:effectLst/>
                <a:latin typeface="Calibri" panose="020F0502020204030204" pitchFamily="34" charset="0"/>
                <a:ea typeface="Calibri" panose="020F0502020204030204" pitchFamily="34" charset="0"/>
              </a:rPr>
              <a:t> </a:t>
            </a:r>
            <a:r>
              <a:rPr lang="fi-FI" sz="1600" b="1" dirty="0">
                <a:solidFill>
                  <a:schemeClr val="tx1"/>
                </a:solidFill>
                <a:effectLst/>
                <a:latin typeface="Calibri" panose="020F0502020204030204" pitchFamily="34" charset="0"/>
                <a:ea typeface="Calibri" panose="020F0502020204030204" pitchFamily="34" charset="0"/>
              </a:rPr>
              <a:t>on</a:t>
            </a:r>
            <a:r>
              <a:rPr lang="fi-FI" sz="1600" b="1" spc="-60" dirty="0">
                <a:solidFill>
                  <a:schemeClr val="tx1"/>
                </a:solidFill>
                <a:effectLst/>
                <a:latin typeface="Calibri" panose="020F0502020204030204" pitchFamily="34" charset="0"/>
                <a:ea typeface="Calibri" panose="020F0502020204030204" pitchFamily="34" charset="0"/>
              </a:rPr>
              <a:t> </a:t>
            </a:r>
            <a:r>
              <a:rPr lang="fi-FI" sz="1600" b="1" dirty="0">
                <a:solidFill>
                  <a:schemeClr val="tx1"/>
                </a:solidFill>
                <a:effectLst/>
                <a:latin typeface="Calibri" panose="020F0502020204030204" pitchFamily="34" charset="0"/>
                <a:ea typeface="Calibri" panose="020F0502020204030204" pitchFamily="34" charset="0"/>
              </a:rPr>
              <a:t>valituskelpoinen.</a:t>
            </a:r>
            <a:r>
              <a:rPr lang="fi-FI" sz="1600" b="1" spc="-60" dirty="0">
                <a:solidFill>
                  <a:schemeClr val="tx1"/>
                </a:solidFill>
                <a:effectLst/>
                <a:latin typeface="Calibri" panose="020F0502020204030204" pitchFamily="34" charset="0"/>
                <a:ea typeface="Calibri" panose="020F0502020204030204" pitchFamily="34" charset="0"/>
              </a:rPr>
              <a:t> </a:t>
            </a:r>
            <a:endParaRPr lang="fi-FI" sz="1600" dirty="0">
              <a:solidFill>
                <a:schemeClr val="tx1"/>
              </a:solidFill>
            </a:endParaRPr>
          </a:p>
        </p:txBody>
      </p:sp>
    </p:spTree>
    <p:extLst>
      <p:ext uri="{BB962C8B-B14F-4D97-AF65-F5344CB8AC3E}">
        <p14:creationId xmlns:p14="http://schemas.microsoft.com/office/powerpoint/2010/main" val="11926781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24E43EB-867C-4B35-9A5C-E435157C72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A7C0F5DA-B59F-4F13-8BB8-FFD8F2C572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a:lstStyle/>
          <a:p>
            <a:endParaRPr lang="fi-FI"/>
          </a:p>
        </p:txBody>
      </p:sp>
      <p:sp>
        <p:nvSpPr>
          <p:cNvPr id="12" name="Freeform 5">
            <a:extLst>
              <a:ext uri="{FF2B5EF4-FFF2-40B4-BE49-F238E27FC236}">
                <a16:creationId xmlns:a16="http://schemas.microsoft.com/office/drawing/2014/main" id="{9CEA1DEC-CC9E-4776-9E08-048A15BFA6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fi-FI"/>
          </a:p>
        </p:txBody>
      </p:sp>
      <p:sp>
        <p:nvSpPr>
          <p:cNvPr id="14" name="Freeform: Shape 13">
            <a:extLst>
              <a:ext uri="{FF2B5EF4-FFF2-40B4-BE49-F238E27FC236}">
                <a16:creationId xmlns:a16="http://schemas.microsoft.com/office/drawing/2014/main" id="{9CE399CF-F4B8-4832-A8CB-B93F6B1EF4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5171964" y="-140866"/>
            <a:ext cx="6053670" cy="7139732"/>
          </a:xfrm>
          <a:custGeom>
            <a:avLst/>
            <a:gdLst>
              <a:gd name="connsiteX0" fmla="*/ 6053670 w 6053670"/>
              <a:gd name="connsiteY0" fmla="*/ 1098 h 7139732"/>
              <a:gd name="connsiteX1" fmla="*/ 6053670 w 6053670"/>
              <a:gd name="connsiteY1" fmla="*/ 1084479 h 7139732"/>
              <a:gd name="connsiteX2" fmla="*/ 6053670 w 6053670"/>
              <a:gd name="connsiteY2" fmla="*/ 1254558 h 7139732"/>
              <a:gd name="connsiteX3" fmla="*/ 6053670 w 6053670"/>
              <a:gd name="connsiteY3" fmla="*/ 7139732 h 7139732"/>
              <a:gd name="connsiteX4" fmla="*/ 0 w 6053670"/>
              <a:gd name="connsiteY4" fmla="*/ 7139732 h 7139732"/>
              <a:gd name="connsiteX5" fmla="*/ 0 w 6053670"/>
              <a:gd name="connsiteY5" fmla="*/ 1249853 h 7139732"/>
              <a:gd name="connsiteX6" fmla="*/ 0 w 6053670"/>
              <a:gd name="connsiteY6" fmla="*/ 1084479 h 7139732"/>
              <a:gd name="connsiteX7" fmla="*/ 0 w 6053670"/>
              <a:gd name="connsiteY7" fmla="*/ 0 h 7139732"/>
              <a:gd name="connsiteX8" fmla="*/ 35717 w 6053670"/>
              <a:gd name="connsiteY8" fmla="*/ 5488 h 7139732"/>
              <a:gd name="connsiteX9" fmla="*/ 140445 w 6053670"/>
              <a:gd name="connsiteY9" fmla="*/ 21641 h 7139732"/>
              <a:gd name="connsiteX10" fmla="*/ 216722 w 6053670"/>
              <a:gd name="connsiteY10" fmla="*/ 32932 h 7139732"/>
              <a:gd name="connsiteX11" fmla="*/ 307527 w 6053670"/>
              <a:gd name="connsiteY11" fmla="*/ 44850 h 7139732"/>
              <a:gd name="connsiteX12" fmla="*/ 415282 w 6053670"/>
              <a:gd name="connsiteY12" fmla="*/ 59121 h 7139732"/>
              <a:gd name="connsiteX13" fmla="*/ 534539 w 6053670"/>
              <a:gd name="connsiteY13" fmla="*/ 74175 h 7139732"/>
              <a:gd name="connsiteX14" fmla="*/ 668931 w 6053670"/>
              <a:gd name="connsiteY14" fmla="*/ 90014 h 7139732"/>
              <a:gd name="connsiteX15" fmla="*/ 815430 w 6053670"/>
              <a:gd name="connsiteY15" fmla="*/ 106794 h 7139732"/>
              <a:gd name="connsiteX16" fmla="*/ 974641 w 6053670"/>
              <a:gd name="connsiteY16" fmla="*/ 123574 h 7139732"/>
              <a:gd name="connsiteX17" fmla="*/ 1144144 w 6053670"/>
              <a:gd name="connsiteY17" fmla="*/ 140667 h 7139732"/>
              <a:gd name="connsiteX18" fmla="*/ 1326965 w 6053670"/>
              <a:gd name="connsiteY18" fmla="*/ 156506 h 7139732"/>
              <a:gd name="connsiteX19" fmla="*/ 1518261 w 6053670"/>
              <a:gd name="connsiteY19" fmla="*/ 171717 h 7139732"/>
              <a:gd name="connsiteX20" fmla="*/ 1720453 w 6053670"/>
              <a:gd name="connsiteY20" fmla="*/ 185518 h 7139732"/>
              <a:gd name="connsiteX21" fmla="*/ 1931121 w 6053670"/>
              <a:gd name="connsiteY21" fmla="*/ 198690 h 7139732"/>
              <a:gd name="connsiteX22" fmla="*/ 2150869 w 6053670"/>
              <a:gd name="connsiteY22" fmla="*/ 211079 h 7139732"/>
              <a:gd name="connsiteX23" fmla="*/ 2263467 w 6053670"/>
              <a:gd name="connsiteY23" fmla="*/ 215470 h 7139732"/>
              <a:gd name="connsiteX24" fmla="*/ 2378487 w 6053670"/>
              <a:gd name="connsiteY24" fmla="*/ 220332 h 7139732"/>
              <a:gd name="connsiteX25" fmla="*/ 2495323 w 6053670"/>
              <a:gd name="connsiteY25" fmla="*/ 224879 h 7139732"/>
              <a:gd name="connsiteX26" fmla="*/ 2612764 w 6053670"/>
              <a:gd name="connsiteY26" fmla="*/ 227859 h 7139732"/>
              <a:gd name="connsiteX27" fmla="*/ 2732627 w 6053670"/>
              <a:gd name="connsiteY27" fmla="*/ 230525 h 7139732"/>
              <a:gd name="connsiteX28" fmla="*/ 2853700 w 6053670"/>
              <a:gd name="connsiteY28" fmla="*/ 233348 h 7139732"/>
              <a:gd name="connsiteX29" fmla="*/ 2977195 w 6053670"/>
              <a:gd name="connsiteY29" fmla="*/ 235229 h 7139732"/>
              <a:gd name="connsiteX30" fmla="*/ 3101901 w 6053670"/>
              <a:gd name="connsiteY30" fmla="*/ 235229 h 7139732"/>
              <a:gd name="connsiteX31" fmla="*/ 3227817 w 6053670"/>
              <a:gd name="connsiteY31" fmla="*/ 236170 h 7139732"/>
              <a:gd name="connsiteX32" fmla="*/ 3354944 w 6053670"/>
              <a:gd name="connsiteY32" fmla="*/ 235229 h 7139732"/>
              <a:gd name="connsiteX33" fmla="*/ 3483887 w 6053670"/>
              <a:gd name="connsiteY33" fmla="*/ 233348 h 7139732"/>
              <a:gd name="connsiteX34" fmla="*/ 3612830 w 6053670"/>
              <a:gd name="connsiteY34" fmla="*/ 231623 h 7139732"/>
              <a:gd name="connsiteX35" fmla="*/ 3743590 w 6053670"/>
              <a:gd name="connsiteY35" fmla="*/ 227859 h 7139732"/>
              <a:gd name="connsiteX36" fmla="*/ 3875560 w 6053670"/>
              <a:gd name="connsiteY36" fmla="*/ 223938 h 7139732"/>
              <a:gd name="connsiteX37" fmla="*/ 4007530 w 6053670"/>
              <a:gd name="connsiteY37" fmla="*/ 219391 h 7139732"/>
              <a:gd name="connsiteX38" fmla="*/ 4140710 w 6053670"/>
              <a:gd name="connsiteY38" fmla="*/ 212961 h 7139732"/>
              <a:gd name="connsiteX39" fmla="*/ 4275102 w 6053670"/>
              <a:gd name="connsiteY39" fmla="*/ 205277 h 7139732"/>
              <a:gd name="connsiteX40" fmla="*/ 4410098 w 6053670"/>
              <a:gd name="connsiteY40" fmla="*/ 197907 h 7139732"/>
              <a:gd name="connsiteX41" fmla="*/ 4545096 w 6053670"/>
              <a:gd name="connsiteY41" fmla="*/ 188498 h 7139732"/>
              <a:gd name="connsiteX42" fmla="*/ 4681909 w 6053670"/>
              <a:gd name="connsiteY42" fmla="*/ 177207 h 7139732"/>
              <a:gd name="connsiteX43" fmla="*/ 4816905 w 6053670"/>
              <a:gd name="connsiteY43" fmla="*/ 165916 h 7139732"/>
              <a:gd name="connsiteX44" fmla="*/ 4954323 w 6053670"/>
              <a:gd name="connsiteY44" fmla="*/ 152899 h 7139732"/>
              <a:gd name="connsiteX45" fmla="*/ 5092347 w 6053670"/>
              <a:gd name="connsiteY45" fmla="*/ 138629 h 7139732"/>
              <a:gd name="connsiteX46" fmla="*/ 5228555 w 6053670"/>
              <a:gd name="connsiteY46" fmla="*/ 123574 h 7139732"/>
              <a:gd name="connsiteX47" fmla="*/ 5366578 w 6053670"/>
              <a:gd name="connsiteY47" fmla="*/ 106010 h 7139732"/>
              <a:gd name="connsiteX48" fmla="*/ 5503997 w 6053670"/>
              <a:gd name="connsiteY48" fmla="*/ 87192 h 7139732"/>
              <a:gd name="connsiteX49" fmla="*/ 5642020 w 6053670"/>
              <a:gd name="connsiteY49" fmla="*/ 68530 h 7139732"/>
              <a:gd name="connsiteX50" fmla="*/ 5779438 w 6053670"/>
              <a:gd name="connsiteY50" fmla="*/ 46733 h 7139732"/>
              <a:gd name="connsiteX51" fmla="*/ 5916251 w 6053670"/>
              <a:gd name="connsiteY51" fmla="*/ 24464 h 7139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53670" h="7139732">
                <a:moveTo>
                  <a:pt x="6053670" y="1098"/>
                </a:moveTo>
                <a:lnTo>
                  <a:pt x="6053670" y="1084479"/>
                </a:lnTo>
                <a:lnTo>
                  <a:pt x="6053670" y="1254558"/>
                </a:lnTo>
                <a:lnTo>
                  <a:pt x="6053670" y="7139732"/>
                </a:lnTo>
                <a:lnTo>
                  <a:pt x="0" y="7139732"/>
                </a:lnTo>
                <a:lnTo>
                  <a:pt x="0" y="1249853"/>
                </a:lnTo>
                <a:lnTo>
                  <a:pt x="0" y="1084479"/>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1" y="235229"/>
                </a:lnTo>
                <a:lnTo>
                  <a:pt x="3227817" y="236170"/>
                </a:lnTo>
                <a:lnTo>
                  <a:pt x="3354944" y="235229"/>
                </a:lnTo>
                <a:lnTo>
                  <a:pt x="3483887" y="233348"/>
                </a:lnTo>
                <a:lnTo>
                  <a:pt x="3612830" y="231623"/>
                </a:lnTo>
                <a:lnTo>
                  <a:pt x="3743590" y="227859"/>
                </a:lnTo>
                <a:lnTo>
                  <a:pt x="3875560" y="223938"/>
                </a:lnTo>
                <a:lnTo>
                  <a:pt x="4007530"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bg1"/>
          </a:solidFill>
          <a:ln>
            <a:noFill/>
          </a:ln>
        </p:spPr>
        <p:txBody>
          <a:bodyPr/>
          <a:lstStyle/>
          <a:p>
            <a:endParaRPr lang="fi-FI"/>
          </a:p>
        </p:txBody>
      </p:sp>
      <p:sp>
        <p:nvSpPr>
          <p:cNvPr id="16" name="Freeform 5">
            <a:extLst>
              <a:ext uri="{FF2B5EF4-FFF2-40B4-BE49-F238E27FC236}">
                <a16:creationId xmlns:a16="http://schemas.microsoft.com/office/drawing/2014/main" id="{1F23E73A-FDC8-462C-83C1-3AA8961449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fi-FI"/>
          </a:p>
        </p:txBody>
      </p:sp>
      <p:sp>
        <p:nvSpPr>
          <p:cNvPr id="2" name="Otsikko 1">
            <a:extLst>
              <a:ext uri="{FF2B5EF4-FFF2-40B4-BE49-F238E27FC236}">
                <a16:creationId xmlns:a16="http://schemas.microsoft.com/office/drawing/2014/main" id="{2498C7E8-6EEB-50DA-DCE5-7AF9A742B308}"/>
              </a:ext>
            </a:extLst>
          </p:cNvPr>
          <p:cNvSpPr>
            <a:spLocks noGrp="1"/>
          </p:cNvSpPr>
          <p:nvPr>
            <p:ph type="title"/>
          </p:nvPr>
        </p:nvSpPr>
        <p:spPr>
          <a:xfrm>
            <a:off x="994087" y="1130603"/>
            <a:ext cx="3342442" cy="4596794"/>
          </a:xfrm>
        </p:spPr>
        <p:txBody>
          <a:bodyPr anchor="ctr">
            <a:normAutofit/>
          </a:bodyPr>
          <a:lstStyle/>
          <a:p>
            <a:r>
              <a:rPr lang="fi-FI" sz="3200" b="1">
                <a:solidFill>
                  <a:srgbClr val="EBEBEB"/>
                </a:solidFill>
                <a:effectLst/>
                <a:latin typeface="Calibri" panose="020F0502020204030204" pitchFamily="34" charset="0"/>
                <a:ea typeface="Calibri" panose="020F0502020204030204" pitchFamily="34" charset="0"/>
              </a:rPr>
              <a:t>Eristäminen</a:t>
            </a:r>
            <a:r>
              <a:rPr lang="fi-FI" sz="3200" b="1" spc="-45">
                <a:solidFill>
                  <a:srgbClr val="EBEBEB"/>
                </a:solidFill>
                <a:effectLst/>
                <a:latin typeface="Calibri" panose="020F0502020204030204" pitchFamily="34" charset="0"/>
                <a:ea typeface="Calibri" panose="020F0502020204030204" pitchFamily="34" charset="0"/>
              </a:rPr>
              <a:t> </a:t>
            </a:r>
            <a:r>
              <a:rPr lang="fi-FI" sz="3200" b="1">
                <a:solidFill>
                  <a:srgbClr val="EBEBEB"/>
                </a:solidFill>
                <a:effectLst/>
                <a:latin typeface="Calibri" panose="020F0502020204030204" pitchFamily="34" charset="0"/>
                <a:ea typeface="Calibri" panose="020F0502020204030204" pitchFamily="34" charset="0"/>
              </a:rPr>
              <a:t>70</a:t>
            </a:r>
            <a:r>
              <a:rPr lang="fi-FI" sz="3200" b="1" spc="-40">
                <a:solidFill>
                  <a:srgbClr val="EBEBEB"/>
                </a:solidFill>
                <a:effectLst/>
                <a:latin typeface="Calibri" panose="020F0502020204030204" pitchFamily="34" charset="0"/>
                <a:ea typeface="Calibri" panose="020F0502020204030204" pitchFamily="34" charset="0"/>
              </a:rPr>
              <a:t> </a:t>
            </a:r>
            <a:r>
              <a:rPr lang="fi-FI" sz="3200" b="1" spc="-50">
                <a:solidFill>
                  <a:srgbClr val="EBEBEB"/>
                </a:solidFill>
                <a:effectLst/>
                <a:latin typeface="Calibri" panose="020F0502020204030204" pitchFamily="34" charset="0"/>
                <a:ea typeface="Calibri" panose="020F0502020204030204" pitchFamily="34" charset="0"/>
              </a:rPr>
              <a:t>§</a:t>
            </a:r>
            <a:br>
              <a:rPr lang="fi-FI" sz="3200" b="1">
                <a:solidFill>
                  <a:srgbClr val="EBEBEB"/>
                </a:solidFill>
                <a:effectLst/>
                <a:latin typeface="Calibri" panose="020F0502020204030204" pitchFamily="34" charset="0"/>
                <a:ea typeface="Calibri" panose="020F0502020204030204" pitchFamily="34" charset="0"/>
              </a:rPr>
            </a:br>
            <a:endParaRPr lang="fi-FI" sz="3200">
              <a:solidFill>
                <a:srgbClr val="EBEBEB"/>
              </a:solidFill>
            </a:endParaRPr>
          </a:p>
        </p:txBody>
      </p:sp>
      <p:sp>
        <p:nvSpPr>
          <p:cNvPr id="3" name="Sisällön paikkamerkki 2">
            <a:extLst>
              <a:ext uri="{FF2B5EF4-FFF2-40B4-BE49-F238E27FC236}">
                <a16:creationId xmlns:a16="http://schemas.microsoft.com/office/drawing/2014/main" id="{60795FB5-61FE-B003-BC1D-2E5080FEADA7}"/>
              </a:ext>
            </a:extLst>
          </p:cNvPr>
          <p:cNvSpPr>
            <a:spLocks noGrp="1"/>
          </p:cNvSpPr>
          <p:nvPr>
            <p:ph idx="1"/>
          </p:nvPr>
        </p:nvSpPr>
        <p:spPr>
          <a:xfrm>
            <a:off x="5290077" y="437513"/>
            <a:ext cx="5502614" cy="5954325"/>
          </a:xfrm>
        </p:spPr>
        <p:txBody>
          <a:bodyPr anchor="ctr">
            <a:normAutofit/>
          </a:bodyPr>
          <a:lstStyle/>
          <a:p>
            <a:pPr marL="71755">
              <a:lnSpc>
                <a:spcPct val="90000"/>
              </a:lnSpc>
              <a:spcBef>
                <a:spcPts val="905"/>
              </a:spcBef>
            </a:pPr>
            <a:r>
              <a:rPr lang="fi-FI" dirty="0">
                <a:solidFill>
                  <a:schemeClr val="tx1"/>
                </a:solidFill>
                <a:effectLst/>
                <a:latin typeface="Calibri" panose="020F0502020204030204" pitchFamily="34" charset="0"/>
                <a:ea typeface="Calibri" panose="020F0502020204030204" pitchFamily="34" charset="0"/>
              </a:rPr>
              <a:t>Sinut</a:t>
            </a:r>
            <a:r>
              <a:rPr lang="fi-FI" spc="-40" dirty="0">
                <a:solidFill>
                  <a:schemeClr val="tx1"/>
                </a:solidFill>
                <a:effectLst/>
                <a:latin typeface="Calibri" panose="020F0502020204030204" pitchFamily="34" charset="0"/>
                <a:ea typeface="Calibri" panose="020F0502020204030204" pitchFamily="34" charset="0"/>
              </a:rPr>
              <a:t> </a:t>
            </a:r>
            <a:r>
              <a:rPr lang="fi-FI" spc="-40" dirty="0">
                <a:solidFill>
                  <a:schemeClr val="tx1"/>
                </a:solidFill>
                <a:latin typeface="Calibri" panose="020F0502020204030204" pitchFamily="34" charset="0"/>
                <a:ea typeface="Calibri" panose="020F0502020204030204" pitchFamily="34" charset="0"/>
              </a:rPr>
              <a:t>voidaan</a:t>
            </a:r>
            <a:r>
              <a:rPr lang="fi-FI" spc="-40" dirty="0">
                <a:solidFill>
                  <a:schemeClr val="tx1"/>
                </a:solidFill>
                <a:effectLst/>
                <a:latin typeface="Calibri" panose="020F0502020204030204" pitchFamily="34" charset="0"/>
                <a:ea typeface="Calibri" panose="020F0502020204030204" pitchFamily="34" charset="0"/>
              </a:rPr>
              <a:t> </a:t>
            </a:r>
            <a:r>
              <a:rPr lang="fi-FI" dirty="0">
                <a:solidFill>
                  <a:schemeClr val="tx1"/>
                </a:solidFill>
                <a:effectLst/>
                <a:latin typeface="Calibri" panose="020F0502020204030204" pitchFamily="34" charset="0"/>
                <a:ea typeface="Calibri" panose="020F0502020204030204" pitchFamily="34" charset="0"/>
              </a:rPr>
              <a:t>eristää</a:t>
            </a:r>
            <a:r>
              <a:rPr lang="fi-FI" spc="-40" dirty="0">
                <a:solidFill>
                  <a:schemeClr val="tx1"/>
                </a:solidFill>
                <a:effectLst/>
                <a:latin typeface="Calibri" panose="020F0502020204030204" pitchFamily="34" charset="0"/>
                <a:ea typeface="Calibri" panose="020F0502020204030204" pitchFamily="34" charset="0"/>
              </a:rPr>
              <a:t> </a:t>
            </a:r>
            <a:r>
              <a:rPr lang="fi-FI" dirty="0">
                <a:solidFill>
                  <a:schemeClr val="tx1"/>
                </a:solidFill>
                <a:effectLst/>
                <a:latin typeface="Calibri" panose="020F0502020204030204" pitchFamily="34" charset="0"/>
                <a:ea typeface="Calibri" panose="020F0502020204030204" pitchFamily="34" charset="0"/>
              </a:rPr>
              <a:t>laitoksen</a:t>
            </a:r>
            <a:r>
              <a:rPr lang="fi-FI" spc="-40" dirty="0">
                <a:solidFill>
                  <a:schemeClr val="tx1"/>
                </a:solidFill>
                <a:effectLst/>
                <a:latin typeface="Calibri" panose="020F0502020204030204" pitchFamily="34" charset="0"/>
                <a:ea typeface="Calibri" panose="020F0502020204030204" pitchFamily="34" charset="0"/>
              </a:rPr>
              <a:t> </a:t>
            </a:r>
            <a:r>
              <a:rPr lang="fi-FI" dirty="0">
                <a:solidFill>
                  <a:schemeClr val="tx1"/>
                </a:solidFill>
                <a:effectLst/>
                <a:latin typeface="Calibri" panose="020F0502020204030204" pitchFamily="34" charset="0"/>
                <a:ea typeface="Calibri" panose="020F0502020204030204" pitchFamily="34" charset="0"/>
              </a:rPr>
              <a:t>muista</a:t>
            </a:r>
            <a:r>
              <a:rPr lang="fi-FI" spc="-40" dirty="0">
                <a:solidFill>
                  <a:schemeClr val="tx1"/>
                </a:solidFill>
                <a:effectLst/>
                <a:latin typeface="Calibri" panose="020F0502020204030204" pitchFamily="34" charset="0"/>
                <a:ea typeface="Calibri" panose="020F0502020204030204" pitchFamily="34" charset="0"/>
              </a:rPr>
              <a:t> </a:t>
            </a:r>
            <a:r>
              <a:rPr lang="fi-FI" dirty="0">
                <a:solidFill>
                  <a:schemeClr val="tx1"/>
                </a:solidFill>
                <a:effectLst/>
                <a:latin typeface="Calibri" panose="020F0502020204030204" pitchFamily="34" charset="0"/>
                <a:ea typeface="Calibri" panose="020F0502020204030204" pitchFamily="34" charset="0"/>
              </a:rPr>
              <a:t>lapsista,</a:t>
            </a:r>
            <a:r>
              <a:rPr lang="fi-FI" spc="-40" dirty="0">
                <a:solidFill>
                  <a:schemeClr val="tx1"/>
                </a:solidFill>
                <a:effectLst/>
                <a:latin typeface="Calibri" panose="020F0502020204030204" pitchFamily="34" charset="0"/>
                <a:ea typeface="Calibri" panose="020F0502020204030204" pitchFamily="34" charset="0"/>
              </a:rPr>
              <a:t> </a:t>
            </a:r>
            <a:r>
              <a:rPr lang="fi-FI" dirty="0">
                <a:solidFill>
                  <a:schemeClr val="tx1"/>
                </a:solidFill>
                <a:effectLst/>
                <a:latin typeface="Calibri" panose="020F0502020204030204" pitchFamily="34" charset="0"/>
                <a:ea typeface="Calibri" panose="020F0502020204030204" pitchFamily="34" charset="0"/>
              </a:rPr>
              <a:t>jos</a:t>
            </a:r>
            <a:r>
              <a:rPr lang="fi-FI" spc="-40" dirty="0">
                <a:solidFill>
                  <a:schemeClr val="tx1"/>
                </a:solidFill>
                <a:effectLst/>
                <a:latin typeface="Calibri" panose="020F0502020204030204" pitchFamily="34" charset="0"/>
                <a:ea typeface="Calibri" panose="020F0502020204030204" pitchFamily="34" charset="0"/>
              </a:rPr>
              <a:t> </a:t>
            </a:r>
            <a:r>
              <a:rPr lang="fi-FI" spc="-40" dirty="0">
                <a:solidFill>
                  <a:schemeClr val="tx1"/>
                </a:solidFill>
                <a:latin typeface="Calibri" panose="020F0502020204030204" pitchFamily="34" charset="0"/>
                <a:ea typeface="Calibri" panose="020F0502020204030204" pitchFamily="34" charset="0"/>
              </a:rPr>
              <a:t>olet</a:t>
            </a:r>
            <a:r>
              <a:rPr lang="fi-FI" spc="-40" dirty="0">
                <a:solidFill>
                  <a:schemeClr val="tx1"/>
                </a:solidFill>
                <a:effectLst/>
                <a:latin typeface="Calibri" panose="020F0502020204030204" pitchFamily="34" charset="0"/>
                <a:ea typeface="Calibri" panose="020F0502020204030204" pitchFamily="34" charset="0"/>
              </a:rPr>
              <a:t> </a:t>
            </a:r>
            <a:r>
              <a:rPr lang="fi-FI" dirty="0">
                <a:solidFill>
                  <a:schemeClr val="tx1"/>
                </a:solidFill>
                <a:effectLst/>
                <a:latin typeface="Calibri" panose="020F0502020204030204" pitchFamily="34" charset="0"/>
                <a:ea typeface="Calibri" panose="020F0502020204030204" pitchFamily="34" charset="0"/>
              </a:rPr>
              <a:t>käyttäytymisesi</a:t>
            </a:r>
            <a:r>
              <a:rPr lang="fi-FI" spc="-40" dirty="0">
                <a:solidFill>
                  <a:schemeClr val="tx1"/>
                </a:solidFill>
                <a:effectLst/>
                <a:latin typeface="Calibri" panose="020F0502020204030204" pitchFamily="34" charset="0"/>
                <a:ea typeface="Calibri" panose="020F0502020204030204" pitchFamily="34" charset="0"/>
              </a:rPr>
              <a:t> </a:t>
            </a:r>
            <a:r>
              <a:rPr lang="fi-FI" dirty="0">
                <a:solidFill>
                  <a:schemeClr val="tx1"/>
                </a:solidFill>
                <a:effectLst/>
                <a:latin typeface="Calibri" panose="020F0502020204030204" pitchFamily="34" charset="0"/>
                <a:ea typeface="Calibri" panose="020F0502020204030204" pitchFamily="34" charset="0"/>
              </a:rPr>
              <a:t>perusteella</a:t>
            </a:r>
            <a:r>
              <a:rPr lang="fi-FI" spc="-40" dirty="0">
                <a:solidFill>
                  <a:schemeClr val="tx1"/>
                </a:solidFill>
                <a:effectLst/>
                <a:latin typeface="Calibri" panose="020F0502020204030204" pitchFamily="34" charset="0"/>
                <a:ea typeface="Calibri" panose="020F0502020204030204" pitchFamily="34" charset="0"/>
              </a:rPr>
              <a:t> </a:t>
            </a:r>
            <a:r>
              <a:rPr lang="fi-FI" dirty="0">
                <a:solidFill>
                  <a:schemeClr val="tx1"/>
                </a:solidFill>
                <a:effectLst/>
                <a:latin typeface="Calibri" panose="020F0502020204030204" pitchFamily="34" charset="0"/>
                <a:ea typeface="Calibri" panose="020F0502020204030204" pitchFamily="34" charset="0"/>
              </a:rPr>
              <a:t>vaaraksi</a:t>
            </a:r>
            <a:r>
              <a:rPr lang="fi-FI" spc="-40" dirty="0">
                <a:solidFill>
                  <a:schemeClr val="tx1"/>
                </a:solidFill>
                <a:effectLst/>
                <a:latin typeface="Calibri" panose="020F0502020204030204" pitchFamily="34" charset="0"/>
                <a:ea typeface="Calibri" panose="020F0502020204030204" pitchFamily="34" charset="0"/>
              </a:rPr>
              <a:t> </a:t>
            </a:r>
            <a:r>
              <a:rPr lang="fi-FI" dirty="0">
                <a:solidFill>
                  <a:schemeClr val="tx1"/>
                </a:solidFill>
                <a:effectLst/>
                <a:latin typeface="Calibri" panose="020F0502020204030204" pitchFamily="34" charset="0"/>
                <a:ea typeface="Calibri" panose="020F0502020204030204" pitchFamily="34" charset="0"/>
              </a:rPr>
              <a:t>itsellesi</a:t>
            </a:r>
            <a:r>
              <a:rPr lang="fi-FI" spc="-40" dirty="0">
                <a:solidFill>
                  <a:schemeClr val="tx1"/>
                </a:solidFill>
                <a:effectLst/>
                <a:latin typeface="Calibri" panose="020F0502020204030204" pitchFamily="34" charset="0"/>
                <a:ea typeface="Calibri" panose="020F0502020204030204" pitchFamily="34" charset="0"/>
              </a:rPr>
              <a:t> </a:t>
            </a:r>
            <a:r>
              <a:rPr lang="fi-FI" dirty="0">
                <a:solidFill>
                  <a:schemeClr val="tx1"/>
                </a:solidFill>
                <a:effectLst/>
                <a:latin typeface="Calibri" panose="020F0502020204030204" pitchFamily="34" charset="0"/>
                <a:ea typeface="Calibri" panose="020F0502020204030204" pitchFamily="34" charset="0"/>
              </a:rPr>
              <a:t>tai muille, tai jos eristäminen on muusta erityisen perustellusta syystä </a:t>
            </a:r>
            <a:r>
              <a:rPr lang="fi-FI" dirty="0">
                <a:solidFill>
                  <a:schemeClr val="tx1"/>
                </a:solidFill>
                <a:latin typeface="Calibri" panose="020F0502020204030204" pitchFamily="34" charset="0"/>
                <a:ea typeface="Calibri" panose="020F0502020204030204" pitchFamily="34" charset="0"/>
              </a:rPr>
              <a:t>sinun</a:t>
            </a:r>
            <a:r>
              <a:rPr lang="fi-FI" dirty="0">
                <a:solidFill>
                  <a:schemeClr val="tx1"/>
                </a:solidFill>
                <a:effectLst/>
                <a:latin typeface="Calibri" panose="020F0502020204030204" pitchFamily="34" charset="0"/>
                <a:ea typeface="Calibri" panose="020F0502020204030204" pitchFamily="34" charset="0"/>
              </a:rPr>
              <a:t> hengen, terveyden tai turvallisuuden kannalta välttämätöntä.</a:t>
            </a:r>
          </a:p>
          <a:p>
            <a:pPr marL="71755">
              <a:lnSpc>
                <a:spcPct val="90000"/>
              </a:lnSpc>
              <a:spcBef>
                <a:spcPts val="800"/>
              </a:spcBef>
              <a:spcAft>
                <a:spcPts val="0"/>
              </a:spcAft>
            </a:pPr>
            <a:r>
              <a:rPr lang="fi-FI" b="1" dirty="0">
                <a:solidFill>
                  <a:schemeClr val="tx1"/>
                </a:solidFill>
                <a:effectLst/>
                <a:latin typeface="Calibri" panose="020F0502020204030204" pitchFamily="34" charset="0"/>
                <a:ea typeface="Calibri" panose="020F0502020204030204" pitchFamily="34" charset="0"/>
              </a:rPr>
              <a:t>Päätös</a:t>
            </a:r>
            <a:r>
              <a:rPr lang="fi-FI" b="1" spc="-60" dirty="0">
                <a:solidFill>
                  <a:schemeClr val="tx1"/>
                </a:solidFill>
                <a:effectLst/>
                <a:latin typeface="Calibri" panose="020F0502020204030204" pitchFamily="34" charset="0"/>
                <a:ea typeface="Calibri" panose="020F0502020204030204" pitchFamily="34" charset="0"/>
              </a:rPr>
              <a:t> </a:t>
            </a:r>
            <a:r>
              <a:rPr lang="fi-FI" b="1" dirty="0">
                <a:solidFill>
                  <a:schemeClr val="tx1"/>
                </a:solidFill>
                <a:effectLst/>
                <a:latin typeface="Calibri" panose="020F0502020204030204" pitchFamily="34" charset="0"/>
                <a:ea typeface="Calibri" panose="020F0502020204030204" pitchFamily="34" charset="0"/>
              </a:rPr>
              <a:t>on</a:t>
            </a:r>
            <a:r>
              <a:rPr lang="fi-FI" b="1" spc="-60" dirty="0">
                <a:solidFill>
                  <a:schemeClr val="tx1"/>
                </a:solidFill>
                <a:effectLst/>
                <a:latin typeface="Calibri" panose="020F0502020204030204" pitchFamily="34" charset="0"/>
                <a:ea typeface="Calibri" panose="020F0502020204030204" pitchFamily="34" charset="0"/>
              </a:rPr>
              <a:t> </a:t>
            </a:r>
            <a:r>
              <a:rPr lang="fi-FI" b="1" dirty="0">
                <a:solidFill>
                  <a:schemeClr val="tx1"/>
                </a:solidFill>
                <a:effectLst/>
                <a:latin typeface="Calibri" panose="020F0502020204030204" pitchFamily="34" charset="0"/>
                <a:ea typeface="Calibri" panose="020F0502020204030204" pitchFamily="34" charset="0"/>
              </a:rPr>
              <a:t>valituskelpoinen.</a:t>
            </a:r>
            <a:r>
              <a:rPr lang="fi-FI" b="1" spc="-60" dirty="0">
                <a:solidFill>
                  <a:schemeClr val="tx1"/>
                </a:solidFill>
                <a:effectLst/>
                <a:latin typeface="Calibri" panose="020F0502020204030204" pitchFamily="34" charset="0"/>
                <a:ea typeface="Calibri" panose="020F0502020204030204" pitchFamily="34" charset="0"/>
              </a:rPr>
              <a:t> </a:t>
            </a:r>
            <a:endParaRPr lang="fi-FI" dirty="0">
              <a:solidFill>
                <a:schemeClr val="tx1"/>
              </a:solidFill>
            </a:endParaRPr>
          </a:p>
        </p:txBody>
      </p:sp>
    </p:spTree>
    <p:extLst>
      <p:ext uri="{BB962C8B-B14F-4D97-AF65-F5344CB8AC3E}">
        <p14:creationId xmlns:p14="http://schemas.microsoft.com/office/powerpoint/2010/main" val="344871170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24E43EB-867C-4B35-9A5C-E435157C72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A7C0F5DA-B59F-4F13-8BB8-FFD8F2C572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a:lstStyle/>
          <a:p>
            <a:endParaRPr lang="fi-FI"/>
          </a:p>
        </p:txBody>
      </p:sp>
      <p:sp>
        <p:nvSpPr>
          <p:cNvPr id="12" name="Freeform 5">
            <a:extLst>
              <a:ext uri="{FF2B5EF4-FFF2-40B4-BE49-F238E27FC236}">
                <a16:creationId xmlns:a16="http://schemas.microsoft.com/office/drawing/2014/main" id="{9CEA1DEC-CC9E-4776-9E08-048A15BFA6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fi-FI"/>
          </a:p>
        </p:txBody>
      </p:sp>
      <p:sp>
        <p:nvSpPr>
          <p:cNvPr id="14" name="Freeform: Shape 13">
            <a:extLst>
              <a:ext uri="{FF2B5EF4-FFF2-40B4-BE49-F238E27FC236}">
                <a16:creationId xmlns:a16="http://schemas.microsoft.com/office/drawing/2014/main" id="{9CE399CF-F4B8-4832-A8CB-B93F6B1EF4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5171964" y="-140866"/>
            <a:ext cx="6053670" cy="7139732"/>
          </a:xfrm>
          <a:custGeom>
            <a:avLst/>
            <a:gdLst>
              <a:gd name="connsiteX0" fmla="*/ 6053670 w 6053670"/>
              <a:gd name="connsiteY0" fmla="*/ 1098 h 7139732"/>
              <a:gd name="connsiteX1" fmla="*/ 6053670 w 6053670"/>
              <a:gd name="connsiteY1" fmla="*/ 1084479 h 7139732"/>
              <a:gd name="connsiteX2" fmla="*/ 6053670 w 6053670"/>
              <a:gd name="connsiteY2" fmla="*/ 1254558 h 7139732"/>
              <a:gd name="connsiteX3" fmla="*/ 6053670 w 6053670"/>
              <a:gd name="connsiteY3" fmla="*/ 7139732 h 7139732"/>
              <a:gd name="connsiteX4" fmla="*/ 0 w 6053670"/>
              <a:gd name="connsiteY4" fmla="*/ 7139732 h 7139732"/>
              <a:gd name="connsiteX5" fmla="*/ 0 w 6053670"/>
              <a:gd name="connsiteY5" fmla="*/ 1249853 h 7139732"/>
              <a:gd name="connsiteX6" fmla="*/ 0 w 6053670"/>
              <a:gd name="connsiteY6" fmla="*/ 1084479 h 7139732"/>
              <a:gd name="connsiteX7" fmla="*/ 0 w 6053670"/>
              <a:gd name="connsiteY7" fmla="*/ 0 h 7139732"/>
              <a:gd name="connsiteX8" fmla="*/ 35717 w 6053670"/>
              <a:gd name="connsiteY8" fmla="*/ 5488 h 7139732"/>
              <a:gd name="connsiteX9" fmla="*/ 140445 w 6053670"/>
              <a:gd name="connsiteY9" fmla="*/ 21641 h 7139732"/>
              <a:gd name="connsiteX10" fmla="*/ 216722 w 6053670"/>
              <a:gd name="connsiteY10" fmla="*/ 32932 h 7139732"/>
              <a:gd name="connsiteX11" fmla="*/ 307527 w 6053670"/>
              <a:gd name="connsiteY11" fmla="*/ 44850 h 7139732"/>
              <a:gd name="connsiteX12" fmla="*/ 415282 w 6053670"/>
              <a:gd name="connsiteY12" fmla="*/ 59121 h 7139732"/>
              <a:gd name="connsiteX13" fmla="*/ 534539 w 6053670"/>
              <a:gd name="connsiteY13" fmla="*/ 74175 h 7139732"/>
              <a:gd name="connsiteX14" fmla="*/ 668931 w 6053670"/>
              <a:gd name="connsiteY14" fmla="*/ 90014 h 7139732"/>
              <a:gd name="connsiteX15" fmla="*/ 815430 w 6053670"/>
              <a:gd name="connsiteY15" fmla="*/ 106794 h 7139732"/>
              <a:gd name="connsiteX16" fmla="*/ 974641 w 6053670"/>
              <a:gd name="connsiteY16" fmla="*/ 123574 h 7139732"/>
              <a:gd name="connsiteX17" fmla="*/ 1144144 w 6053670"/>
              <a:gd name="connsiteY17" fmla="*/ 140667 h 7139732"/>
              <a:gd name="connsiteX18" fmla="*/ 1326965 w 6053670"/>
              <a:gd name="connsiteY18" fmla="*/ 156506 h 7139732"/>
              <a:gd name="connsiteX19" fmla="*/ 1518261 w 6053670"/>
              <a:gd name="connsiteY19" fmla="*/ 171717 h 7139732"/>
              <a:gd name="connsiteX20" fmla="*/ 1720453 w 6053670"/>
              <a:gd name="connsiteY20" fmla="*/ 185518 h 7139732"/>
              <a:gd name="connsiteX21" fmla="*/ 1931121 w 6053670"/>
              <a:gd name="connsiteY21" fmla="*/ 198690 h 7139732"/>
              <a:gd name="connsiteX22" fmla="*/ 2150869 w 6053670"/>
              <a:gd name="connsiteY22" fmla="*/ 211079 h 7139732"/>
              <a:gd name="connsiteX23" fmla="*/ 2263467 w 6053670"/>
              <a:gd name="connsiteY23" fmla="*/ 215470 h 7139732"/>
              <a:gd name="connsiteX24" fmla="*/ 2378487 w 6053670"/>
              <a:gd name="connsiteY24" fmla="*/ 220332 h 7139732"/>
              <a:gd name="connsiteX25" fmla="*/ 2495323 w 6053670"/>
              <a:gd name="connsiteY25" fmla="*/ 224879 h 7139732"/>
              <a:gd name="connsiteX26" fmla="*/ 2612764 w 6053670"/>
              <a:gd name="connsiteY26" fmla="*/ 227859 h 7139732"/>
              <a:gd name="connsiteX27" fmla="*/ 2732627 w 6053670"/>
              <a:gd name="connsiteY27" fmla="*/ 230525 h 7139732"/>
              <a:gd name="connsiteX28" fmla="*/ 2853700 w 6053670"/>
              <a:gd name="connsiteY28" fmla="*/ 233348 h 7139732"/>
              <a:gd name="connsiteX29" fmla="*/ 2977195 w 6053670"/>
              <a:gd name="connsiteY29" fmla="*/ 235229 h 7139732"/>
              <a:gd name="connsiteX30" fmla="*/ 3101901 w 6053670"/>
              <a:gd name="connsiteY30" fmla="*/ 235229 h 7139732"/>
              <a:gd name="connsiteX31" fmla="*/ 3227817 w 6053670"/>
              <a:gd name="connsiteY31" fmla="*/ 236170 h 7139732"/>
              <a:gd name="connsiteX32" fmla="*/ 3354944 w 6053670"/>
              <a:gd name="connsiteY32" fmla="*/ 235229 h 7139732"/>
              <a:gd name="connsiteX33" fmla="*/ 3483887 w 6053670"/>
              <a:gd name="connsiteY33" fmla="*/ 233348 h 7139732"/>
              <a:gd name="connsiteX34" fmla="*/ 3612830 w 6053670"/>
              <a:gd name="connsiteY34" fmla="*/ 231623 h 7139732"/>
              <a:gd name="connsiteX35" fmla="*/ 3743590 w 6053670"/>
              <a:gd name="connsiteY35" fmla="*/ 227859 h 7139732"/>
              <a:gd name="connsiteX36" fmla="*/ 3875560 w 6053670"/>
              <a:gd name="connsiteY36" fmla="*/ 223938 h 7139732"/>
              <a:gd name="connsiteX37" fmla="*/ 4007530 w 6053670"/>
              <a:gd name="connsiteY37" fmla="*/ 219391 h 7139732"/>
              <a:gd name="connsiteX38" fmla="*/ 4140710 w 6053670"/>
              <a:gd name="connsiteY38" fmla="*/ 212961 h 7139732"/>
              <a:gd name="connsiteX39" fmla="*/ 4275102 w 6053670"/>
              <a:gd name="connsiteY39" fmla="*/ 205277 h 7139732"/>
              <a:gd name="connsiteX40" fmla="*/ 4410098 w 6053670"/>
              <a:gd name="connsiteY40" fmla="*/ 197907 h 7139732"/>
              <a:gd name="connsiteX41" fmla="*/ 4545096 w 6053670"/>
              <a:gd name="connsiteY41" fmla="*/ 188498 h 7139732"/>
              <a:gd name="connsiteX42" fmla="*/ 4681909 w 6053670"/>
              <a:gd name="connsiteY42" fmla="*/ 177207 h 7139732"/>
              <a:gd name="connsiteX43" fmla="*/ 4816905 w 6053670"/>
              <a:gd name="connsiteY43" fmla="*/ 165916 h 7139732"/>
              <a:gd name="connsiteX44" fmla="*/ 4954323 w 6053670"/>
              <a:gd name="connsiteY44" fmla="*/ 152899 h 7139732"/>
              <a:gd name="connsiteX45" fmla="*/ 5092347 w 6053670"/>
              <a:gd name="connsiteY45" fmla="*/ 138629 h 7139732"/>
              <a:gd name="connsiteX46" fmla="*/ 5228555 w 6053670"/>
              <a:gd name="connsiteY46" fmla="*/ 123574 h 7139732"/>
              <a:gd name="connsiteX47" fmla="*/ 5366578 w 6053670"/>
              <a:gd name="connsiteY47" fmla="*/ 106010 h 7139732"/>
              <a:gd name="connsiteX48" fmla="*/ 5503997 w 6053670"/>
              <a:gd name="connsiteY48" fmla="*/ 87192 h 7139732"/>
              <a:gd name="connsiteX49" fmla="*/ 5642020 w 6053670"/>
              <a:gd name="connsiteY49" fmla="*/ 68530 h 7139732"/>
              <a:gd name="connsiteX50" fmla="*/ 5779438 w 6053670"/>
              <a:gd name="connsiteY50" fmla="*/ 46733 h 7139732"/>
              <a:gd name="connsiteX51" fmla="*/ 5916251 w 6053670"/>
              <a:gd name="connsiteY51" fmla="*/ 24464 h 7139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53670" h="7139732">
                <a:moveTo>
                  <a:pt x="6053670" y="1098"/>
                </a:moveTo>
                <a:lnTo>
                  <a:pt x="6053670" y="1084479"/>
                </a:lnTo>
                <a:lnTo>
                  <a:pt x="6053670" y="1254558"/>
                </a:lnTo>
                <a:lnTo>
                  <a:pt x="6053670" y="7139732"/>
                </a:lnTo>
                <a:lnTo>
                  <a:pt x="0" y="7139732"/>
                </a:lnTo>
                <a:lnTo>
                  <a:pt x="0" y="1249853"/>
                </a:lnTo>
                <a:lnTo>
                  <a:pt x="0" y="1084479"/>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1" y="235229"/>
                </a:lnTo>
                <a:lnTo>
                  <a:pt x="3227817" y="236170"/>
                </a:lnTo>
                <a:lnTo>
                  <a:pt x="3354944" y="235229"/>
                </a:lnTo>
                <a:lnTo>
                  <a:pt x="3483887" y="233348"/>
                </a:lnTo>
                <a:lnTo>
                  <a:pt x="3612830" y="231623"/>
                </a:lnTo>
                <a:lnTo>
                  <a:pt x="3743590" y="227859"/>
                </a:lnTo>
                <a:lnTo>
                  <a:pt x="3875560" y="223938"/>
                </a:lnTo>
                <a:lnTo>
                  <a:pt x="4007530"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bg1"/>
          </a:solidFill>
          <a:ln>
            <a:noFill/>
          </a:ln>
        </p:spPr>
        <p:txBody>
          <a:bodyPr/>
          <a:lstStyle/>
          <a:p>
            <a:endParaRPr lang="fi-FI"/>
          </a:p>
        </p:txBody>
      </p:sp>
      <p:sp>
        <p:nvSpPr>
          <p:cNvPr id="16" name="Freeform 5">
            <a:extLst>
              <a:ext uri="{FF2B5EF4-FFF2-40B4-BE49-F238E27FC236}">
                <a16:creationId xmlns:a16="http://schemas.microsoft.com/office/drawing/2014/main" id="{1F23E73A-FDC8-462C-83C1-3AA8961449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fi-FI"/>
          </a:p>
        </p:txBody>
      </p:sp>
      <p:sp>
        <p:nvSpPr>
          <p:cNvPr id="2" name="Otsikko 1">
            <a:extLst>
              <a:ext uri="{FF2B5EF4-FFF2-40B4-BE49-F238E27FC236}">
                <a16:creationId xmlns:a16="http://schemas.microsoft.com/office/drawing/2014/main" id="{E55D42B2-4AE8-C8C0-C946-83915E100523}"/>
              </a:ext>
            </a:extLst>
          </p:cNvPr>
          <p:cNvSpPr>
            <a:spLocks noGrp="1"/>
          </p:cNvSpPr>
          <p:nvPr>
            <p:ph type="title"/>
          </p:nvPr>
        </p:nvSpPr>
        <p:spPr>
          <a:xfrm>
            <a:off x="994087" y="1130603"/>
            <a:ext cx="3342442" cy="4596794"/>
          </a:xfrm>
        </p:spPr>
        <p:txBody>
          <a:bodyPr anchor="ctr">
            <a:normAutofit/>
          </a:bodyPr>
          <a:lstStyle/>
          <a:p>
            <a:r>
              <a:rPr lang="fi-FI" sz="3200" b="1">
                <a:solidFill>
                  <a:srgbClr val="EBEBEB"/>
                </a:solidFill>
                <a:effectLst/>
                <a:latin typeface="Calibri" panose="020F0502020204030204" pitchFamily="34" charset="0"/>
                <a:ea typeface="Calibri" panose="020F0502020204030204" pitchFamily="34" charset="0"/>
              </a:rPr>
              <a:t>Rajoituksen</a:t>
            </a:r>
            <a:r>
              <a:rPr lang="fi-FI" sz="3200" b="1" spc="-60">
                <a:solidFill>
                  <a:srgbClr val="EBEBEB"/>
                </a:solidFill>
                <a:effectLst/>
                <a:latin typeface="Calibri" panose="020F0502020204030204" pitchFamily="34" charset="0"/>
                <a:ea typeface="Calibri" panose="020F0502020204030204" pitchFamily="34" charset="0"/>
              </a:rPr>
              <a:t> </a:t>
            </a:r>
            <a:r>
              <a:rPr lang="fi-FI" sz="3200" b="1" spc="-10">
                <a:solidFill>
                  <a:srgbClr val="EBEBEB"/>
                </a:solidFill>
                <a:effectLst/>
                <a:latin typeface="Calibri" panose="020F0502020204030204" pitchFamily="34" charset="0"/>
                <a:ea typeface="Calibri" panose="020F0502020204030204" pitchFamily="34" charset="0"/>
              </a:rPr>
              <a:t>jälkiarviointi</a:t>
            </a:r>
            <a:br>
              <a:rPr lang="fi-FI" sz="3200" b="1">
                <a:solidFill>
                  <a:srgbClr val="EBEBEB"/>
                </a:solidFill>
                <a:effectLst/>
                <a:latin typeface="Calibri" panose="020F0502020204030204" pitchFamily="34" charset="0"/>
                <a:ea typeface="Calibri" panose="020F0502020204030204" pitchFamily="34" charset="0"/>
              </a:rPr>
            </a:br>
            <a:endParaRPr lang="fi-FI" sz="3200">
              <a:solidFill>
                <a:srgbClr val="EBEBEB"/>
              </a:solidFill>
            </a:endParaRPr>
          </a:p>
        </p:txBody>
      </p:sp>
      <p:sp>
        <p:nvSpPr>
          <p:cNvPr id="3" name="Sisällön paikkamerkki 2">
            <a:extLst>
              <a:ext uri="{FF2B5EF4-FFF2-40B4-BE49-F238E27FC236}">
                <a16:creationId xmlns:a16="http://schemas.microsoft.com/office/drawing/2014/main" id="{23681829-85F7-F80A-94E9-B53452E12994}"/>
              </a:ext>
            </a:extLst>
          </p:cNvPr>
          <p:cNvSpPr>
            <a:spLocks noGrp="1"/>
          </p:cNvSpPr>
          <p:nvPr>
            <p:ph idx="1"/>
          </p:nvPr>
        </p:nvSpPr>
        <p:spPr>
          <a:xfrm>
            <a:off x="5290077" y="437513"/>
            <a:ext cx="5502614" cy="5954325"/>
          </a:xfrm>
        </p:spPr>
        <p:txBody>
          <a:bodyPr anchor="ctr">
            <a:normAutofit/>
          </a:bodyPr>
          <a:lstStyle/>
          <a:p>
            <a:r>
              <a:rPr lang="fi-FI" sz="2000" dirty="0">
                <a:solidFill>
                  <a:schemeClr val="tx1"/>
                </a:solidFill>
                <a:effectLst/>
                <a:latin typeface="Calibri" panose="020F0502020204030204" pitchFamily="34" charset="0"/>
                <a:ea typeface="Calibri" panose="020F0502020204030204" pitchFamily="34" charset="0"/>
              </a:rPr>
              <a:t>Lastensuojelulaki 74 a §. Jos sinuun on kohdistettu lastensuojelulaissa tarkoitettuja rajoituksia, Kinnalassa arvioidaan</a:t>
            </a:r>
            <a:r>
              <a:rPr lang="fi-FI" sz="2000" spc="-40" dirty="0">
                <a:solidFill>
                  <a:schemeClr val="tx1"/>
                </a:solidFill>
                <a:effectLst/>
                <a:latin typeface="Calibri" panose="020F0502020204030204" pitchFamily="34" charset="0"/>
                <a:ea typeface="Calibri" panose="020F0502020204030204" pitchFamily="34" charset="0"/>
              </a:rPr>
              <a:t> </a:t>
            </a:r>
            <a:r>
              <a:rPr lang="fi-FI" sz="2000" dirty="0">
                <a:solidFill>
                  <a:schemeClr val="tx1"/>
                </a:solidFill>
                <a:effectLst/>
                <a:latin typeface="Calibri" panose="020F0502020204030204" pitchFamily="34" charset="0"/>
                <a:ea typeface="Calibri" panose="020F0502020204030204" pitchFamily="34" charset="0"/>
              </a:rPr>
              <a:t>niiden</a:t>
            </a:r>
            <a:r>
              <a:rPr lang="fi-FI" sz="2000" spc="-40" dirty="0">
                <a:solidFill>
                  <a:schemeClr val="tx1"/>
                </a:solidFill>
                <a:effectLst/>
                <a:latin typeface="Calibri" panose="020F0502020204030204" pitchFamily="34" charset="0"/>
                <a:ea typeface="Calibri" panose="020F0502020204030204" pitchFamily="34" charset="0"/>
              </a:rPr>
              <a:t> </a:t>
            </a:r>
            <a:r>
              <a:rPr lang="fi-FI" sz="2000" dirty="0">
                <a:solidFill>
                  <a:schemeClr val="tx1"/>
                </a:solidFill>
                <a:effectLst/>
                <a:latin typeface="Calibri" panose="020F0502020204030204" pitchFamily="34" charset="0"/>
                <a:ea typeface="Calibri" panose="020F0502020204030204" pitchFamily="34" charset="0"/>
              </a:rPr>
              <a:t>käyttöä</a:t>
            </a:r>
            <a:r>
              <a:rPr lang="fi-FI" sz="2000" spc="-40" dirty="0">
                <a:solidFill>
                  <a:schemeClr val="tx1"/>
                </a:solidFill>
                <a:effectLst/>
                <a:latin typeface="Calibri" panose="020F0502020204030204" pitchFamily="34" charset="0"/>
                <a:ea typeface="Calibri" panose="020F0502020204030204" pitchFamily="34" charset="0"/>
              </a:rPr>
              <a:t> </a:t>
            </a:r>
            <a:r>
              <a:rPr lang="fi-FI" sz="2000" dirty="0">
                <a:solidFill>
                  <a:schemeClr val="tx1"/>
                </a:solidFill>
                <a:effectLst/>
                <a:latin typeface="Calibri" panose="020F0502020204030204" pitchFamily="34" charset="0"/>
                <a:ea typeface="Calibri" panose="020F0502020204030204" pitchFamily="34" charset="0"/>
              </a:rPr>
              <a:t>yhdessä</a:t>
            </a:r>
            <a:r>
              <a:rPr lang="fi-FI" sz="2000" spc="-40" dirty="0">
                <a:solidFill>
                  <a:schemeClr val="tx1"/>
                </a:solidFill>
                <a:effectLst/>
                <a:latin typeface="Calibri" panose="020F0502020204030204" pitchFamily="34" charset="0"/>
                <a:ea typeface="Calibri" panose="020F0502020204030204" pitchFamily="34" charset="0"/>
              </a:rPr>
              <a:t> </a:t>
            </a:r>
            <a:r>
              <a:rPr lang="fi-FI" sz="2000" dirty="0">
                <a:solidFill>
                  <a:schemeClr val="tx1"/>
                </a:solidFill>
                <a:effectLst/>
                <a:latin typeface="Calibri" panose="020F0502020204030204" pitchFamily="34" charset="0"/>
                <a:ea typeface="Calibri" panose="020F0502020204030204" pitchFamily="34" charset="0"/>
              </a:rPr>
              <a:t>sinun</a:t>
            </a:r>
            <a:r>
              <a:rPr lang="fi-FI" sz="2000" spc="-40" dirty="0">
                <a:solidFill>
                  <a:schemeClr val="tx1"/>
                </a:solidFill>
                <a:effectLst/>
                <a:latin typeface="Calibri" panose="020F0502020204030204" pitchFamily="34" charset="0"/>
                <a:ea typeface="Calibri" panose="020F0502020204030204" pitchFamily="34" charset="0"/>
              </a:rPr>
              <a:t> </a:t>
            </a:r>
            <a:r>
              <a:rPr lang="fi-FI" sz="2000" dirty="0">
                <a:solidFill>
                  <a:schemeClr val="tx1"/>
                </a:solidFill>
                <a:effectLst/>
                <a:latin typeface="Calibri" panose="020F0502020204030204" pitchFamily="34" charset="0"/>
                <a:ea typeface="Calibri" panose="020F0502020204030204" pitchFamily="34" charset="0"/>
              </a:rPr>
              <a:t>kanssasi</a:t>
            </a:r>
            <a:r>
              <a:rPr lang="fi-FI" sz="2000" spc="-40" dirty="0">
                <a:solidFill>
                  <a:schemeClr val="tx1"/>
                </a:solidFill>
                <a:effectLst/>
                <a:latin typeface="Calibri" panose="020F0502020204030204" pitchFamily="34" charset="0"/>
                <a:ea typeface="Calibri" panose="020F0502020204030204" pitchFamily="34" charset="0"/>
              </a:rPr>
              <a:t> </a:t>
            </a:r>
            <a:r>
              <a:rPr lang="fi-FI" sz="2000" dirty="0">
                <a:solidFill>
                  <a:schemeClr val="tx1"/>
                </a:solidFill>
                <a:effectLst/>
                <a:latin typeface="Calibri" panose="020F0502020204030204" pitchFamily="34" charset="0"/>
                <a:ea typeface="Calibri" panose="020F0502020204030204" pitchFamily="34" charset="0"/>
              </a:rPr>
              <a:t>heti,</a:t>
            </a:r>
            <a:r>
              <a:rPr lang="fi-FI" sz="2000" spc="-40" dirty="0">
                <a:solidFill>
                  <a:schemeClr val="tx1"/>
                </a:solidFill>
                <a:effectLst/>
                <a:latin typeface="Calibri" panose="020F0502020204030204" pitchFamily="34" charset="0"/>
                <a:ea typeface="Calibri" panose="020F0502020204030204" pitchFamily="34" charset="0"/>
              </a:rPr>
              <a:t> </a:t>
            </a:r>
            <a:r>
              <a:rPr lang="fi-FI" sz="2000" dirty="0">
                <a:solidFill>
                  <a:schemeClr val="tx1"/>
                </a:solidFill>
                <a:effectLst/>
                <a:latin typeface="Calibri" panose="020F0502020204030204" pitchFamily="34" charset="0"/>
                <a:ea typeface="Calibri" panose="020F0502020204030204" pitchFamily="34" charset="0"/>
              </a:rPr>
              <a:t>kun</a:t>
            </a:r>
            <a:r>
              <a:rPr lang="fi-FI" sz="2000" spc="-40" dirty="0">
                <a:solidFill>
                  <a:schemeClr val="tx1"/>
                </a:solidFill>
                <a:effectLst/>
                <a:latin typeface="Calibri" panose="020F0502020204030204" pitchFamily="34" charset="0"/>
                <a:ea typeface="Calibri" panose="020F0502020204030204" pitchFamily="34" charset="0"/>
              </a:rPr>
              <a:t> </a:t>
            </a:r>
            <a:r>
              <a:rPr lang="fi-FI" sz="2000" dirty="0">
                <a:solidFill>
                  <a:schemeClr val="tx1"/>
                </a:solidFill>
                <a:effectLst/>
                <a:latin typeface="Calibri" panose="020F0502020204030204" pitchFamily="34" charset="0"/>
                <a:ea typeface="Calibri" panose="020F0502020204030204" pitchFamily="34" charset="0"/>
              </a:rPr>
              <a:t>sinä</a:t>
            </a:r>
            <a:r>
              <a:rPr lang="fi-FI" sz="2000" spc="-40" dirty="0">
                <a:solidFill>
                  <a:schemeClr val="tx1"/>
                </a:solidFill>
                <a:effectLst/>
                <a:latin typeface="Calibri" panose="020F0502020204030204" pitchFamily="34" charset="0"/>
                <a:ea typeface="Calibri" panose="020F0502020204030204" pitchFamily="34" charset="0"/>
              </a:rPr>
              <a:t> </a:t>
            </a:r>
            <a:r>
              <a:rPr lang="fi-FI" sz="2000" dirty="0">
                <a:solidFill>
                  <a:schemeClr val="tx1"/>
                </a:solidFill>
                <a:effectLst/>
                <a:latin typeface="Calibri" panose="020F0502020204030204" pitchFamily="34" charset="0"/>
                <a:ea typeface="Calibri" panose="020F0502020204030204" pitchFamily="34" charset="0"/>
              </a:rPr>
              <a:t>kykenet</a:t>
            </a:r>
            <a:r>
              <a:rPr lang="fi-FI" sz="2000" spc="-40" dirty="0">
                <a:solidFill>
                  <a:schemeClr val="tx1"/>
                </a:solidFill>
                <a:effectLst/>
                <a:latin typeface="Calibri" panose="020F0502020204030204" pitchFamily="34" charset="0"/>
                <a:ea typeface="Calibri" panose="020F0502020204030204" pitchFamily="34" charset="0"/>
              </a:rPr>
              <a:t> </a:t>
            </a:r>
            <a:r>
              <a:rPr lang="fi-FI" sz="2000" dirty="0">
                <a:solidFill>
                  <a:schemeClr val="tx1"/>
                </a:solidFill>
                <a:effectLst/>
                <a:latin typeface="Calibri" panose="020F0502020204030204" pitchFamily="34" charset="0"/>
                <a:ea typeface="Calibri" panose="020F0502020204030204" pitchFamily="34" charset="0"/>
              </a:rPr>
              <a:t>ymmärtämään asian</a:t>
            </a:r>
            <a:r>
              <a:rPr lang="fi-FI" sz="2000" spc="-5" dirty="0">
                <a:solidFill>
                  <a:schemeClr val="tx1"/>
                </a:solidFill>
                <a:effectLst/>
                <a:latin typeface="Calibri" panose="020F0502020204030204" pitchFamily="34" charset="0"/>
                <a:ea typeface="Calibri" panose="020F0502020204030204" pitchFamily="34" charset="0"/>
              </a:rPr>
              <a:t> </a:t>
            </a:r>
            <a:r>
              <a:rPr lang="fi-FI" sz="2000" dirty="0">
                <a:solidFill>
                  <a:schemeClr val="tx1"/>
                </a:solidFill>
                <a:effectLst/>
                <a:latin typeface="Calibri" panose="020F0502020204030204" pitchFamily="34" charset="0"/>
                <a:ea typeface="Calibri" panose="020F0502020204030204" pitchFamily="34" charset="0"/>
              </a:rPr>
              <a:t>merkityksen.</a:t>
            </a:r>
            <a:r>
              <a:rPr lang="fi-FI" sz="2000" spc="-5" dirty="0">
                <a:solidFill>
                  <a:schemeClr val="tx1"/>
                </a:solidFill>
                <a:effectLst/>
                <a:latin typeface="Calibri" panose="020F0502020204030204" pitchFamily="34" charset="0"/>
                <a:ea typeface="Calibri" panose="020F0502020204030204" pitchFamily="34" charset="0"/>
              </a:rPr>
              <a:t> </a:t>
            </a:r>
            <a:r>
              <a:rPr lang="fi-FI" sz="2000" dirty="0">
                <a:solidFill>
                  <a:schemeClr val="tx1"/>
                </a:solidFill>
                <a:effectLst/>
                <a:latin typeface="Calibri" panose="020F0502020204030204" pitchFamily="34" charset="0"/>
                <a:ea typeface="Calibri" panose="020F0502020204030204" pitchFamily="34" charset="0"/>
              </a:rPr>
              <a:t>Arvioinnissa</a:t>
            </a:r>
            <a:r>
              <a:rPr lang="fi-FI" sz="2000" spc="-5" dirty="0">
                <a:solidFill>
                  <a:schemeClr val="tx1"/>
                </a:solidFill>
                <a:effectLst/>
                <a:latin typeface="Calibri" panose="020F0502020204030204" pitchFamily="34" charset="0"/>
                <a:ea typeface="Calibri" panose="020F0502020204030204" pitchFamily="34" charset="0"/>
              </a:rPr>
              <a:t> </a:t>
            </a:r>
            <a:r>
              <a:rPr lang="fi-FI" sz="2000" dirty="0">
                <a:solidFill>
                  <a:schemeClr val="tx1"/>
                </a:solidFill>
                <a:effectLst/>
                <a:latin typeface="Calibri" panose="020F0502020204030204" pitchFamily="34" charset="0"/>
                <a:ea typeface="Calibri" panose="020F0502020204030204" pitchFamily="34" charset="0"/>
              </a:rPr>
              <a:t>käydään</a:t>
            </a:r>
            <a:r>
              <a:rPr lang="fi-FI" sz="2000" spc="-5" dirty="0">
                <a:solidFill>
                  <a:schemeClr val="tx1"/>
                </a:solidFill>
                <a:effectLst/>
                <a:latin typeface="Calibri" panose="020F0502020204030204" pitchFamily="34" charset="0"/>
                <a:ea typeface="Calibri" panose="020F0502020204030204" pitchFamily="34" charset="0"/>
              </a:rPr>
              <a:t> </a:t>
            </a:r>
            <a:r>
              <a:rPr lang="fi-FI" sz="2000" dirty="0">
                <a:solidFill>
                  <a:schemeClr val="tx1"/>
                </a:solidFill>
                <a:effectLst/>
                <a:latin typeface="Calibri" panose="020F0502020204030204" pitchFamily="34" charset="0"/>
                <a:ea typeface="Calibri" panose="020F0502020204030204" pitchFamily="34" charset="0"/>
              </a:rPr>
              <a:t>sinun</a:t>
            </a:r>
            <a:r>
              <a:rPr lang="fi-FI" sz="2000" spc="-5" dirty="0">
                <a:solidFill>
                  <a:schemeClr val="tx1"/>
                </a:solidFill>
                <a:effectLst/>
                <a:latin typeface="Calibri" panose="020F0502020204030204" pitchFamily="34" charset="0"/>
                <a:ea typeface="Calibri" panose="020F0502020204030204" pitchFamily="34" charset="0"/>
              </a:rPr>
              <a:t> </a:t>
            </a:r>
            <a:r>
              <a:rPr lang="fi-FI" sz="2000" dirty="0">
                <a:solidFill>
                  <a:schemeClr val="tx1"/>
                </a:solidFill>
                <a:effectLst/>
                <a:latin typeface="Calibri" panose="020F0502020204030204" pitchFamily="34" charset="0"/>
                <a:ea typeface="Calibri" panose="020F0502020204030204" pitchFamily="34" charset="0"/>
              </a:rPr>
              <a:t>kanssasi</a:t>
            </a:r>
            <a:r>
              <a:rPr lang="fi-FI" sz="2000" spc="-5" dirty="0">
                <a:solidFill>
                  <a:schemeClr val="tx1"/>
                </a:solidFill>
                <a:effectLst/>
                <a:latin typeface="Calibri" panose="020F0502020204030204" pitchFamily="34" charset="0"/>
                <a:ea typeface="Calibri" panose="020F0502020204030204" pitchFamily="34" charset="0"/>
              </a:rPr>
              <a:t> </a:t>
            </a:r>
            <a:r>
              <a:rPr lang="fi-FI" sz="2000" dirty="0">
                <a:solidFill>
                  <a:schemeClr val="tx1"/>
                </a:solidFill>
                <a:effectLst/>
                <a:latin typeface="Calibri" panose="020F0502020204030204" pitchFamily="34" charset="0"/>
                <a:ea typeface="Calibri" panose="020F0502020204030204" pitchFamily="34" charset="0"/>
              </a:rPr>
              <a:t>läpi</a:t>
            </a:r>
            <a:r>
              <a:rPr lang="fi-FI" sz="2000" spc="-5" dirty="0">
                <a:solidFill>
                  <a:schemeClr val="tx1"/>
                </a:solidFill>
                <a:effectLst/>
                <a:latin typeface="Calibri" panose="020F0502020204030204" pitchFamily="34" charset="0"/>
                <a:ea typeface="Calibri" panose="020F0502020204030204" pitchFamily="34" charset="0"/>
              </a:rPr>
              <a:t> </a:t>
            </a:r>
            <a:r>
              <a:rPr lang="fi-FI" sz="2000" dirty="0">
                <a:solidFill>
                  <a:schemeClr val="tx1"/>
                </a:solidFill>
                <a:effectLst/>
                <a:latin typeface="Calibri" panose="020F0502020204030204" pitchFamily="34" charset="0"/>
                <a:ea typeface="Calibri" panose="020F0502020204030204" pitchFamily="34" charset="0"/>
              </a:rPr>
              <a:t>rajoitukseen</a:t>
            </a:r>
            <a:r>
              <a:rPr lang="fi-FI" sz="2000" spc="-5" dirty="0">
                <a:solidFill>
                  <a:schemeClr val="tx1"/>
                </a:solidFill>
                <a:effectLst/>
                <a:latin typeface="Calibri" panose="020F0502020204030204" pitchFamily="34" charset="0"/>
                <a:ea typeface="Calibri" panose="020F0502020204030204" pitchFamily="34" charset="0"/>
              </a:rPr>
              <a:t> </a:t>
            </a:r>
            <a:r>
              <a:rPr lang="fi-FI" sz="2000" dirty="0">
                <a:solidFill>
                  <a:schemeClr val="tx1"/>
                </a:solidFill>
                <a:effectLst/>
                <a:latin typeface="Calibri" panose="020F0502020204030204" pitchFamily="34" charset="0"/>
                <a:ea typeface="Calibri" panose="020F0502020204030204" pitchFamily="34" charset="0"/>
              </a:rPr>
              <a:t>johtanutta</a:t>
            </a:r>
            <a:r>
              <a:rPr lang="fi-FI" sz="2000" spc="-5" dirty="0">
                <a:solidFill>
                  <a:schemeClr val="tx1"/>
                </a:solidFill>
                <a:effectLst/>
                <a:latin typeface="Calibri" panose="020F0502020204030204" pitchFamily="34" charset="0"/>
                <a:ea typeface="Calibri" panose="020F0502020204030204" pitchFamily="34" charset="0"/>
              </a:rPr>
              <a:t> </a:t>
            </a:r>
            <a:r>
              <a:rPr lang="fi-FI" sz="2000" dirty="0">
                <a:solidFill>
                  <a:schemeClr val="tx1"/>
                </a:solidFill>
                <a:effectLst/>
                <a:latin typeface="Calibri" panose="020F0502020204030204" pitchFamily="34" charset="0"/>
                <a:ea typeface="Calibri" panose="020F0502020204030204" pitchFamily="34" charset="0"/>
              </a:rPr>
              <a:t>tilannetta,</a:t>
            </a:r>
            <a:r>
              <a:rPr lang="fi-FI" sz="2000" spc="-5" dirty="0">
                <a:solidFill>
                  <a:schemeClr val="tx1"/>
                </a:solidFill>
                <a:effectLst/>
                <a:latin typeface="Calibri" panose="020F0502020204030204" pitchFamily="34" charset="0"/>
                <a:ea typeface="Calibri" panose="020F0502020204030204" pitchFamily="34" charset="0"/>
              </a:rPr>
              <a:t> </a:t>
            </a:r>
            <a:r>
              <a:rPr lang="fi-FI" sz="2000" dirty="0">
                <a:solidFill>
                  <a:schemeClr val="tx1"/>
                </a:solidFill>
                <a:effectLst/>
                <a:latin typeface="Calibri" panose="020F0502020204030204" pitchFamily="34" charset="0"/>
                <a:ea typeface="Calibri" panose="020F0502020204030204" pitchFamily="34" charset="0"/>
              </a:rPr>
              <a:t>rajoituksen lastensuojelulain 61 a §:n mukaista tarvetta ja perusteita lastensuojelulain 30 §:ssä tarkoitetun sinun asiakassuunnitelmasi mukaisesti, rajoituksen toteuttamistapaa ja vaikuttavuutta sekä toimenpiteeseen osallistuneen</a:t>
            </a:r>
            <a:r>
              <a:rPr lang="fi-FI" sz="2000" spc="-30" dirty="0">
                <a:solidFill>
                  <a:schemeClr val="tx1"/>
                </a:solidFill>
                <a:effectLst/>
                <a:latin typeface="Calibri" panose="020F0502020204030204" pitchFamily="34" charset="0"/>
                <a:ea typeface="Calibri" panose="020F0502020204030204" pitchFamily="34" charset="0"/>
              </a:rPr>
              <a:t> </a:t>
            </a:r>
            <a:r>
              <a:rPr lang="fi-FI" sz="2000" dirty="0">
                <a:solidFill>
                  <a:schemeClr val="tx1"/>
                </a:solidFill>
                <a:effectLst/>
                <a:latin typeface="Calibri" panose="020F0502020204030204" pitchFamily="34" charset="0"/>
                <a:ea typeface="Calibri" panose="020F0502020204030204" pitchFamily="34" charset="0"/>
              </a:rPr>
              <a:t>henkilöstön</a:t>
            </a:r>
            <a:r>
              <a:rPr lang="fi-FI" sz="2000" spc="-30" dirty="0">
                <a:solidFill>
                  <a:schemeClr val="tx1"/>
                </a:solidFill>
                <a:effectLst/>
                <a:latin typeface="Calibri" panose="020F0502020204030204" pitchFamily="34" charset="0"/>
                <a:ea typeface="Calibri" panose="020F0502020204030204" pitchFamily="34" charset="0"/>
              </a:rPr>
              <a:t> </a:t>
            </a:r>
            <a:r>
              <a:rPr lang="fi-FI" sz="2000" dirty="0">
                <a:solidFill>
                  <a:schemeClr val="tx1"/>
                </a:solidFill>
                <a:effectLst/>
                <a:latin typeface="Calibri" panose="020F0502020204030204" pitchFamily="34" charset="0"/>
                <a:ea typeface="Calibri" panose="020F0502020204030204" pitchFamily="34" charset="0"/>
              </a:rPr>
              <a:t>toimintaa</a:t>
            </a:r>
            <a:r>
              <a:rPr lang="fi-FI" sz="2000" spc="-30" dirty="0">
                <a:solidFill>
                  <a:schemeClr val="tx1"/>
                </a:solidFill>
                <a:effectLst/>
                <a:latin typeface="Calibri" panose="020F0502020204030204" pitchFamily="34" charset="0"/>
                <a:ea typeface="Calibri" panose="020F0502020204030204" pitchFamily="34" charset="0"/>
              </a:rPr>
              <a:t> </a:t>
            </a:r>
            <a:r>
              <a:rPr lang="fi-FI" sz="2000" dirty="0">
                <a:solidFill>
                  <a:schemeClr val="tx1"/>
                </a:solidFill>
                <a:effectLst/>
                <a:latin typeface="Calibri" panose="020F0502020204030204" pitchFamily="34" charset="0"/>
                <a:ea typeface="Calibri" panose="020F0502020204030204" pitchFamily="34" charset="0"/>
              </a:rPr>
              <a:t>tilanteessa.</a:t>
            </a:r>
            <a:r>
              <a:rPr lang="fi-FI" sz="2000" spc="-30" dirty="0">
                <a:solidFill>
                  <a:schemeClr val="tx1"/>
                </a:solidFill>
                <a:effectLst/>
                <a:latin typeface="Calibri" panose="020F0502020204030204" pitchFamily="34" charset="0"/>
                <a:ea typeface="Calibri" panose="020F0502020204030204" pitchFamily="34" charset="0"/>
              </a:rPr>
              <a:t> </a:t>
            </a:r>
            <a:endParaRPr lang="fi-FI" sz="2000" dirty="0">
              <a:solidFill>
                <a:schemeClr val="tx1"/>
              </a:solidFill>
            </a:endParaRPr>
          </a:p>
        </p:txBody>
      </p:sp>
    </p:spTree>
    <p:extLst>
      <p:ext uri="{BB962C8B-B14F-4D97-AF65-F5344CB8AC3E}">
        <p14:creationId xmlns:p14="http://schemas.microsoft.com/office/powerpoint/2010/main" val="239820955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24E43EB-867C-4B35-9A5C-E435157C72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A7C0F5DA-B59F-4F13-8BB8-FFD8F2C572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a:lstStyle/>
          <a:p>
            <a:endParaRPr lang="fi-FI"/>
          </a:p>
        </p:txBody>
      </p:sp>
      <p:sp>
        <p:nvSpPr>
          <p:cNvPr id="12" name="Freeform 5">
            <a:extLst>
              <a:ext uri="{FF2B5EF4-FFF2-40B4-BE49-F238E27FC236}">
                <a16:creationId xmlns:a16="http://schemas.microsoft.com/office/drawing/2014/main" id="{9CEA1DEC-CC9E-4776-9E08-048A15BFA6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fi-FI"/>
          </a:p>
        </p:txBody>
      </p:sp>
      <p:sp>
        <p:nvSpPr>
          <p:cNvPr id="14" name="Freeform: Shape 13">
            <a:extLst>
              <a:ext uri="{FF2B5EF4-FFF2-40B4-BE49-F238E27FC236}">
                <a16:creationId xmlns:a16="http://schemas.microsoft.com/office/drawing/2014/main" id="{9CE399CF-F4B8-4832-A8CB-B93F6B1EF4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5171964" y="-140866"/>
            <a:ext cx="6053670" cy="7139732"/>
          </a:xfrm>
          <a:custGeom>
            <a:avLst/>
            <a:gdLst>
              <a:gd name="connsiteX0" fmla="*/ 6053670 w 6053670"/>
              <a:gd name="connsiteY0" fmla="*/ 1098 h 7139732"/>
              <a:gd name="connsiteX1" fmla="*/ 6053670 w 6053670"/>
              <a:gd name="connsiteY1" fmla="*/ 1084479 h 7139732"/>
              <a:gd name="connsiteX2" fmla="*/ 6053670 w 6053670"/>
              <a:gd name="connsiteY2" fmla="*/ 1254558 h 7139732"/>
              <a:gd name="connsiteX3" fmla="*/ 6053670 w 6053670"/>
              <a:gd name="connsiteY3" fmla="*/ 7139732 h 7139732"/>
              <a:gd name="connsiteX4" fmla="*/ 0 w 6053670"/>
              <a:gd name="connsiteY4" fmla="*/ 7139732 h 7139732"/>
              <a:gd name="connsiteX5" fmla="*/ 0 w 6053670"/>
              <a:gd name="connsiteY5" fmla="*/ 1249853 h 7139732"/>
              <a:gd name="connsiteX6" fmla="*/ 0 w 6053670"/>
              <a:gd name="connsiteY6" fmla="*/ 1084479 h 7139732"/>
              <a:gd name="connsiteX7" fmla="*/ 0 w 6053670"/>
              <a:gd name="connsiteY7" fmla="*/ 0 h 7139732"/>
              <a:gd name="connsiteX8" fmla="*/ 35717 w 6053670"/>
              <a:gd name="connsiteY8" fmla="*/ 5488 h 7139732"/>
              <a:gd name="connsiteX9" fmla="*/ 140445 w 6053670"/>
              <a:gd name="connsiteY9" fmla="*/ 21641 h 7139732"/>
              <a:gd name="connsiteX10" fmla="*/ 216722 w 6053670"/>
              <a:gd name="connsiteY10" fmla="*/ 32932 h 7139732"/>
              <a:gd name="connsiteX11" fmla="*/ 307527 w 6053670"/>
              <a:gd name="connsiteY11" fmla="*/ 44850 h 7139732"/>
              <a:gd name="connsiteX12" fmla="*/ 415282 w 6053670"/>
              <a:gd name="connsiteY12" fmla="*/ 59121 h 7139732"/>
              <a:gd name="connsiteX13" fmla="*/ 534539 w 6053670"/>
              <a:gd name="connsiteY13" fmla="*/ 74175 h 7139732"/>
              <a:gd name="connsiteX14" fmla="*/ 668931 w 6053670"/>
              <a:gd name="connsiteY14" fmla="*/ 90014 h 7139732"/>
              <a:gd name="connsiteX15" fmla="*/ 815430 w 6053670"/>
              <a:gd name="connsiteY15" fmla="*/ 106794 h 7139732"/>
              <a:gd name="connsiteX16" fmla="*/ 974641 w 6053670"/>
              <a:gd name="connsiteY16" fmla="*/ 123574 h 7139732"/>
              <a:gd name="connsiteX17" fmla="*/ 1144144 w 6053670"/>
              <a:gd name="connsiteY17" fmla="*/ 140667 h 7139732"/>
              <a:gd name="connsiteX18" fmla="*/ 1326965 w 6053670"/>
              <a:gd name="connsiteY18" fmla="*/ 156506 h 7139732"/>
              <a:gd name="connsiteX19" fmla="*/ 1518261 w 6053670"/>
              <a:gd name="connsiteY19" fmla="*/ 171717 h 7139732"/>
              <a:gd name="connsiteX20" fmla="*/ 1720453 w 6053670"/>
              <a:gd name="connsiteY20" fmla="*/ 185518 h 7139732"/>
              <a:gd name="connsiteX21" fmla="*/ 1931121 w 6053670"/>
              <a:gd name="connsiteY21" fmla="*/ 198690 h 7139732"/>
              <a:gd name="connsiteX22" fmla="*/ 2150869 w 6053670"/>
              <a:gd name="connsiteY22" fmla="*/ 211079 h 7139732"/>
              <a:gd name="connsiteX23" fmla="*/ 2263467 w 6053670"/>
              <a:gd name="connsiteY23" fmla="*/ 215470 h 7139732"/>
              <a:gd name="connsiteX24" fmla="*/ 2378487 w 6053670"/>
              <a:gd name="connsiteY24" fmla="*/ 220332 h 7139732"/>
              <a:gd name="connsiteX25" fmla="*/ 2495323 w 6053670"/>
              <a:gd name="connsiteY25" fmla="*/ 224879 h 7139732"/>
              <a:gd name="connsiteX26" fmla="*/ 2612764 w 6053670"/>
              <a:gd name="connsiteY26" fmla="*/ 227859 h 7139732"/>
              <a:gd name="connsiteX27" fmla="*/ 2732627 w 6053670"/>
              <a:gd name="connsiteY27" fmla="*/ 230525 h 7139732"/>
              <a:gd name="connsiteX28" fmla="*/ 2853700 w 6053670"/>
              <a:gd name="connsiteY28" fmla="*/ 233348 h 7139732"/>
              <a:gd name="connsiteX29" fmla="*/ 2977195 w 6053670"/>
              <a:gd name="connsiteY29" fmla="*/ 235229 h 7139732"/>
              <a:gd name="connsiteX30" fmla="*/ 3101901 w 6053670"/>
              <a:gd name="connsiteY30" fmla="*/ 235229 h 7139732"/>
              <a:gd name="connsiteX31" fmla="*/ 3227817 w 6053670"/>
              <a:gd name="connsiteY31" fmla="*/ 236170 h 7139732"/>
              <a:gd name="connsiteX32" fmla="*/ 3354944 w 6053670"/>
              <a:gd name="connsiteY32" fmla="*/ 235229 h 7139732"/>
              <a:gd name="connsiteX33" fmla="*/ 3483887 w 6053670"/>
              <a:gd name="connsiteY33" fmla="*/ 233348 h 7139732"/>
              <a:gd name="connsiteX34" fmla="*/ 3612830 w 6053670"/>
              <a:gd name="connsiteY34" fmla="*/ 231623 h 7139732"/>
              <a:gd name="connsiteX35" fmla="*/ 3743590 w 6053670"/>
              <a:gd name="connsiteY35" fmla="*/ 227859 h 7139732"/>
              <a:gd name="connsiteX36" fmla="*/ 3875560 w 6053670"/>
              <a:gd name="connsiteY36" fmla="*/ 223938 h 7139732"/>
              <a:gd name="connsiteX37" fmla="*/ 4007530 w 6053670"/>
              <a:gd name="connsiteY37" fmla="*/ 219391 h 7139732"/>
              <a:gd name="connsiteX38" fmla="*/ 4140710 w 6053670"/>
              <a:gd name="connsiteY38" fmla="*/ 212961 h 7139732"/>
              <a:gd name="connsiteX39" fmla="*/ 4275102 w 6053670"/>
              <a:gd name="connsiteY39" fmla="*/ 205277 h 7139732"/>
              <a:gd name="connsiteX40" fmla="*/ 4410098 w 6053670"/>
              <a:gd name="connsiteY40" fmla="*/ 197907 h 7139732"/>
              <a:gd name="connsiteX41" fmla="*/ 4545096 w 6053670"/>
              <a:gd name="connsiteY41" fmla="*/ 188498 h 7139732"/>
              <a:gd name="connsiteX42" fmla="*/ 4681909 w 6053670"/>
              <a:gd name="connsiteY42" fmla="*/ 177207 h 7139732"/>
              <a:gd name="connsiteX43" fmla="*/ 4816905 w 6053670"/>
              <a:gd name="connsiteY43" fmla="*/ 165916 h 7139732"/>
              <a:gd name="connsiteX44" fmla="*/ 4954323 w 6053670"/>
              <a:gd name="connsiteY44" fmla="*/ 152899 h 7139732"/>
              <a:gd name="connsiteX45" fmla="*/ 5092347 w 6053670"/>
              <a:gd name="connsiteY45" fmla="*/ 138629 h 7139732"/>
              <a:gd name="connsiteX46" fmla="*/ 5228555 w 6053670"/>
              <a:gd name="connsiteY46" fmla="*/ 123574 h 7139732"/>
              <a:gd name="connsiteX47" fmla="*/ 5366578 w 6053670"/>
              <a:gd name="connsiteY47" fmla="*/ 106010 h 7139732"/>
              <a:gd name="connsiteX48" fmla="*/ 5503997 w 6053670"/>
              <a:gd name="connsiteY48" fmla="*/ 87192 h 7139732"/>
              <a:gd name="connsiteX49" fmla="*/ 5642020 w 6053670"/>
              <a:gd name="connsiteY49" fmla="*/ 68530 h 7139732"/>
              <a:gd name="connsiteX50" fmla="*/ 5779438 w 6053670"/>
              <a:gd name="connsiteY50" fmla="*/ 46733 h 7139732"/>
              <a:gd name="connsiteX51" fmla="*/ 5916251 w 6053670"/>
              <a:gd name="connsiteY51" fmla="*/ 24464 h 7139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53670" h="7139732">
                <a:moveTo>
                  <a:pt x="6053670" y="1098"/>
                </a:moveTo>
                <a:lnTo>
                  <a:pt x="6053670" y="1084479"/>
                </a:lnTo>
                <a:lnTo>
                  <a:pt x="6053670" y="1254558"/>
                </a:lnTo>
                <a:lnTo>
                  <a:pt x="6053670" y="7139732"/>
                </a:lnTo>
                <a:lnTo>
                  <a:pt x="0" y="7139732"/>
                </a:lnTo>
                <a:lnTo>
                  <a:pt x="0" y="1249853"/>
                </a:lnTo>
                <a:lnTo>
                  <a:pt x="0" y="1084479"/>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1" y="235229"/>
                </a:lnTo>
                <a:lnTo>
                  <a:pt x="3227817" y="236170"/>
                </a:lnTo>
                <a:lnTo>
                  <a:pt x="3354944" y="235229"/>
                </a:lnTo>
                <a:lnTo>
                  <a:pt x="3483887" y="233348"/>
                </a:lnTo>
                <a:lnTo>
                  <a:pt x="3612830" y="231623"/>
                </a:lnTo>
                <a:lnTo>
                  <a:pt x="3743590" y="227859"/>
                </a:lnTo>
                <a:lnTo>
                  <a:pt x="3875560" y="223938"/>
                </a:lnTo>
                <a:lnTo>
                  <a:pt x="4007530"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bg1"/>
          </a:solidFill>
          <a:ln>
            <a:noFill/>
          </a:ln>
        </p:spPr>
        <p:txBody>
          <a:bodyPr/>
          <a:lstStyle/>
          <a:p>
            <a:endParaRPr lang="fi-FI"/>
          </a:p>
        </p:txBody>
      </p:sp>
      <p:sp>
        <p:nvSpPr>
          <p:cNvPr id="16" name="Freeform 5">
            <a:extLst>
              <a:ext uri="{FF2B5EF4-FFF2-40B4-BE49-F238E27FC236}">
                <a16:creationId xmlns:a16="http://schemas.microsoft.com/office/drawing/2014/main" id="{1F23E73A-FDC8-462C-83C1-3AA8961449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fi-FI"/>
          </a:p>
        </p:txBody>
      </p:sp>
      <p:sp>
        <p:nvSpPr>
          <p:cNvPr id="2" name="Otsikko 1">
            <a:extLst>
              <a:ext uri="{FF2B5EF4-FFF2-40B4-BE49-F238E27FC236}">
                <a16:creationId xmlns:a16="http://schemas.microsoft.com/office/drawing/2014/main" id="{EFC06A57-8593-BF95-903B-89735F6DC29D}"/>
              </a:ext>
            </a:extLst>
          </p:cNvPr>
          <p:cNvSpPr>
            <a:spLocks noGrp="1"/>
          </p:cNvSpPr>
          <p:nvPr>
            <p:ph type="title"/>
          </p:nvPr>
        </p:nvSpPr>
        <p:spPr>
          <a:xfrm>
            <a:off x="994087" y="1130603"/>
            <a:ext cx="3342442" cy="4596794"/>
          </a:xfrm>
        </p:spPr>
        <p:txBody>
          <a:bodyPr anchor="ctr">
            <a:normAutofit/>
          </a:bodyPr>
          <a:lstStyle/>
          <a:p>
            <a:r>
              <a:rPr lang="fi-FI" sz="2500" b="1">
                <a:solidFill>
                  <a:srgbClr val="EBEBEB"/>
                </a:solidFill>
                <a:effectLst/>
                <a:latin typeface="Calibri" panose="020F0502020204030204" pitchFamily="34" charset="0"/>
                <a:ea typeface="Calibri" panose="020F0502020204030204" pitchFamily="34" charset="0"/>
              </a:rPr>
              <a:t>Mitä</a:t>
            </a:r>
            <a:r>
              <a:rPr lang="fi-FI" sz="2500" b="1" spc="-70">
                <a:solidFill>
                  <a:srgbClr val="EBEBEB"/>
                </a:solidFill>
                <a:effectLst/>
                <a:latin typeface="Calibri" panose="020F0502020204030204" pitchFamily="34" charset="0"/>
                <a:ea typeface="Calibri" panose="020F0502020204030204" pitchFamily="34" charset="0"/>
              </a:rPr>
              <a:t> </a:t>
            </a:r>
            <a:r>
              <a:rPr lang="fi-FI" sz="2500" b="1">
                <a:solidFill>
                  <a:srgbClr val="EBEBEB"/>
                </a:solidFill>
                <a:effectLst/>
                <a:latin typeface="Calibri" panose="020F0502020204030204" pitchFamily="34" charset="0"/>
                <a:ea typeface="Calibri" panose="020F0502020204030204" pitchFamily="34" charset="0"/>
              </a:rPr>
              <a:t>otetaan</a:t>
            </a:r>
            <a:r>
              <a:rPr lang="fi-FI" sz="2500" b="1" spc="-60">
                <a:solidFill>
                  <a:srgbClr val="EBEBEB"/>
                </a:solidFill>
                <a:effectLst/>
                <a:latin typeface="Calibri" panose="020F0502020204030204" pitchFamily="34" charset="0"/>
                <a:ea typeface="Calibri" panose="020F0502020204030204" pitchFamily="34" charset="0"/>
              </a:rPr>
              <a:t> </a:t>
            </a:r>
            <a:r>
              <a:rPr lang="fi-FI" sz="2500" b="1">
                <a:solidFill>
                  <a:srgbClr val="EBEBEB"/>
                </a:solidFill>
                <a:effectLst/>
                <a:latin typeface="Calibri" panose="020F0502020204030204" pitchFamily="34" charset="0"/>
                <a:ea typeface="Calibri" panose="020F0502020204030204" pitchFamily="34" charset="0"/>
              </a:rPr>
              <a:t>huomioon</a:t>
            </a:r>
            <a:r>
              <a:rPr lang="fi-FI" sz="2500" b="1" spc="-60">
                <a:solidFill>
                  <a:srgbClr val="EBEBEB"/>
                </a:solidFill>
                <a:effectLst/>
                <a:latin typeface="Calibri" panose="020F0502020204030204" pitchFamily="34" charset="0"/>
                <a:ea typeface="Calibri" panose="020F0502020204030204" pitchFamily="34" charset="0"/>
              </a:rPr>
              <a:t> </a:t>
            </a:r>
            <a:r>
              <a:rPr lang="fi-FI" sz="2500" b="1">
                <a:solidFill>
                  <a:srgbClr val="EBEBEB"/>
                </a:solidFill>
                <a:effectLst/>
                <a:latin typeface="Calibri" panose="020F0502020204030204" pitchFamily="34" charset="0"/>
                <a:ea typeface="Calibri" panose="020F0502020204030204" pitchFamily="34" charset="0"/>
              </a:rPr>
              <a:t>rajoitustoimenpiteissä</a:t>
            </a:r>
            <a:r>
              <a:rPr lang="fi-FI" sz="2500" b="1" spc="-60">
                <a:solidFill>
                  <a:srgbClr val="EBEBEB"/>
                </a:solidFill>
                <a:effectLst/>
                <a:latin typeface="Calibri" panose="020F0502020204030204" pitchFamily="34" charset="0"/>
                <a:ea typeface="Calibri" panose="020F0502020204030204" pitchFamily="34" charset="0"/>
              </a:rPr>
              <a:t> </a:t>
            </a:r>
            <a:r>
              <a:rPr lang="fi-FI" sz="2500" b="1">
                <a:solidFill>
                  <a:srgbClr val="EBEBEB"/>
                </a:solidFill>
                <a:effectLst/>
                <a:latin typeface="Calibri" panose="020F0502020204030204" pitchFamily="34" charset="0"/>
                <a:ea typeface="Calibri" panose="020F0502020204030204" pitchFamily="34" charset="0"/>
              </a:rPr>
              <a:t>ja</a:t>
            </a:r>
            <a:r>
              <a:rPr lang="fi-FI" sz="2500" b="1" spc="-60">
                <a:solidFill>
                  <a:srgbClr val="EBEBEB"/>
                </a:solidFill>
                <a:effectLst/>
                <a:latin typeface="Calibri" panose="020F0502020204030204" pitchFamily="34" charset="0"/>
                <a:ea typeface="Calibri" panose="020F0502020204030204" pitchFamily="34" charset="0"/>
              </a:rPr>
              <a:t> </a:t>
            </a:r>
            <a:r>
              <a:rPr lang="fi-FI" sz="2500" b="1" spc="-10">
                <a:solidFill>
                  <a:srgbClr val="EBEBEB"/>
                </a:solidFill>
                <a:effectLst/>
                <a:latin typeface="Calibri" panose="020F0502020204030204" pitchFamily="34" charset="0"/>
                <a:ea typeface="Calibri" panose="020F0502020204030204" pitchFamily="34" charset="0"/>
              </a:rPr>
              <a:t>seuraamuksissa</a:t>
            </a:r>
            <a:br>
              <a:rPr lang="fi-FI" sz="2500" b="1">
                <a:solidFill>
                  <a:srgbClr val="EBEBEB"/>
                </a:solidFill>
                <a:effectLst/>
                <a:latin typeface="Calibri" panose="020F0502020204030204" pitchFamily="34" charset="0"/>
                <a:ea typeface="Calibri" panose="020F0502020204030204" pitchFamily="34" charset="0"/>
              </a:rPr>
            </a:br>
            <a:endParaRPr lang="fi-FI" sz="2500">
              <a:solidFill>
                <a:srgbClr val="EBEBEB"/>
              </a:solidFill>
            </a:endParaRPr>
          </a:p>
        </p:txBody>
      </p:sp>
      <p:sp>
        <p:nvSpPr>
          <p:cNvPr id="3" name="Sisällön paikkamerkki 2">
            <a:extLst>
              <a:ext uri="{FF2B5EF4-FFF2-40B4-BE49-F238E27FC236}">
                <a16:creationId xmlns:a16="http://schemas.microsoft.com/office/drawing/2014/main" id="{900B908F-F8FF-7695-C7FE-E18AE4FF3512}"/>
              </a:ext>
            </a:extLst>
          </p:cNvPr>
          <p:cNvSpPr>
            <a:spLocks noGrp="1"/>
          </p:cNvSpPr>
          <p:nvPr>
            <p:ph idx="1"/>
          </p:nvPr>
        </p:nvSpPr>
        <p:spPr>
          <a:xfrm>
            <a:off x="5290077" y="437513"/>
            <a:ext cx="5502614" cy="5954325"/>
          </a:xfrm>
        </p:spPr>
        <p:txBody>
          <a:bodyPr anchor="ctr">
            <a:normAutofit/>
          </a:bodyPr>
          <a:lstStyle/>
          <a:p>
            <a:pPr marL="71755">
              <a:lnSpc>
                <a:spcPct val="90000"/>
              </a:lnSpc>
              <a:spcBef>
                <a:spcPts val="205"/>
              </a:spcBef>
            </a:pPr>
            <a:r>
              <a:rPr lang="fi-FI" dirty="0">
                <a:solidFill>
                  <a:schemeClr val="tx1"/>
                </a:solidFill>
                <a:effectLst/>
                <a:latin typeface="Calibri" panose="020F0502020204030204" pitchFamily="34" charset="0"/>
                <a:ea typeface="Calibri" panose="020F0502020204030204" pitchFamily="34" charset="0"/>
              </a:rPr>
              <a:t>Kaikissa rajoituksissa ja seuraamuksissa otetaan huomioon sinun kanssasi käytyjen keskustelujen sisältö. Huomioon</a:t>
            </a:r>
            <a:r>
              <a:rPr lang="fi-FI" spc="-45" dirty="0">
                <a:solidFill>
                  <a:schemeClr val="tx1"/>
                </a:solidFill>
                <a:effectLst/>
                <a:latin typeface="Calibri" panose="020F0502020204030204" pitchFamily="34" charset="0"/>
                <a:ea typeface="Calibri" panose="020F0502020204030204" pitchFamily="34" charset="0"/>
              </a:rPr>
              <a:t> </a:t>
            </a:r>
            <a:r>
              <a:rPr lang="fi-FI" dirty="0">
                <a:solidFill>
                  <a:schemeClr val="tx1"/>
                </a:solidFill>
                <a:effectLst/>
                <a:latin typeface="Calibri" panose="020F0502020204030204" pitchFamily="34" charset="0"/>
                <a:ea typeface="Calibri" panose="020F0502020204030204" pitchFamily="34" charset="0"/>
              </a:rPr>
              <a:t>otettavia</a:t>
            </a:r>
            <a:r>
              <a:rPr lang="fi-FI" spc="-45" dirty="0">
                <a:solidFill>
                  <a:schemeClr val="tx1"/>
                </a:solidFill>
                <a:effectLst/>
                <a:latin typeface="Calibri" panose="020F0502020204030204" pitchFamily="34" charset="0"/>
                <a:ea typeface="Calibri" panose="020F0502020204030204" pitchFamily="34" charset="0"/>
              </a:rPr>
              <a:t> </a:t>
            </a:r>
            <a:r>
              <a:rPr lang="fi-FI" dirty="0">
                <a:solidFill>
                  <a:schemeClr val="tx1"/>
                </a:solidFill>
                <a:effectLst/>
                <a:latin typeface="Calibri" panose="020F0502020204030204" pitchFamily="34" charset="0"/>
                <a:ea typeface="Calibri" panose="020F0502020204030204" pitchFamily="34" charset="0"/>
              </a:rPr>
              <a:t>asioita</a:t>
            </a:r>
            <a:r>
              <a:rPr lang="fi-FI" spc="-45" dirty="0">
                <a:solidFill>
                  <a:schemeClr val="tx1"/>
                </a:solidFill>
                <a:effectLst/>
                <a:latin typeface="Calibri" panose="020F0502020204030204" pitchFamily="34" charset="0"/>
                <a:ea typeface="Calibri" panose="020F0502020204030204" pitchFamily="34" charset="0"/>
              </a:rPr>
              <a:t> </a:t>
            </a:r>
            <a:r>
              <a:rPr lang="fi-FI" dirty="0">
                <a:solidFill>
                  <a:schemeClr val="tx1"/>
                </a:solidFill>
                <a:effectLst/>
                <a:latin typeface="Calibri" panose="020F0502020204030204" pitchFamily="34" charset="0"/>
                <a:ea typeface="Calibri" panose="020F0502020204030204" pitchFamily="34" charset="0"/>
              </a:rPr>
              <a:t>ovat</a:t>
            </a:r>
            <a:r>
              <a:rPr lang="fi-FI" spc="-45" dirty="0">
                <a:solidFill>
                  <a:schemeClr val="tx1"/>
                </a:solidFill>
                <a:effectLst/>
                <a:latin typeface="Calibri" panose="020F0502020204030204" pitchFamily="34" charset="0"/>
                <a:ea typeface="Calibri" panose="020F0502020204030204" pitchFamily="34" charset="0"/>
              </a:rPr>
              <a:t> </a:t>
            </a:r>
            <a:r>
              <a:rPr lang="fi-FI" dirty="0">
                <a:solidFill>
                  <a:schemeClr val="tx1"/>
                </a:solidFill>
                <a:effectLst/>
                <a:latin typeface="Calibri" panose="020F0502020204030204" pitchFamily="34" charset="0"/>
                <a:ea typeface="Calibri" panose="020F0502020204030204" pitchFamily="34" charset="0"/>
              </a:rPr>
              <a:t>sinun</a:t>
            </a:r>
            <a:r>
              <a:rPr lang="fi-FI" spc="-45" dirty="0">
                <a:solidFill>
                  <a:schemeClr val="tx1"/>
                </a:solidFill>
                <a:effectLst/>
                <a:latin typeface="Calibri" panose="020F0502020204030204" pitchFamily="34" charset="0"/>
                <a:ea typeface="Calibri" panose="020F0502020204030204" pitchFamily="34" charset="0"/>
              </a:rPr>
              <a:t> </a:t>
            </a:r>
            <a:r>
              <a:rPr lang="fi-FI" dirty="0">
                <a:solidFill>
                  <a:schemeClr val="tx1"/>
                </a:solidFill>
                <a:effectLst/>
                <a:latin typeface="Calibri" panose="020F0502020204030204" pitchFamily="34" charset="0"/>
                <a:ea typeface="Calibri" panose="020F0502020204030204" pitchFamily="34" charset="0"/>
              </a:rPr>
              <a:t>kykysi</a:t>
            </a:r>
            <a:r>
              <a:rPr lang="fi-FI" spc="-45" dirty="0">
                <a:solidFill>
                  <a:schemeClr val="tx1"/>
                </a:solidFill>
                <a:effectLst/>
                <a:latin typeface="Calibri" panose="020F0502020204030204" pitchFamily="34" charset="0"/>
                <a:ea typeface="Calibri" panose="020F0502020204030204" pitchFamily="34" charset="0"/>
              </a:rPr>
              <a:t> </a:t>
            </a:r>
            <a:r>
              <a:rPr lang="fi-FI" dirty="0">
                <a:solidFill>
                  <a:schemeClr val="tx1"/>
                </a:solidFill>
                <a:effectLst/>
                <a:latin typeface="Calibri" panose="020F0502020204030204" pitchFamily="34" charset="0"/>
                <a:ea typeface="Calibri" panose="020F0502020204030204" pitchFamily="34" charset="0"/>
              </a:rPr>
              <a:t>pohtia</a:t>
            </a:r>
            <a:r>
              <a:rPr lang="fi-FI" spc="-45" dirty="0">
                <a:solidFill>
                  <a:schemeClr val="tx1"/>
                </a:solidFill>
                <a:effectLst/>
                <a:latin typeface="Calibri" panose="020F0502020204030204" pitchFamily="34" charset="0"/>
                <a:ea typeface="Calibri" panose="020F0502020204030204" pitchFamily="34" charset="0"/>
              </a:rPr>
              <a:t> </a:t>
            </a:r>
            <a:r>
              <a:rPr lang="fi-FI" dirty="0">
                <a:solidFill>
                  <a:schemeClr val="tx1"/>
                </a:solidFill>
                <a:effectLst/>
                <a:latin typeface="Calibri" panose="020F0502020204030204" pitchFamily="34" charset="0"/>
                <a:ea typeface="Calibri" panose="020F0502020204030204" pitchFamily="34" charset="0"/>
              </a:rPr>
              <a:t>tilannetta,</a:t>
            </a:r>
            <a:r>
              <a:rPr lang="fi-FI" spc="-45" dirty="0">
                <a:solidFill>
                  <a:schemeClr val="tx1"/>
                </a:solidFill>
                <a:effectLst/>
                <a:latin typeface="Calibri" panose="020F0502020204030204" pitchFamily="34" charset="0"/>
                <a:ea typeface="Calibri" panose="020F0502020204030204" pitchFamily="34" charset="0"/>
              </a:rPr>
              <a:t> </a:t>
            </a:r>
            <a:r>
              <a:rPr lang="fi-FI" dirty="0">
                <a:solidFill>
                  <a:schemeClr val="tx1"/>
                </a:solidFill>
                <a:effectLst/>
                <a:latin typeface="Calibri" panose="020F0502020204030204" pitchFamily="34" charset="0"/>
                <a:ea typeface="Calibri" panose="020F0502020204030204" pitchFamily="34" charset="0"/>
              </a:rPr>
              <a:t>joka</a:t>
            </a:r>
            <a:r>
              <a:rPr lang="fi-FI" spc="-45" dirty="0">
                <a:solidFill>
                  <a:schemeClr val="tx1"/>
                </a:solidFill>
                <a:effectLst/>
                <a:latin typeface="Calibri" panose="020F0502020204030204" pitchFamily="34" charset="0"/>
                <a:ea typeface="Calibri" panose="020F0502020204030204" pitchFamily="34" charset="0"/>
              </a:rPr>
              <a:t> </a:t>
            </a:r>
            <a:r>
              <a:rPr lang="fi-FI" dirty="0">
                <a:solidFill>
                  <a:schemeClr val="tx1"/>
                </a:solidFill>
                <a:effectLst/>
                <a:latin typeface="Calibri" panose="020F0502020204030204" pitchFamily="34" charset="0"/>
                <a:ea typeface="Calibri" panose="020F0502020204030204" pitchFamily="34" charset="0"/>
              </a:rPr>
              <a:t>on</a:t>
            </a:r>
            <a:r>
              <a:rPr lang="fi-FI" spc="-45" dirty="0">
                <a:solidFill>
                  <a:schemeClr val="tx1"/>
                </a:solidFill>
                <a:effectLst/>
                <a:latin typeface="Calibri" panose="020F0502020204030204" pitchFamily="34" charset="0"/>
                <a:ea typeface="Calibri" panose="020F0502020204030204" pitchFamily="34" charset="0"/>
              </a:rPr>
              <a:t> </a:t>
            </a:r>
            <a:r>
              <a:rPr lang="fi-FI" dirty="0">
                <a:solidFill>
                  <a:schemeClr val="tx1"/>
                </a:solidFill>
                <a:effectLst/>
                <a:latin typeface="Calibri" panose="020F0502020204030204" pitchFamily="34" charset="0"/>
                <a:ea typeface="Calibri" panose="020F0502020204030204" pitchFamily="34" charset="0"/>
              </a:rPr>
              <a:t>johtanut</a:t>
            </a:r>
            <a:r>
              <a:rPr lang="fi-FI" spc="-45" dirty="0">
                <a:solidFill>
                  <a:schemeClr val="tx1"/>
                </a:solidFill>
                <a:effectLst/>
                <a:latin typeface="Calibri" panose="020F0502020204030204" pitchFamily="34" charset="0"/>
                <a:ea typeface="Calibri" panose="020F0502020204030204" pitchFamily="34" charset="0"/>
              </a:rPr>
              <a:t> </a:t>
            </a:r>
            <a:r>
              <a:rPr lang="fi-FI" dirty="0">
                <a:solidFill>
                  <a:schemeClr val="tx1"/>
                </a:solidFill>
                <a:effectLst/>
                <a:latin typeface="Calibri" panose="020F0502020204030204" pitchFamily="34" charset="0"/>
                <a:ea typeface="Calibri" panose="020F0502020204030204" pitchFamily="34" charset="0"/>
              </a:rPr>
              <a:t>rajoitustoimenpiteeseen, onko samankaltainen toiminta sinun mielestäsi oikeutettua, kuinka sinä näet joutuneesi tilanteeseen ja kuinka se voitaisiin tulevaisuudessa estää. Huomioon otetaan myös sinun ikäsi ja kehitystasosi.</a:t>
            </a:r>
          </a:p>
          <a:p>
            <a:pPr marL="71755" marR="266700">
              <a:lnSpc>
                <a:spcPct val="90000"/>
              </a:lnSpc>
              <a:spcBef>
                <a:spcPts val="795"/>
              </a:spcBef>
              <a:spcAft>
                <a:spcPts val="0"/>
              </a:spcAft>
            </a:pPr>
            <a:r>
              <a:rPr lang="fi-FI" dirty="0">
                <a:solidFill>
                  <a:schemeClr val="tx1"/>
                </a:solidFill>
                <a:effectLst/>
                <a:latin typeface="Calibri" panose="020F0502020204030204" pitchFamily="34" charset="0"/>
                <a:ea typeface="Calibri" panose="020F0502020204030204" pitchFamily="34" charset="0"/>
              </a:rPr>
              <a:t>Rajoitustoimenpiteiden</a:t>
            </a:r>
            <a:r>
              <a:rPr lang="fi-FI" spc="-40" dirty="0">
                <a:solidFill>
                  <a:schemeClr val="tx1"/>
                </a:solidFill>
                <a:effectLst/>
                <a:latin typeface="Calibri" panose="020F0502020204030204" pitchFamily="34" charset="0"/>
                <a:ea typeface="Calibri" panose="020F0502020204030204" pitchFamily="34" charset="0"/>
              </a:rPr>
              <a:t> </a:t>
            </a:r>
            <a:r>
              <a:rPr lang="fi-FI" dirty="0">
                <a:solidFill>
                  <a:schemeClr val="tx1"/>
                </a:solidFill>
                <a:effectLst/>
                <a:latin typeface="Calibri" panose="020F0502020204030204" pitchFamily="34" charset="0"/>
                <a:ea typeface="Calibri" panose="020F0502020204030204" pitchFamily="34" charset="0"/>
              </a:rPr>
              <a:t>vaikutusta</a:t>
            </a:r>
            <a:r>
              <a:rPr lang="fi-FI" spc="-40" dirty="0">
                <a:solidFill>
                  <a:schemeClr val="tx1"/>
                </a:solidFill>
                <a:effectLst/>
                <a:latin typeface="Calibri" panose="020F0502020204030204" pitchFamily="34" charset="0"/>
                <a:ea typeface="Calibri" panose="020F0502020204030204" pitchFamily="34" charset="0"/>
              </a:rPr>
              <a:t> </a:t>
            </a:r>
            <a:r>
              <a:rPr lang="fi-FI" dirty="0">
                <a:solidFill>
                  <a:schemeClr val="tx1"/>
                </a:solidFill>
                <a:effectLst/>
                <a:latin typeface="Calibri" panose="020F0502020204030204" pitchFamily="34" charset="0"/>
                <a:ea typeface="Calibri" panose="020F0502020204030204" pitchFamily="34" charset="0"/>
              </a:rPr>
              <a:t>arvioidaan</a:t>
            </a:r>
            <a:r>
              <a:rPr lang="fi-FI" spc="-40" dirty="0">
                <a:solidFill>
                  <a:schemeClr val="tx1"/>
                </a:solidFill>
                <a:effectLst/>
                <a:latin typeface="Calibri" panose="020F0502020204030204" pitchFamily="34" charset="0"/>
                <a:ea typeface="Calibri" panose="020F0502020204030204" pitchFamily="34" charset="0"/>
              </a:rPr>
              <a:t> </a:t>
            </a:r>
            <a:r>
              <a:rPr lang="fi-FI" dirty="0">
                <a:solidFill>
                  <a:schemeClr val="tx1"/>
                </a:solidFill>
                <a:effectLst/>
                <a:latin typeface="Calibri" panose="020F0502020204030204" pitchFamily="34" charset="0"/>
                <a:ea typeface="Calibri" panose="020F0502020204030204" pitchFamily="34" charset="0"/>
              </a:rPr>
              <a:t>säännöllisesti</a:t>
            </a:r>
            <a:r>
              <a:rPr lang="fi-FI" spc="-40" dirty="0">
                <a:solidFill>
                  <a:schemeClr val="tx1"/>
                </a:solidFill>
                <a:effectLst/>
                <a:latin typeface="Calibri" panose="020F0502020204030204" pitchFamily="34" charset="0"/>
                <a:ea typeface="Calibri" panose="020F0502020204030204" pitchFamily="34" charset="0"/>
              </a:rPr>
              <a:t> </a:t>
            </a:r>
            <a:r>
              <a:rPr lang="fi-FI" dirty="0">
                <a:solidFill>
                  <a:schemeClr val="tx1"/>
                </a:solidFill>
                <a:effectLst/>
                <a:latin typeface="Calibri" panose="020F0502020204030204" pitchFamily="34" charset="0"/>
                <a:ea typeface="Calibri" panose="020F0502020204030204" pitchFamily="34" charset="0"/>
              </a:rPr>
              <a:t>ja</a:t>
            </a:r>
            <a:r>
              <a:rPr lang="fi-FI" spc="-40" dirty="0">
                <a:solidFill>
                  <a:schemeClr val="tx1"/>
                </a:solidFill>
                <a:effectLst/>
                <a:latin typeface="Calibri" panose="020F0502020204030204" pitchFamily="34" charset="0"/>
                <a:ea typeface="Calibri" panose="020F0502020204030204" pitchFamily="34" charset="0"/>
              </a:rPr>
              <a:t> </a:t>
            </a:r>
            <a:r>
              <a:rPr lang="fi-FI" dirty="0">
                <a:solidFill>
                  <a:schemeClr val="tx1"/>
                </a:solidFill>
                <a:effectLst/>
                <a:latin typeface="Calibri" panose="020F0502020204030204" pitchFamily="34" charset="0"/>
                <a:ea typeface="Calibri" panose="020F0502020204030204" pitchFamily="34" charset="0"/>
              </a:rPr>
              <a:t>samalla</a:t>
            </a:r>
            <a:r>
              <a:rPr lang="fi-FI" spc="-40" dirty="0">
                <a:solidFill>
                  <a:schemeClr val="tx1"/>
                </a:solidFill>
                <a:effectLst/>
                <a:latin typeface="Calibri" panose="020F0502020204030204" pitchFamily="34" charset="0"/>
                <a:ea typeface="Calibri" panose="020F0502020204030204" pitchFamily="34" charset="0"/>
              </a:rPr>
              <a:t> </a:t>
            </a:r>
            <a:r>
              <a:rPr lang="fi-FI" dirty="0">
                <a:solidFill>
                  <a:schemeClr val="tx1"/>
                </a:solidFill>
                <a:effectLst/>
                <a:latin typeface="Calibri" panose="020F0502020204030204" pitchFamily="34" charset="0"/>
                <a:ea typeface="Calibri" panose="020F0502020204030204" pitchFamily="34" charset="0"/>
              </a:rPr>
              <a:t>arvioidaan</a:t>
            </a:r>
            <a:r>
              <a:rPr lang="fi-FI" spc="-40" dirty="0">
                <a:solidFill>
                  <a:schemeClr val="tx1"/>
                </a:solidFill>
                <a:effectLst/>
                <a:latin typeface="Calibri" panose="020F0502020204030204" pitchFamily="34" charset="0"/>
                <a:ea typeface="Calibri" panose="020F0502020204030204" pitchFamily="34" charset="0"/>
              </a:rPr>
              <a:t> </a:t>
            </a:r>
            <a:r>
              <a:rPr lang="fi-FI" dirty="0">
                <a:solidFill>
                  <a:schemeClr val="tx1"/>
                </a:solidFill>
                <a:effectLst/>
                <a:latin typeface="Calibri" panose="020F0502020204030204" pitchFamily="34" charset="0"/>
                <a:ea typeface="Calibri" panose="020F0502020204030204" pitchFamily="34" charset="0"/>
              </a:rPr>
              <a:t>niiden</a:t>
            </a:r>
            <a:r>
              <a:rPr lang="fi-FI" spc="-40" dirty="0">
                <a:solidFill>
                  <a:schemeClr val="tx1"/>
                </a:solidFill>
                <a:effectLst/>
                <a:latin typeface="Calibri" panose="020F0502020204030204" pitchFamily="34" charset="0"/>
                <a:ea typeface="Calibri" panose="020F0502020204030204" pitchFamily="34" charset="0"/>
              </a:rPr>
              <a:t> </a:t>
            </a:r>
            <a:r>
              <a:rPr lang="fi-FI" dirty="0">
                <a:solidFill>
                  <a:schemeClr val="tx1"/>
                </a:solidFill>
                <a:effectLst/>
                <a:latin typeface="Calibri" panose="020F0502020204030204" pitchFamily="34" charset="0"/>
                <a:ea typeface="Calibri" panose="020F0502020204030204" pitchFamily="34" charset="0"/>
              </a:rPr>
              <a:t>vaikutusta</a:t>
            </a:r>
            <a:r>
              <a:rPr lang="fi-FI" spc="-40" dirty="0">
                <a:solidFill>
                  <a:schemeClr val="tx1"/>
                </a:solidFill>
                <a:effectLst/>
                <a:latin typeface="Calibri" panose="020F0502020204030204" pitchFamily="34" charset="0"/>
                <a:ea typeface="Calibri" panose="020F0502020204030204" pitchFamily="34" charset="0"/>
              </a:rPr>
              <a:t> </a:t>
            </a:r>
            <a:r>
              <a:rPr lang="fi-FI" dirty="0">
                <a:solidFill>
                  <a:schemeClr val="tx1"/>
                </a:solidFill>
                <a:effectLst/>
                <a:latin typeface="Calibri" panose="020F0502020204030204" pitchFamily="34" charset="0"/>
                <a:ea typeface="Calibri" panose="020F0502020204030204" pitchFamily="34" charset="0"/>
              </a:rPr>
              <a:t>sinun kuntoutukseesi.</a:t>
            </a:r>
          </a:p>
          <a:p>
            <a:pPr marL="0" indent="0">
              <a:lnSpc>
                <a:spcPct val="90000"/>
              </a:lnSpc>
              <a:buNone/>
            </a:pPr>
            <a:endParaRPr lang="fi-FI" sz="1400" dirty="0"/>
          </a:p>
        </p:txBody>
      </p:sp>
    </p:spTree>
    <p:extLst>
      <p:ext uri="{BB962C8B-B14F-4D97-AF65-F5344CB8AC3E}">
        <p14:creationId xmlns:p14="http://schemas.microsoft.com/office/powerpoint/2010/main" val="288186928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1" name="Rectangle 20">
            <a:extLst>
              <a:ext uri="{FF2B5EF4-FFF2-40B4-BE49-F238E27FC236}">
                <a16:creationId xmlns:a16="http://schemas.microsoft.com/office/drawing/2014/main" id="{324E43EB-867C-4B35-9A5C-E435157C72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22">
            <a:extLst>
              <a:ext uri="{FF2B5EF4-FFF2-40B4-BE49-F238E27FC236}">
                <a16:creationId xmlns:a16="http://schemas.microsoft.com/office/drawing/2014/main" id="{A7C0F5DA-B59F-4F13-8BB8-FFD8F2C572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a:lstStyle/>
          <a:p>
            <a:endParaRPr lang="fi-FI"/>
          </a:p>
        </p:txBody>
      </p:sp>
      <p:sp>
        <p:nvSpPr>
          <p:cNvPr id="33" name="Freeform 5">
            <a:extLst>
              <a:ext uri="{FF2B5EF4-FFF2-40B4-BE49-F238E27FC236}">
                <a16:creationId xmlns:a16="http://schemas.microsoft.com/office/drawing/2014/main" id="{9CEA1DEC-CC9E-4776-9E08-048A15BFA6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fi-FI"/>
          </a:p>
        </p:txBody>
      </p:sp>
      <p:sp>
        <p:nvSpPr>
          <p:cNvPr id="34" name="Freeform: Shape 26">
            <a:extLst>
              <a:ext uri="{FF2B5EF4-FFF2-40B4-BE49-F238E27FC236}">
                <a16:creationId xmlns:a16="http://schemas.microsoft.com/office/drawing/2014/main" id="{9CE399CF-F4B8-4832-A8CB-B93F6B1EF4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5171964" y="-140866"/>
            <a:ext cx="6053670" cy="7139732"/>
          </a:xfrm>
          <a:custGeom>
            <a:avLst/>
            <a:gdLst>
              <a:gd name="connsiteX0" fmla="*/ 6053670 w 6053670"/>
              <a:gd name="connsiteY0" fmla="*/ 1098 h 7139732"/>
              <a:gd name="connsiteX1" fmla="*/ 6053670 w 6053670"/>
              <a:gd name="connsiteY1" fmla="*/ 1084479 h 7139732"/>
              <a:gd name="connsiteX2" fmla="*/ 6053670 w 6053670"/>
              <a:gd name="connsiteY2" fmla="*/ 1254558 h 7139732"/>
              <a:gd name="connsiteX3" fmla="*/ 6053670 w 6053670"/>
              <a:gd name="connsiteY3" fmla="*/ 7139732 h 7139732"/>
              <a:gd name="connsiteX4" fmla="*/ 0 w 6053670"/>
              <a:gd name="connsiteY4" fmla="*/ 7139732 h 7139732"/>
              <a:gd name="connsiteX5" fmla="*/ 0 w 6053670"/>
              <a:gd name="connsiteY5" fmla="*/ 1249853 h 7139732"/>
              <a:gd name="connsiteX6" fmla="*/ 0 w 6053670"/>
              <a:gd name="connsiteY6" fmla="*/ 1084479 h 7139732"/>
              <a:gd name="connsiteX7" fmla="*/ 0 w 6053670"/>
              <a:gd name="connsiteY7" fmla="*/ 0 h 7139732"/>
              <a:gd name="connsiteX8" fmla="*/ 35717 w 6053670"/>
              <a:gd name="connsiteY8" fmla="*/ 5488 h 7139732"/>
              <a:gd name="connsiteX9" fmla="*/ 140445 w 6053670"/>
              <a:gd name="connsiteY9" fmla="*/ 21641 h 7139732"/>
              <a:gd name="connsiteX10" fmla="*/ 216722 w 6053670"/>
              <a:gd name="connsiteY10" fmla="*/ 32932 h 7139732"/>
              <a:gd name="connsiteX11" fmla="*/ 307527 w 6053670"/>
              <a:gd name="connsiteY11" fmla="*/ 44850 h 7139732"/>
              <a:gd name="connsiteX12" fmla="*/ 415282 w 6053670"/>
              <a:gd name="connsiteY12" fmla="*/ 59121 h 7139732"/>
              <a:gd name="connsiteX13" fmla="*/ 534539 w 6053670"/>
              <a:gd name="connsiteY13" fmla="*/ 74175 h 7139732"/>
              <a:gd name="connsiteX14" fmla="*/ 668931 w 6053670"/>
              <a:gd name="connsiteY14" fmla="*/ 90014 h 7139732"/>
              <a:gd name="connsiteX15" fmla="*/ 815430 w 6053670"/>
              <a:gd name="connsiteY15" fmla="*/ 106794 h 7139732"/>
              <a:gd name="connsiteX16" fmla="*/ 974641 w 6053670"/>
              <a:gd name="connsiteY16" fmla="*/ 123574 h 7139732"/>
              <a:gd name="connsiteX17" fmla="*/ 1144144 w 6053670"/>
              <a:gd name="connsiteY17" fmla="*/ 140667 h 7139732"/>
              <a:gd name="connsiteX18" fmla="*/ 1326965 w 6053670"/>
              <a:gd name="connsiteY18" fmla="*/ 156506 h 7139732"/>
              <a:gd name="connsiteX19" fmla="*/ 1518261 w 6053670"/>
              <a:gd name="connsiteY19" fmla="*/ 171717 h 7139732"/>
              <a:gd name="connsiteX20" fmla="*/ 1720453 w 6053670"/>
              <a:gd name="connsiteY20" fmla="*/ 185518 h 7139732"/>
              <a:gd name="connsiteX21" fmla="*/ 1931121 w 6053670"/>
              <a:gd name="connsiteY21" fmla="*/ 198690 h 7139732"/>
              <a:gd name="connsiteX22" fmla="*/ 2150869 w 6053670"/>
              <a:gd name="connsiteY22" fmla="*/ 211079 h 7139732"/>
              <a:gd name="connsiteX23" fmla="*/ 2263467 w 6053670"/>
              <a:gd name="connsiteY23" fmla="*/ 215470 h 7139732"/>
              <a:gd name="connsiteX24" fmla="*/ 2378487 w 6053670"/>
              <a:gd name="connsiteY24" fmla="*/ 220332 h 7139732"/>
              <a:gd name="connsiteX25" fmla="*/ 2495323 w 6053670"/>
              <a:gd name="connsiteY25" fmla="*/ 224879 h 7139732"/>
              <a:gd name="connsiteX26" fmla="*/ 2612764 w 6053670"/>
              <a:gd name="connsiteY26" fmla="*/ 227859 h 7139732"/>
              <a:gd name="connsiteX27" fmla="*/ 2732627 w 6053670"/>
              <a:gd name="connsiteY27" fmla="*/ 230525 h 7139732"/>
              <a:gd name="connsiteX28" fmla="*/ 2853700 w 6053670"/>
              <a:gd name="connsiteY28" fmla="*/ 233348 h 7139732"/>
              <a:gd name="connsiteX29" fmla="*/ 2977195 w 6053670"/>
              <a:gd name="connsiteY29" fmla="*/ 235229 h 7139732"/>
              <a:gd name="connsiteX30" fmla="*/ 3101901 w 6053670"/>
              <a:gd name="connsiteY30" fmla="*/ 235229 h 7139732"/>
              <a:gd name="connsiteX31" fmla="*/ 3227817 w 6053670"/>
              <a:gd name="connsiteY31" fmla="*/ 236170 h 7139732"/>
              <a:gd name="connsiteX32" fmla="*/ 3354944 w 6053670"/>
              <a:gd name="connsiteY32" fmla="*/ 235229 h 7139732"/>
              <a:gd name="connsiteX33" fmla="*/ 3483887 w 6053670"/>
              <a:gd name="connsiteY33" fmla="*/ 233348 h 7139732"/>
              <a:gd name="connsiteX34" fmla="*/ 3612830 w 6053670"/>
              <a:gd name="connsiteY34" fmla="*/ 231623 h 7139732"/>
              <a:gd name="connsiteX35" fmla="*/ 3743590 w 6053670"/>
              <a:gd name="connsiteY35" fmla="*/ 227859 h 7139732"/>
              <a:gd name="connsiteX36" fmla="*/ 3875560 w 6053670"/>
              <a:gd name="connsiteY36" fmla="*/ 223938 h 7139732"/>
              <a:gd name="connsiteX37" fmla="*/ 4007530 w 6053670"/>
              <a:gd name="connsiteY37" fmla="*/ 219391 h 7139732"/>
              <a:gd name="connsiteX38" fmla="*/ 4140710 w 6053670"/>
              <a:gd name="connsiteY38" fmla="*/ 212961 h 7139732"/>
              <a:gd name="connsiteX39" fmla="*/ 4275102 w 6053670"/>
              <a:gd name="connsiteY39" fmla="*/ 205277 h 7139732"/>
              <a:gd name="connsiteX40" fmla="*/ 4410098 w 6053670"/>
              <a:gd name="connsiteY40" fmla="*/ 197907 h 7139732"/>
              <a:gd name="connsiteX41" fmla="*/ 4545096 w 6053670"/>
              <a:gd name="connsiteY41" fmla="*/ 188498 h 7139732"/>
              <a:gd name="connsiteX42" fmla="*/ 4681909 w 6053670"/>
              <a:gd name="connsiteY42" fmla="*/ 177207 h 7139732"/>
              <a:gd name="connsiteX43" fmla="*/ 4816905 w 6053670"/>
              <a:gd name="connsiteY43" fmla="*/ 165916 h 7139732"/>
              <a:gd name="connsiteX44" fmla="*/ 4954323 w 6053670"/>
              <a:gd name="connsiteY44" fmla="*/ 152899 h 7139732"/>
              <a:gd name="connsiteX45" fmla="*/ 5092347 w 6053670"/>
              <a:gd name="connsiteY45" fmla="*/ 138629 h 7139732"/>
              <a:gd name="connsiteX46" fmla="*/ 5228555 w 6053670"/>
              <a:gd name="connsiteY46" fmla="*/ 123574 h 7139732"/>
              <a:gd name="connsiteX47" fmla="*/ 5366578 w 6053670"/>
              <a:gd name="connsiteY47" fmla="*/ 106010 h 7139732"/>
              <a:gd name="connsiteX48" fmla="*/ 5503997 w 6053670"/>
              <a:gd name="connsiteY48" fmla="*/ 87192 h 7139732"/>
              <a:gd name="connsiteX49" fmla="*/ 5642020 w 6053670"/>
              <a:gd name="connsiteY49" fmla="*/ 68530 h 7139732"/>
              <a:gd name="connsiteX50" fmla="*/ 5779438 w 6053670"/>
              <a:gd name="connsiteY50" fmla="*/ 46733 h 7139732"/>
              <a:gd name="connsiteX51" fmla="*/ 5916251 w 6053670"/>
              <a:gd name="connsiteY51" fmla="*/ 24464 h 7139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53670" h="7139732">
                <a:moveTo>
                  <a:pt x="6053670" y="1098"/>
                </a:moveTo>
                <a:lnTo>
                  <a:pt x="6053670" y="1084479"/>
                </a:lnTo>
                <a:lnTo>
                  <a:pt x="6053670" y="1254558"/>
                </a:lnTo>
                <a:lnTo>
                  <a:pt x="6053670" y="7139732"/>
                </a:lnTo>
                <a:lnTo>
                  <a:pt x="0" y="7139732"/>
                </a:lnTo>
                <a:lnTo>
                  <a:pt x="0" y="1249853"/>
                </a:lnTo>
                <a:lnTo>
                  <a:pt x="0" y="1084479"/>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1" y="235229"/>
                </a:lnTo>
                <a:lnTo>
                  <a:pt x="3227817" y="236170"/>
                </a:lnTo>
                <a:lnTo>
                  <a:pt x="3354944" y="235229"/>
                </a:lnTo>
                <a:lnTo>
                  <a:pt x="3483887" y="233348"/>
                </a:lnTo>
                <a:lnTo>
                  <a:pt x="3612830" y="231623"/>
                </a:lnTo>
                <a:lnTo>
                  <a:pt x="3743590" y="227859"/>
                </a:lnTo>
                <a:lnTo>
                  <a:pt x="3875560" y="223938"/>
                </a:lnTo>
                <a:lnTo>
                  <a:pt x="4007530"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bg1"/>
          </a:solidFill>
          <a:ln>
            <a:noFill/>
          </a:ln>
        </p:spPr>
        <p:txBody>
          <a:bodyPr/>
          <a:lstStyle/>
          <a:p>
            <a:endParaRPr lang="fi-FI"/>
          </a:p>
        </p:txBody>
      </p:sp>
      <p:sp>
        <p:nvSpPr>
          <p:cNvPr id="29" name="Freeform 5">
            <a:extLst>
              <a:ext uri="{FF2B5EF4-FFF2-40B4-BE49-F238E27FC236}">
                <a16:creationId xmlns:a16="http://schemas.microsoft.com/office/drawing/2014/main" id="{1F23E73A-FDC8-462C-83C1-3AA8961449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fi-FI"/>
          </a:p>
        </p:txBody>
      </p:sp>
      <p:sp>
        <p:nvSpPr>
          <p:cNvPr id="2" name="Otsikko 1">
            <a:extLst>
              <a:ext uri="{FF2B5EF4-FFF2-40B4-BE49-F238E27FC236}">
                <a16:creationId xmlns:a16="http://schemas.microsoft.com/office/drawing/2014/main" id="{69EDDCDD-B2A2-BDA8-D5E3-A93C8AB80E81}"/>
              </a:ext>
            </a:extLst>
          </p:cNvPr>
          <p:cNvSpPr>
            <a:spLocks noGrp="1"/>
          </p:cNvSpPr>
          <p:nvPr>
            <p:ph type="title"/>
          </p:nvPr>
        </p:nvSpPr>
        <p:spPr>
          <a:xfrm>
            <a:off x="994087" y="1130603"/>
            <a:ext cx="3342442" cy="4596794"/>
          </a:xfrm>
        </p:spPr>
        <p:txBody>
          <a:bodyPr anchor="ctr">
            <a:normAutofit/>
          </a:bodyPr>
          <a:lstStyle/>
          <a:p>
            <a:r>
              <a:rPr lang="fi-FI" sz="3200" b="1" kern="0" spc="-5" dirty="0">
                <a:solidFill>
                  <a:srgbClr val="EBEBEB"/>
                </a:solidFill>
                <a:effectLst/>
                <a:latin typeface="Calibri" panose="020F0502020204030204" pitchFamily="34" charset="0"/>
                <a:ea typeface="Calibri" panose="020F0502020204030204" pitchFamily="34" charset="0"/>
              </a:rPr>
              <a:t>LASTEN</a:t>
            </a:r>
            <a:r>
              <a:rPr lang="fi-FI" sz="3200" b="1" kern="0" spc="-45" dirty="0">
                <a:solidFill>
                  <a:srgbClr val="EBEBEB"/>
                </a:solidFill>
                <a:effectLst/>
                <a:latin typeface="Calibri" panose="020F0502020204030204" pitchFamily="34" charset="0"/>
                <a:ea typeface="Calibri" panose="020F0502020204030204" pitchFamily="34" charset="0"/>
              </a:rPr>
              <a:t> </a:t>
            </a:r>
            <a:r>
              <a:rPr lang="fi-FI" sz="3200" b="1" kern="0" spc="-5" dirty="0">
                <a:solidFill>
                  <a:srgbClr val="EBEBEB"/>
                </a:solidFill>
                <a:effectLst/>
                <a:latin typeface="Calibri" panose="020F0502020204030204" pitchFamily="34" charset="0"/>
                <a:ea typeface="Calibri" panose="020F0502020204030204" pitchFamily="34" charset="0"/>
              </a:rPr>
              <a:t>OHJEET</a:t>
            </a:r>
            <a:r>
              <a:rPr lang="fi-FI" sz="3200" b="1" kern="0" spc="-35" dirty="0">
                <a:solidFill>
                  <a:srgbClr val="EBEBEB"/>
                </a:solidFill>
                <a:effectLst/>
                <a:latin typeface="Calibri" panose="020F0502020204030204" pitchFamily="34" charset="0"/>
                <a:ea typeface="Calibri" panose="020F0502020204030204" pitchFamily="34" charset="0"/>
              </a:rPr>
              <a:t> </a:t>
            </a:r>
            <a:r>
              <a:rPr lang="fi-FI" sz="3200" b="1" kern="0" spc="-10" dirty="0">
                <a:solidFill>
                  <a:srgbClr val="EBEBEB"/>
                </a:solidFill>
                <a:effectLst/>
                <a:latin typeface="Calibri" panose="020F0502020204030204" pitchFamily="34" charset="0"/>
                <a:ea typeface="Calibri" panose="020F0502020204030204" pitchFamily="34" charset="0"/>
              </a:rPr>
              <a:t>KINNALAAN</a:t>
            </a:r>
            <a:br>
              <a:rPr lang="fi-FI" sz="3200" b="1" kern="0" spc="-5" dirty="0">
                <a:solidFill>
                  <a:srgbClr val="EBEBEB"/>
                </a:solidFill>
                <a:effectLst/>
                <a:latin typeface="Calibri" panose="020F0502020204030204" pitchFamily="34" charset="0"/>
                <a:ea typeface="Calibri" panose="020F0502020204030204" pitchFamily="34" charset="0"/>
              </a:rPr>
            </a:br>
            <a:endParaRPr lang="fi-FI" sz="3200" dirty="0">
              <a:solidFill>
                <a:srgbClr val="EBEBEB"/>
              </a:solidFill>
            </a:endParaRPr>
          </a:p>
        </p:txBody>
      </p:sp>
      <p:sp>
        <p:nvSpPr>
          <p:cNvPr id="3" name="Sisällön paikkamerkki 2">
            <a:extLst>
              <a:ext uri="{FF2B5EF4-FFF2-40B4-BE49-F238E27FC236}">
                <a16:creationId xmlns:a16="http://schemas.microsoft.com/office/drawing/2014/main" id="{58DFBF0A-8BA2-45E6-979D-07CE9EBD14C8}"/>
              </a:ext>
            </a:extLst>
          </p:cNvPr>
          <p:cNvSpPr>
            <a:spLocks noGrp="1"/>
          </p:cNvSpPr>
          <p:nvPr>
            <p:ph idx="1"/>
          </p:nvPr>
        </p:nvSpPr>
        <p:spPr>
          <a:xfrm>
            <a:off x="5290077" y="437513"/>
            <a:ext cx="5502614" cy="5954325"/>
          </a:xfrm>
        </p:spPr>
        <p:txBody>
          <a:bodyPr anchor="ctr">
            <a:normAutofit fontScale="85000" lnSpcReduction="10000"/>
          </a:bodyPr>
          <a:lstStyle/>
          <a:p>
            <a:pPr marL="0" lvl="0" indent="0" algn="just">
              <a:buNone/>
            </a:pPr>
            <a:r>
              <a:rPr lang="fi-FI" sz="1800" dirty="0">
                <a:solidFill>
                  <a:schemeClr val="tx1"/>
                </a:solidFill>
                <a:effectLst/>
                <a:latin typeface="Arial" panose="020B0604020202020204" pitchFamily="34" charset="0"/>
                <a:ea typeface="Times New Roman" panose="02020603050405020304" pitchFamily="18" charset="0"/>
                <a:cs typeface="Symbol" pitchFamily="2" charset="2"/>
              </a:rPr>
              <a:t>Kinnalassa ei kiusata ketään! Mikäli sinua kiusataan, niin ilmoita siitä heti aikuiselle, niin tilanteeseen puututaan ja saat siihen apua! Haluamme että lapsilla on Kinnalassa hyvä olla.</a:t>
            </a:r>
            <a:endParaRPr lang="fi-FI" sz="1800" dirty="0">
              <a:solidFill>
                <a:schemeClr val="tx1"/>
              </a:solidFill>
              <a:effectLst/>
              <a:latin typeface="Times New Roman" panose="02020603050405020304" pitchFamily="18" charset="0"/>
              <a:ea typeface="Times New Roman" panose="02020603050405020304" pitchFamily="18" charset="0"/>
              <a:cs typeface="Symbol" pitchFamily="2" charset="2"/>
            </a:endParaRPr>
          </a:p>
          <a:p>
            <a:pPr marL="457200" algn="just"/>
            <a:r>
              <a:rPr lang="fi-FI" sz="1800" dirty="0">
                <a:solidFill>
                  <a:schemeClr val="tx1"/>
                </a:solidFill>
                <a:effectLst/>
                <a:latin typeface="Arial" panose="020B0604020202020204" pitchFamily="34" charset="0"/>
                <a:ea typeface="Times New Roman" panose="02020603050405020304" pitchFamily="18" charset="0"/>
              </a:rPr>
              <a:t> </a:t>
            </a:r>
            <a:endParaRPr lang="fi-FI" sz="1800" dirty="0">
              <a:solidFill>
                <a:schemeClr val="tx1"/>
              </a:solidFill>
              <a:effectLst/>
              <a:latin typeface="Times New Roman" panose="02020603050405020304" pitchFamily="18" charset="0"/>
              <a:ea typeface="Times New Roman" panose="02020603050405020304" pitchFamily="18" charset="0"/>
            </a:endParaRPr>
          </a:p>
          <a:p>
            <a:pPr marL="0" lvl="0" indent="0" algn="just">
              <a:buNone/>
            </a:pPr>
            <a:r>
              <a:rPr lang="fi-FI" sz="1800" dirty="0">
                <a:solidFill>
                  <a:schemeClr val="tx1"/>
                </a:solidFill>
                <a:effectLst/>
                <a:latin typeface="Arial" panose="020B0604020202020204" pitchFamily="34" charset="0"/>
                <a:ea typeface="Times New Roman" panose="02020603050405020304" pitchFamily="18" charset="0"/>
                <a:cs typeface="Symbol" pitchFamily="2" charset="2"/>
              </a:rPr>
              <a:t>Mikäli koet että ohjaaja käyttäytyy sinua kohtaan asiattomasti, niin ilmoita siitä Pekka Hämäläiselle. Voit olla asiasta yhteydessä myös sosiaalityöntekijääsi.</a:t>
            </a:r>
            <a:endParaRPr lang="fi-FI" sz="1800" dirty="0">
              <a:solidFill>
                <a:schemeClr val="tx1"/>
              </a:solidFill>
              <a:effectLst/>
              <a:latin typeface="Times New Roman" panose="02020603050405020304" pitchFamily="18" charset="0"/>
              <a:ea typeface="Times New Roman" panose="02020603050405020304" pitchFamily="18" charset="0"/>
              <a:cs typeface="Symbol" pitchFamily="2" charset="2"/>
            </a:endParaRPr>
          </a:p>
          <a:p>
            <a:pPr algn="just"/>
            <a:r>
              <a:rPr lang="fi-FI" sz="1800" dirty="0">
                <a:solidFill>
                  <a:schemeClr val="tx1"/>
                </a:solidFill>
                <a:effectLst/>
                <a:latin typeface="Arial" panose="020B0604020202020204" pitchFamily="34" charset="0"/>
                <a:ea typeface="Times New Roman" panose="02020603050405020304" pitchFamily="18" charset="0"/>
              </a:rPr>
              <a:t> </a:t>
            </a:r>
            <a:endParaRPr lang="fi-FI" sz="1800" dirty="0">
              <a:solidFill>
                <a:schemeClr val="tx1"/>
              </a:solidFill>
              <a:effectLst/>
              <a:latin typeface="Times New Roman" panose="02020603050405020304" pitchFamily="18" charset="0"/>
              <a:ea typeface="Times New Roman" panose="02020603050405020304" pitchFamily="18" charset="0"/>
            </a:endParaRPr>
          </a:p>
          <a:p>
            <a:pPr marL="0" lvl="0" indent="0" algn="just">
              <a:buNone/>
            </a:pPr>
            <a:r>
              <a:rPr lang="fi-FI" sz="1800" dirty="0">
                <a:solidFill>
                  <a:schemeClr val="tx1"/>
                </a:solidFill>
                <a:effectLst/>
                <a:latin typeface="Arial" panose="020B0604020202020204" pitchFamily="34" charset="0"/>
                <a:ea typeface="Times New Roman" panose="02020603050405020304" pitchFamily="18" charset="0"/>
                <a:cs typeface="Symbol" pitchFamily="2" charset="2"/>
              </a:rPr>
              <a:t>Väkivalta ja väkivallalla uhkailu on ehdottomasti kielletty! Haluamme pitää sinut turvassa.</a:t>
            </a:r>
            <a:endParaRPr lang="fi-FI" sz="1800" dirty="0">
              <a:solidFill>
                <a:schemeClr val="tx1"/>
              </a:solidFill>
              <a:effectLst/>
              <a:latin typeface="Times New Roman" panose="02020603050405020304" pitchFamily="18" charset="0"/>
              <a:ea typeface="Times New Roman" panose="02020603050405020304" pitchFamily="18" charset="0"/>
              <a:cs typeface="Symbol" pitchFamily="2" charset="2"/>
            </a:endParaRPr>
          </a:p>
          <a:p>
            <a:pPr algn="just"/>
            <a:r>
              <a:rPr lang="fi-FI" sz="1800" dirty="0">
                <a:solidFill>
                  <a:schemeClr val="tx1"/>
                </a:solidFill>
                <a:effectLst/>
                <a:latin typeface="Arial" panose="020B0604020202020204" pitchFamily="34" charset="0"/>
                <a:ea typeface="Times New Roman" panose="02020603050405020304" pitchFamily="18" charset="0"/>
              </a:rPr>
              <a:t> </a:t>
            </a:r>
            <a:endParaRPr lang="fi-FI" sz="1800" dirty="0">
              <a:solidFill>
                <a:schemeClr val="tx1"/>
              </a:solidFill>
              <a:effectLst/>
              <a:latin typeface="Times New Roman" panose="02020603050405020304" pitchFamily="18" charset="0"/>
              <a:ea typeface="Times New Roman" panose="02020603050405020304" pitchFamily="18" charset="0"/>
            </a:endParaRPr>
          </a:p>
          <a:p>
            <a:pPr marL="0" lvl="0" indent="0" algn="just">
              <a:buNone/>
            </a:pPr>
            <a:r>
              <a:rPr lang="fi-FI" sz="1800" dirty="0">
                <a:solidFill>
                  <a:schemeClr val="tx1"/>
                </a:solidFill>
                <a:effectLst/>
                <a:latin typeface="Arial" panose="020B0604020202020204" pitchFamily="34" charset="0"/>
                <a:ea typeface="Times New Roman" panose="02020603050405020304" pitchFamily="18" charset="0"/>
                <a:cs typeface="Symbol" pitchFamily="2" charset="2"/>
              </a:rPr>
              <a:t>Ilmoitathan menoistasi. Esimerkiksi kerro mihin olisit menossa, mitä tekemään ym. koska se on hyvientapojen mukaista ja voimme turvallisesti tietää missä olet.</a:t>
            </a:r>
            <a:endParaRPr lang="fi-FI" sz="1800" dirty="0">
              <a:solidFill>
                <a:schemeClr val="tx1"/>
              </a:solidFill>
              <a:effectLst/>
              <a:latin typeface="Times New Roman" panose="02020603050405020304" pitchFamily="18" charset="0"/>
              <a:ea typeface="Times New Roman" panose="02020603050405020304" pitchFamily="18" charset="0"/>
              <a:cs typeface="Symbol" pitchFamily="2" charset="2"/>
            </a:endParaRPr>
          </a:p>
          <a:p>
            <a:pPr marL="495300" algn="just"/>
            <a:r>
              <a:rPr lang="fi-FI" sz="1800" dirty="0">
                <a:solidFill>
                  <a:schemeClr val="tx1"/>
                </a:solidFill>
                <a:effectLst/>
                <a:latin typeface="Times New Roman" panose="02020603050405020304" pitchFamily="18" charset="0"/>
                <a:ea typeface="Times New Roman" panose="02020603050405020304" pitchFamily="18" charset="0"/>
              </a:rPr>
              <a:t> </a:t>
            </a:r>
          </a:p>
          <a:p>
            <a:pPr marL="0" lvl="0" indent="0" algn="just">
              <a:buNone/>
            </a:pPr>
            <a:r>
              <a:rPr lang="fi-FI" sz="1800" dirty="0">
                <a:solidFill>
                  <a:schemeClr val="tx1"/>
                </a:solidFill>
                <a:effectLst/>
                <a:latin typeface="Arial" panose="020B0604020202020204" pitchFamily="34" charset="0"/>
                <a:ea typeface="Times New Roman" panose="02020603050405020304" pitchFamily="18" charset="0"/>
                <a:cs typeface="Symbol" pitchFamily="2" charset="2"/>
              </a:rPr>
              <a:t>Kinnalassa tervehditään, sanotaan huomenta, kiitos ym. ja opetellaan vuorovaikutustaitoja tulevaisuuttasi varten.</a:t>
            </a:r>
            <a:endParaRPr lang="fi-FI" sz="1800" dirty="0">
              <a:solidFill>
                <a:schemeClr val="tx1"/>
              </a:solidFill>
              <a:effectLst/>
              <a:latin typeface="Times New Roman" panose="02020603050405020304" pitchFamily="18" charset="0"/>
              <a:ea typeface="Times New Roman" panose="02020603050405020304" pitchFamily="18" charset="0"/>
              <a:cs typeface="Symbol" pitchFamily="2" charset="2"/>
            </a:endParaRPr>
          </a:p>
          <a:p>
            <a:pPr algn="just"/>
            <a:r>
              <a:rPr lang="fi-FI" sz="1800" dirty="0">
                <a:solidFill>
                  <a:schemeClr val="tx1"/>
                </a:solidFill>
                <a:effectLst/>
                <a:latin typeface="Arial" panose="020B0604020202020204" pitchFamily="34" charset="0"/>
                <a:ea typeface="Times New Roman" panose="02020603050405020304" pitchFamily="18" charset="0"/>
              </a:rPr>
              <a:t> </a:t>
            </a:r>
            <a:endParaRPr lang="fi-FI" sz="1800" dirty="0">
              <a:solidFill>
                <a:schemeClr val="tx1"/>
              </a:solidFill>
              <a:effectLst/>
              <a:latin typeface="Times New Roman" panose="02020603050405020304" pitchFamily="18" charset="0"/>
              <a:ea typeface="Times New Roman" panose="02020603050405020304" pitchFamily="18" charset="0"/>
            </a:endParaRPr>
          </a:p>
          <a:p>
            <a:pPr marL="0" lvl="0" indent="0" algn="just">
              <a:buNone/>
            </a:pPr>
            <a:r>
              <a:rPr lang="fi-FI" sz="1800" dirty="0">
                <a:solidFill>
                  <a:schemeClr val="tx1"/>
                </a:solidFill>
                <a:effectLst/>
                <a:latin typeface="Arial" panose="020B0604020202020204" pitchFamily="34" charset="0"/>
                <a:ea typeface="Times New Roman" panose="02020603050405020304" pitchFamily="18" charset="0"/>
                <a:cs typeface="Symbol" pitchFamily="2" charset="2"/>
              </a:rPr>
              <a:t>Toisten keskustelun ollessa käynnissä odotetaan omaa vuoroa ja annetaan toisten puhua asiansa loppuun. </a:t>
            </a:r>
            <a:r>
              <a:rPr lang="fi-FI" sz="1800" dirty="0">
                <a:solidFill>
                  <a:schemeClr val="tx1"/>
                </a:solidFill>
                <a:effectLst/>
                <a:latin typeface="Arial" panose="020B0604020202020204" pitchFamily="34" charset="0"/>
                <a:ea typeface="Times New Roman" panose="02020603050405020304" pitchFamily="18" charset="0"/>
              </a:rPr>
              <a:t> </a:t>
            </a:r>
            <a:endParaRPr lang="fi-FI" sz="1800" dirty="0">
              <a:solidFill>
                <a:schemeClr val="tx1"/>
              </a:solidFill>
              <a:effectLst/>
              <a:latin typeface="Times New Roman" panose="02020603050405020304" pitchFamily="18" charset="0"/>
              <a:ea typeface="Times New Roman" panose="02020603050405020304" pitchFamily="18" charset="0"/>
            </a:endParaRPr>
          </a:p>
          <a:p>
            <a:pPr>
              <a:lnSpc>
                <a:spcPct val="90000"/>
              </a:lnSpc>
            </a:pPr>
            <a:endParaRPr lang="fi-FI" sz="500" dirty="0"/>
          </a:p>
        </p:txBody>
      </p:sp>
    </p:spTree>
    <p:extLst>
      <p:ext uri="{BB962C8B-B14F-4D97-AF65-F5344CB8AC3E}">
        <p14:creationId xmlns:p14="http://schemas.microsoft.com/office/powerpoint/2010/main" val="189316564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24E43EB-867C-4B35-9A5C-E435157C72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A7C0F5DA-B59F-4F13-8BB8-FFD8F2C572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a:lstStyle/>
          <a:p>
            <a:endParaRPr lang="fi-FI"/>
          </a:p>
        </p:txBody>
      </p:sp>
      <p:sp>
        <p:nvSpPr>
          <p:cNvPr id="12" name="Freeform 5">
            <a:extLst>
              <a:ext uri="{FF2B5EF4-FFF2-40B4-BE49-F238E27FC236}">
                <a16:creationId xmlns:a16="http://schemas.microsoft.com/office/drawing/2014/main" id="{9CEA1DEC-CC9E-4776-9E08-048A15BFA6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fi-FI"/>
          </a:p>
        </p:txBody>
      </p:sp>
      <p:sp>
        <p:nvSpPr>
          <p:cNvPr id="14" name="Freeform: Shape 13">
            <a:extLst>
              <a:ext uri="{FF2B5EF4-FFF2-40B4-BE49-F238E27FC236}">
                <a16:creationId xmlns:a16="http://schemas.microsoft.com/office/drawing/2014/main" id="{9CE399CF-F4B8-4832-A8CB-B93F6B1EF4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5171964" y="-140866"/>
            <a:ext cx="6053670" cy="7139732"/>
          </a:xfrm>
          <a:custGeom>
            <a:avLst/>
            <a:gdLst>
              <a:gd name="connsiteX0" fmla="*/ 6053670 w 6053670"/>
              <a:gd name="connsiteY0" fmla="*/ 1098 h 7139732"/>
              <a:gd name="connsiteX1" fmla="*/ 6053670 w 6053670"/>
              <a:gd name="connsiteY1" fmla="*/ 1084479 h 7139732"/>
              <a:gd name="connsiteX2" fmla="*/ 6053670 w 6053670"/>
              <a:gd name="connsiteY2" fmla="*/ 1254558 h 7139732"/>
              <a:gd name="connsiteX3" fmla="*/ 6053670 w 6053670"/>
              <a:gd name="connsiteY3" fmla="*/ 7139732 h 7139732"/>
              <a:gd name="connsiteX4" fmla="*/ 0 w 6053670"/>
              <a:gd name="connsiteY4" fmla="*/ 7139732 h 7139732"/>
              <a:gd name="connsiteX5" fmla="*/ 0 w 6053670"/>
              <a:gd name="connsiteY5" fmla="*/ 1249853 h 7139732"/>
              <a:gd name="connsiteX6" fmla="*/ 0 w 6053670"/>
              <a:gd name="connsiteY6" fmla="*/ 1084479 h 7139732"/>
              <a:gd name="connsiteX7" fmla="*/ 0 w 6053670"/>
              <a:gd name="connsiteY7" fmla="*/ 0 h 7139732"/>
              <a:gd name="connsiteX8" fmla="*/ 35717 w 6053670"/>
              <a:gd name="connsiteY8" fmla="*/ 5488 h 7139732"/>
              <a:gd name="connsiteX9" fmla="*/ 140445 w 6053670"/>
              <a:gd name="connsiteY9" fmla="*/ 21641 h 7139732"/>
              <a:gd name="connsiteX10" fmla="*/ 216722 w 6053670"/>
              <a:gd name="connsiteY10" fmla="*/ 32932 h 7139732"/>
              <a:gd name="connsiteX11" fmla="*/ 307527 w 6053670"/>
              <a:gd name="connsiteY11" fmla="*/ 44850 h 7139732"/>
              <a:gd name="connsiteX12" fmla="*/ 415282 w 6053670"/>
              <a:gd name="connsiteY12" fmla="*/ 59121 h 7139732"/>
              <a:gd name="connsiteX13" fmla="*/ 534539 w 6053670"/>
              <a:gd name="connsiteY13" fmla="*/ 74175 h 7139732"/>
              <a:gd name="connsiteX14" fmla="*/ 668931 w 6053670"/>
              <a:gd name="connsiteY14" fmla="*/ 90014 h 7139732"/>
              <a:gd name="connsiteX15" fmla="*/ 815430 w 6053670"/>
              <a:gd name="connsiteY15" fmla="*/ 106794 h 7139732"/>
              <a:gd name="connsiteX16" fmla="*/ 974641 w 6053670"/>
              <a:gd name="connsiteY16" fmla="*/ 123574 h 7139732"/>
              <a:gd name="connsiteX17" fmla="*/ 1144144 w 6053670"/>
              <a:gd name="connsiteY17" fmla="*/ 140667 h 7139732"/>
              <a:gd name="connsiteX18" fmla="*/ 1326965 w 6053670"/>
              <a:gd name="connsiteY18" fmla="*/ 156506 h 7139732"/>
              <a:gd name="connsiteX19" fmla="*/ 1518261 w 6053670"/>
              <a:gd name="connsiteY19" fmla="*/ 171717 h 7139732"/>
              <a:gd name="connsiteX20" fmla="*/ 1720453 w 6053670"/>
              <a:gd name="connsiteY20" fmla="*/ 185518 h 7139732"/>
              <a:gd name="connsiteX21" fmla="*/ 1931121 w 6053670"/>
              <a:gd name="connsiteY21" fmla="*/ 198690 h 7139732"/>
              <a:gd name="connsiteX22" fmla="*/ 2150869 w 6053670"/>
              <a:gd name="connsiteY22" fmla="*/ 211079 h 7139732"/>
              <a:gd name="connsiteX23" fmla="*/ 2263467 w 6053670"/>
              <a:gd name="connsiteY23" fmla="*/ 215470 h 7139732"/>
              <a:gd name="connsiteX24" fmla="*/ 2378487 w 6053670"/>
              <a:gd name="connsiteY24" fmla="*/ 220332 h 7139732"/>
              <a:gd name="connsiteX25" fmla="*/ 2495323 w 6053670"/>
              <a:gd name="connsiteY25" fmla="*/ 224879 h 7139732"/>
              <a:gd name="connsiteX26" fmla="*/ 2612764 w 6053670"/>
              <a:gd name="connsiteY26" fmla="*/ 227859 h 7139732"/>
              <a:gd name="connsiteX27" fmla="*/ 2732627 w 6053670"/>
              <a:gd name="connsiteY27" fmla="*/ 230525 h 7139732"/>
              <a:gd name="connsiteX28" fmla="*/ 2853700 w 6053670"/>
              <a:gd name="connsiteY28" fmla="*/ 233348 h 7139732"/>
              <a:gd name="connsiteX29" fmla="*/ 2977195 w 6053670"/>
              <a:gd name="connsiteY29" fmla="*/ 235229 h 7139732"/>
              <a:gd name="connsiteX30" fmla="*/ 3101901 w 6053670"/>
              <a:gd name="connsiteY30" fmla="*/ 235229 h 7139732"/>
              <a:gd name="connsiteX31" fmla="*/ 3227817 w 6053670"/>
              <a:gd name="connsiteY31" fmla="*/ 236170 h 7139732"/>
              <a:gd name="connsiteX32" fmla="*/ 3354944 w 6053670"/>
              <a:gd name="connsiteY32" fmla="*/ 235229 h 7139732"/>
              <a:gd name="connsiteX33" fmla="*/ 3483887 w 6053670"/>
              <a:gd name="connsiteY33" fmla="*/ 233348 h 7139732"/>
              <a:gd name="connsiteX34" fmla="*/ 3612830 w 6053670"/>
              <a:gd name="connsiteY34" fmla="*/ 231623 h 7139732"/>
              <a:gd name="connsiteX35" fmla="*/ 3743590 w 6053670"/>
              <a:gd name="connsiteY35" fmla="*/ 227859 h 7139732"/>
              <a:gd name="connsiteX36" fmla="*/ 3875560 w 6053670"/>
              <a:gd name="connsiteY36" fmla="*/ 223938 h 7139732"/>
              <a:gd name="connsiteX37" fmla="*/ 4007530 w 6053670"/>
              <a:gd name="connsiteY37" fmla="*/ 219391 h 7139732"/>
              <a:gd name="connsiteX38" fmla="*/ 4140710 w 6053670"/>
              <a:gd name="connsiteY38" fmla="*/ 212961 h 7139732"/>
              <a:gd name="connsiteX39" fmla="*/ 4275102 w 6053670"/>
              <a:gd name="connsiteY39" fmla="*/ 205277 h 7139732"/>
              <a:gd name="connsiteX40" fmla="*/ 4410098 w 6053670"/>
              <a:gd name="connsiteY40" fmla="*/ 197907 h 7139732"/>
              <a:gd name="connsiteX41" fmla="*/ 4545096 w 6053670"/>
              <a:gd name="connsiteY41" fmla="*/ 188498 h 7139732"/>
              <a:gd name="connsiteX42" fmla="*/ 4681909 w 6053670"/>
              <a:gd name="connsiteY42" fmla="*/ 177207 h 7139732"/>
              <a:gd name="connsiteX43" fmla="*/ 4816905 w 6053670"/>
              <a:gd name="connsiteY43" fmla="*/ 165916 h 7139732"/>
              <a:gd name="connsiteX44" fmla="*/ 4954323 w 6053670"/>
              <a:gd name="connsiteY44" fmla="*/ 152899 h 7139732"/>
              <a:gd name="connsiteX45" fmla="*/ 5092347 w 6053670"/>
              <a:gd name="connsiteY45" fmla="*/ 138629 h 7139732"/>
              <a:gd name="connsiteX46" fmla="*/ 5228555 w 6053670"/>
              <a:gd name="connsiteY46" fmla="*/ 123574 h 7139732"/>
              <a:gd name="connsiteX47" fmla="*/ 5366578 w 6053670"/>
              <a:gd name="connsiteY47" fmla="*/ 106010 h 7139732"/>
              <a:gd name="connsiteX48" fmla="*/ 5503997 w 6053670"/>
              <a:gd name="connsiteY48" fmla="*/ 87192 h 7139732"/>
              <a:gd name="connsiteX49" fmla="*/ 5642020 w 6053670"/>
              <a:gd name="connsiteY49" fmla="*/ 68530 h 7139732"/>
              <a:gd name="connsiteX50" fmla="*/ 5779438 w 6053670"/>
              <a:gd name="connsiteY50" fmla="*/ 46733 h 7139732"/>
              <a:gd name="connsiteX51" fmla="*/ 5916251 w 6053670"/>
              <a:gd name="connsiteY51" fmla="*/ 24464 h 7139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53670" h="7139732">
                <a:moveTo>
                  <a:pt x="6053670" y="1098"/>
                </a:moveTo>
                <a:lnTo>
                  <a:pt x="6053670" y="1084479"/>
                </a:lnTo>
                <a:lnTo>
                  <a:pt x="6053670" y="1254558"/>
                </a:lnTo>
                <a:lnTo>
                  <a:pt x="6053670" y="7139732"/>
                </a:lnTo>
                <a:lnTo>
                  <a:pt x="0" y="7139732"/>
                </a:lnTo>
                <a:lnTo>
                  <a:pt x="0" y="1249853"/>
                </a:lnTo>
                <a:lnTo>
                  <a:pt x="0" y="1084479"/>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1" y="235229"/>
                </a:lnTo>
                <a:lnTo>
                  <a:pt x="3227817" y="236170"/>
                </a:lnTo>
                <a:lnTo>
                  <a:pt x="3354944" y="235229"/>
                </a:lnTo>
                <a:lnTo>
                  <a:pt x="3483887" y="233348"/>
                </a:lnTo>
                <a:lnTo>
                  <a:pt x="3612830" y="231623"/>
                </a:lnTo>
                <a:lnTo>
                  <a:pt x="3743590" y="227859"/>
                </a:lnTo>
                <a:lnTo>
                  <a:pt x="3875560" y="223938"/>
                </a:lnTo>
                <a:lnTo>
                  <a:pt x="4007530"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bg1"/>
          </a:solidFill>
          <a:ln>
            <a:noFill/>
          </a:ln>
        </p:spPr>
        <p:txBody>
          <a:bodyPr/>
          <a:lstStyle/>
          <a:p>
            <a:endParaRPr lang="fi-FI"/>
          </a:p>
        </p:txBody>
      </p:sp>
      <p:sp>
        <p:nvSpPr>
          <p:cNvPr id="16" name="Freeform 5">
            <a:extLst>
              <a:ext uri="{FF2B5EF4-FFF2-40B4-BE49-F238E27FC236}">
                <a16:creationId xmlns:a16="http://schemas.microsoft.com/office/drawing/2014/main" id="{1F23E73A-FDC8-462C-83C1-3AA8961449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fi-FI"/>
          </a:p>
        </p:txBody>
      </p:sp>
      <p:sp>
        <p:nvSpPr>
          <p:cNvPr id="2" name="Otsikko 1">
            <a:extLst>
              <a:ext uri="{FF2B5EF4-FFF2-40B4-BE49-F238E27FC236}">
                <a16:creationId xmlns:a16="http://schemas.microsoft.com/office/drawing/2014/main" id="{A949E87C-7E24-C071-3167-04B1475979AF}"/>
              </a:ext>
            </a:extLst>
          </p:cNvPr>
          <p:cNvSpPr>
            <a:spLocks noGrp="1"/>
          </p:cNvSpPr>
          <p:nvPr>
            <p:ph type="title"/>
          </p:nvPr>
        </p:nvSpPr>
        <p:spPr>
          <a:xfrm>
            <a:off x="994087" y="1130603"/>
            <a:ext cx="3342442" cy="4596794"/>
          </a:xfrm>
        </p:spPr>
        <p:txBody>
          <a:bodyPr anchor="ctr">
            <a:normAutofit/>
          </a:bodyPr>
          <a:lstStyle/>
          <a:p>
            <a:r>
              <a:rPr lang="fi-FI" sz="3200" b="1" kern="0" spc="-5" dirty="0">
                <a:solidFill>
                  <a:srgbClr val="EBEBEB"/>
                </a:solidFill>
                <a:effectLst/>
                <a:latin typeface="Calibri" panose="020F0502020204030204" pitchFamily="34" charset="0"/>
                <a:ea typeface="Calibri" panose="020F0502020204030204" pitchFamily="34" charset="0"/>
              </a:rPr>
              <a:t>LASTEN</a:t>
            </a:r>
            <a:r>
              <a:rPr lang="fi-FI" sz="3200" b="1" kern="0" spc="-45" dirty="0">
                <a:solidFill>
                  <a:srgbClr val="EBEBEB"/>
                </a:solidFill>
                <a:effectLst/>
                <a:latin typeface="Calibri" panose="020F0502020204030204" pitchFamily="34" charset="0"/>
                <a:ea typeface="Calibri" panose="020F0502020204030204" pitchFamily="34" charset="0"/>
              </a:rPr>
              <a:t> </a:t>
            </a:r>
            <a:r>
              <a:rPr lang="fi-FI" sz="3200" b="1" kern="0" spc="-5" dirty="0">
                <a:solidFill>
                  <a:srgbClr val="EBEBEB"/>
                </a:solidFill>
                <a:effectLst/>
                <a:latin typeface="Calibri" panose="020F0502020204030204" pitchFamily="34" charset="0"/>
                <a:ea typeface="Calibri" panose="020F0502020204030204" pitchFamily="34" charset="0"/>
              </a:rPr>
              <a:t>OHJEET</a:t>
            </a:r>
            <a:r>
              <a:rPr lang="fi-FI" sz="3200" b="1" kern="0" spc="-35" dirty="0">
                <a:solidFill>
                  <a:srgbClr val="EBEBEB"/>
                </a:solidFill>
                <a:effectLst/>
                <a:latin typeface="Calibri" panose="020F0502020204030204" pitchFamily="34" charset="0"/>
                <a:ea typeface="Calibri" panose="020F0502020204030204" pitchFamily="34" charset="0"/>
              </a:rPr>
              <a:t> </a:t>
            </a:r>
            <a:r>
              <a:rPr lang="fi-FI" sz="3200" b="1" kern="0" spc="-10" dirty="0">
                <a:solidFill>
                  <a:srgbClr val="EBEBEB"/>
                </a:solidFill>
                <a:effectLst/>
                <a:latin typeface="Calibri" panose="020F0502020204030204" pitchFamily="34" charset="0"/>
                <a:ea typeface="Calibri" panose="020F0502020204030204" pitchFamily="34" charset="0"/>
              </a:rPr>
              <a:t>KINNALAAN</a:t>
            </a:r>
            <a:endParaRPr lang="fi-FI" sz="3200" dirty="0">
              <a:solidFill>
                <a:srgbClr val="EBEBEB"/>
              </a:solidFill>
            </a:endParaRPr>
          </a:p>
        </p:txBody>
      </p:sp>
      <p:sp>
        <p:nvSpPr>
          <p:cNvPr id="3" name="Sisällön paikkamerkki 2">
            <a:extLst>
              <a:ext uri="{FF2B5EF4-FFF2-40B4-BE49-F238E27FC236}">
                <a16:creationId xmlns:a16="http://schemas.microsoft.com/office/drawing/2014/main" id="{892C84B9-D393-AACF-04D9-381DA973C508}"/>
              </a:ext>
            </a:extLst>
          </p:cNvPr>
          <p:cNvSpPr>
            <a:spLocks noGrp="1"/>
          </p:cNvSpPr>
          <p:nvPr>
            <p:ph idx="1"/>
          </p:nvPr>
        </p:nvSpPr>
        <p:spPr>
          <a:xfrm>
            <a:off x="5290077" y="437513"/>
            <a:ext cx="5502614" cy="5954325"/>
          </a:xfrm>
        </p:spPr>
        <p:txBody>
          <a:bodyPr anchor="ctr">
            <a:normAutofit fontScale="55000" lnSpcReduction="20000"/>
          </a:bodyPr>
          <a:lstStyle/>
          <a:p>
            <a:pPr marL="0" lvl="0" indent="0">
              <a:buNone/>
            </a:pPr>
            <a:r>
              <a:rPr lang="fi-FI" sz="2900" dirty="0">
                <a:solidFill>
                  <a:schemeClr val="tx1"/>
                </a:solidFill>
                <a:effectLst/>
                <a:latin typeface="Arial" panose="020B0604020202020204" pitchFamily="34" charset="0"/>
                <a:ea typeface="Times New Roman" panose="02020603050405020304" pitchFamily="18" charset="0"/>
                <a:cs typeface="Symbol" pitchFamily="2" charset="2"/>
              </a:rPr>
              <a:t>Asioita toimitetaan puhumalla, eikä huutamalla.</a:t>
            </a:r>
            <a:r>
              <a:rPr lang="fi-FI" sz="2900" dirty="0">
                <a:solidFill>
                  <a:schemeClr val="tx1"/>
                </a:solidFill>
                <a:effectLst/>
                <a:latin typeface="Arial" panose="020B0604020202020204" pitchFamily="34" charset="0"/>
                <a:ea typeface="Times New Roman" panose="02020603050405020304" pitchFamily="18" charset="0"/>
                <a:cs typeface="Arial" panose="020B0604020202020204" pitchFamily="34" charset="0"/>
                <a:sym typeface="Wingdings" pitchFamily="2" charset="2"/>
              </a:rPr>
              <a:t></a:t>
            </a:r>
            <a:r>
              <a:rPr lang="fi-FI" sz="2900" dirty="0">
                <a:solidFill>
                  <a:schemeClr val="tx1"/>
                </a:solidFill>
                <a:effectLst/>
                <a:latin typeface="Arial" panose="020B0604020202020204" pitchFamily="34" charset="0"/>
                <a:ea typeface="Times New Roman" panose="02020603050405020304" pitchFamily="18" charset="0"/>
                <a:cs typeface="Symbol" pitchFamily="2" charset="2"/>
              </a:rPr>
              <a:t> Mennään tarvittaessa lähemmäksi toista osapuolta, jotta asiallinen kanssakäyminen on mahdollista.</a:t>
            </a:r>
            <a:endParaRPr lang="fi-FI" sz="2900" dirty="0">
              <a:solidFill>
                <a:schemeClr val="tx1"/>
              </a:solidFill>
              <a:effectLst/>
              <a:latin typeface="Times New Roman" panose="02020603050405020304" pitchFamily="18" charset="0"/>
              <a:ea typeface="Times New Roman" panose="02020603050405020304" pitchFamily="18" charset="0"/>
              <a:cs typeface="Symbol" pitchFamily="2" charset="2"/>
            </a:endParaRPr>
          </a:p>
          <a:p>
            <a:r>
              <a:rPr lang="fi-FI" sz="2900" dirty="0">
                <a:solidFill>
                  <a:schemeClr val="tx1"/>
                </a:solidFill>
                <a:effectLst/>
                <a:latin typeface="Arial" panose="020B0604020202020204" pitchFamily="34" charset="0"/>
                <a:ea typeface="Times New Roman" panose="02020603050405020304" pitchFamily="18" charset="0"/>
              </a:rPr>
              <a:t> </a:t>
            </a:r>
            <a:endParaRPr lang="fi-FI" sz="2900" dirty="0">
              <a:solidFill>
                <a:schemeClr val="tx1"/>
              </a:solidFill>
              <a:effectLst/>
              <a:latin typeface="Times New Roman" panose="02020603050405020304" pitchFamily="18" charset="0"/>
              <a:ea typeface="Times New Roman" panose="02020603050405020304" pitchFamily="18" charset="0"/>
            </a:endParaRPr>
          </a:p>
          <a:p>
            <a:pPr marL="0" lvl="0" indent="0">
              <a:buNone/>
            </a:pPr>
            <a:r>
              <a:rPr lang="fi-FI" sz="2900" dirty="0">
                <a:solidFill>
                  <a:schemeClr val="tx1"/>
                </a:solidFill>
                <a:effectLst/>
                <a:latin typeface="Arial" panose="020B0604020202020204" pitchFamily="34" charset="0"/>
                <a:ea typeface="Times New Roman" panose="02020603050405020304" pitchFamily="18" charset="0"/>
                <a:cs typeface="Symbol" pitchFamily="2" charset="2"/>
              </a:rPr>
              <a:t>Toisten lasten huoneisiin voi mennä, kun siihen on ensin saanut suostumuksen toiselta lapselta ja ohjaajalta. Kunnioitetaan toisen lapsen omaa tilaa.</a:t>
            </a:r>
            <a:endParaRPr lang="fi-FI" sz="2900" dirty="0">
              <a:solidFill>
                <a:schemeClr val="tx1"/>
              </a:solidFill>
              <a:effectLst/>
              <a:latin typeface="Times New Roman" panose="02020603050405020304" pitchFamily="18" charset="0"/>
              <a:ea typeface="Times New Roman" panose="02020603050405020304" pitchFamily="18" charset="0"/>
              <a:cs typeface="Symbol" pitchFamily="2" charset="2"/>
            </a:endParaRPr>
          </a:p>
          <a:p>
            <a:r>
              <a:rPr lang="fi-FI" sz="2900" dirty="0">
                <a:solidFill>
                  <a:schemeClr val="tx1"/>
                </a:solidFill>
                <a:effectLst/>
                <a:latin typeface="Arial" panose="020B0604020202020204" pitchFamily="34" charset="0"/>
                <a:ea typeface="Times New Roman" panose="02020603050405020304" pitchFamily="18" charset="0"/>
              </a:rPr>
              <a:t> </a:t>
            </a:r>
            <a:endParaRPr lang="fi-FI" sz="2900" dirty="0">
              <a:solidFill>
                <a:schemeClr val="tx1"/>
              </a:solidFill>
              <a:effectLst/>
              <a:latin typeface="Times New Roman" panose="02020603050405020304" pitchFamily="18" charset="0"/>
              <a:ea typeface="Times New Roman" panose="02020603050405020304" pitchFamily="18" charset="0"/>
            </a:endParaRPr>
          </a:p>
          <a:p>
            <a:pPr marL="0" lvl="0" indent="0">
              <a:buNone/>
            </a:pPr>
            <a:r>
              <a:rPr lang="fi-FI" sz="2900" dirty="0">
                <a:solidFill>
                  <a:schemeClr val="tx1"/>
                </a:solidFill>
                <a:effectLst/>
                <a:latin typeface="Arial" panose="020B0604020202020204" pitchFamily="34" charset="0"/>
                <a:ea typeface="Times New Roman" panose="02020603050405020304" pitchFamily="18" charset="0"/>
                <a:cs typeface="Symbol" pitchFamily="2" charset="2"/>
              </a:rPr>
              <a:t>Pidetään vaatetus tilanteeseen, vuodenaikaan ja säähän sopivana. Omaohjaajasi käyvät kanssasi vaatekaupoilla</a:t>
            </a:r>
            <a:endParaRPr lang="fi-FI" sz="2900" dirty="0">
              <a:solidFill>
                <a:schemeClr val="tx1"/>
              </a:solidFill>
              <a:effectLst/>
              <a:latin typeface="Times New Roman" panose="02020603050405020304" pitchFamily="18" charset="0"/>
              <a:ea typeface="Times New Roman" panose="02020603050405020304" pitchFamily="18" charset="0"/>
              <a:cs typeface="Symbol" pitchFamily="2" charset="2"/>
            </a:endParaRPr>
          </a:p>
          <a:p>
            <a:r>
              <a:rPr lang="fi-FI" sz="2900" dirty="0">
                <a:solidFill>
                  <a:schemeClr val="tx1"/>
                </a:solidFill>
                <a:effectLst/>
                <a:latin typeface="Arial" panose="020B0604020202020204" pitchFamily="34" charset="0"/>
                <a:ea typeface="Times New Roman" panose="02020603050405020304" pitchFamily="18" charset="0"/>
              </a:rPr>
              <a:t>  </a:t>
            </a:r>
            <a:endParaRPr lang="fi-FI" sz="2900" dirty="0">
              <a:solidFill>
                <a:schemeClr val="tx1"/>
              </a:solidFill>
              <a:effectLst/>
              <a:latin typeface="Times New Roman" panose="02020603050405020304" pitchFamily="18" charset="0"/>
              <a:ea typeface="Times New Roman" panose="02020603050405020304" pitchFamily="18" charset="0"/>
            </a:endParaRPr>
          </a:p>
          <a:p>
            <a:pPr marL="0" lvl="0" indent="0">
              <a:buNone/>
            </a:pPr>
            <a:r>
              <a:rPr lang="fi-FI" sz="2900" dirty="0">
                <a:solidFill>
                  <a:schemeClr val="tx1"/>
                </a:solidFill>
                <a:effectLst/>
                <a:latin typeface="Arial" panose="020B0604020202020204" pitchFamily="34" charset="0"/>
                <a:ea typeface="Times New Roman" panose="02020603050405020304" pitchFamily="18" charset="0"/>
                <a:cs typeface="Symbol" pitchFamily="2" charset="2"/>
              </a:rPr>
              <a:t>Lakanat vaihdetaan vähintään joka toinen viikko tiistaisin. Ohjaaja auttaa sinua.</a:t>
            </a:r>
            <a:endParaRPr lang="fi-FI" sz="2900" dirty="0">
              <a:solidFill>
                <a:schemeClr val="tx1"/>
              </a:solidFill>
              <a:effectLst/>
              <a:latin typeface="Times New Roman" panose="02020603050405020304" pitchFamily="18" charset="0"/>
              <a:ea typeface="Times New Roman" panose="02020603050405020304" pitchFamily="18" charset="0"/>
              <a:cs typeface="Symbol" pitchFamily="2" charset="2"/>
            </a:endParaRPr>
          </a:p>
          <a:p>
            <a:r>
              <a:rPr lang="fi-FI" sz="2900" dirty="0">
                <a:solidFill>
                  <a:schemeClr val="tx1"/>
                </a:solidFill>
                <a:effectLst/>
                <a:latin typeface="Arial" panose="020B0604020202020204" pitchFamily="34" charset="0"/>
                <a:ea typeface="Times New Roman" panose="02020603050405020304" pitchFamily="18" charset="0"/>
              </a:rPr>
              <a:t> </a:t>
            </a:r>
            <a:endParaRPr lang="fi-FI" sz="2900" dirty="0">
              <a:solidFill>
                <a:schemeClr val="tx1"/>
              </a:solidFill>
              <a:effectLst/>
              <a:latin typeface="Times New Roman" panose="02020603050405020304" pitchFamily="18" charset="0"/>
              <a:ea typeface="Times New Roman" panose="02020603050405020304" pitchFamily="18" charset="0"/>
            </a:endParaRPr>
          </a:p>
          <a:p>
            <a:pPr marL="0" lvl="0" indent="0">
              <a:buNone/>
            </a:pPr>
            <a:r>
              <a:rPr lang="fi-FI" sz="2900" dirty="0" err="1">
                <a:solidFill>
                  <a:schemeClr val="tx1"/>
                </a:solidFill>
                <a:effectLst/>
                <a:latin typeface="Arial" panose="020B0604020202020204" pitchFamily="34" charset="0"/>
                <a:ea typeface="Times New Roman" panose="02020603050405020304" pitchFamily="18" charset="0"/>
                <a:cs typeface="Symbol" pitchFamily="2" charset="2"/>
              </a:rPr>
              <a:t>Kinnalaan</a:t>
            </a:r>
            <a:r>
              <a:rPr lang="fi-FI" sz="2900" dirty="0">
                <a:solidFill>
                  <a:schemeClr val="tx1"/>
                </a:solidFill>
                <a:effectLst/>
                <a:latin typeface="Arial" panose="020B0604020202020204" pitchFamily="34" charset="0"/>
                <a:ea typeface="Times New Roman" panose="02020603050405020304" pitchFamily="18" charset="0"/>
                <a:cs typeface="Symbol" pitchFamily="2" charset="2"/>
              </a:rPr>
              <a:t> ei saa tuoda, teräaseita, päihteitä, nikotiinituotteita, eikä tulentekovälineitä. Pidetään </a:t>
            </a:r>
            <a:r>
              <a:rPr lang="fi-FI" sz="2900" dirty="0" err="1">
                <a:solidFill>
                  <a:schemeClr val="tx1"/>
                </a:solidFill>
                <a:effectLst/>
                <a:latin typeface="Arial" panose="020B0604020202020204" pitchFamily="34" charset="0"/>
                <a:ea typeface="Times New Roman" panose="02020603050405020304" pitchFamily="18" charset="0"/>
                <a:cs typeface="Symbol" pitchFamily="2" charset="2"/>
              </a:rPr>
              <a:t>Kinnala</a:t>
            </a:r>
            <a:r>
              <a:rPr lang="fi-FI" sz="2900" dirty="0">
                <a:solidFill>
                  <a:schemeClr val="tx1"/>
                </a:solidFill>
                <a:effectLst/>
                <a:latin typeface="Arial" panose="020B0604020202020204" pitchFamily="34" charset="0"/>
                <a:ea typeface="Times New Roman" panose="02020603050405020304" pitchFamily="18" charset="0"/>
                <a:cs typeface="Symbol" pitchFamily="2" charset="2"/>
              </a:rPr>
              <a:t> yhdessä turvallisena paikkana.</a:t>
            </a:r>
            <a:endParaRPr lang="fi-FI" sz="2900" dirty="0">
              <a:solidFill>
                <a:schemeClr val="tx1"/>
              </a:solidFill>
              <a:effectLst/>
              <a:latin typeface="Times New Roman" panose="02020603050405020304" pitchFamily="18" charset="0"/>
              <a:ea typeface="Times New Roman" panose="02020603050405020304" pitchFamily="18" charset="0"/>
              <a:cs typeface="Symbol" pitchFamily="2" charset="2"/>
            </a:endParaRPr>
          </a:p>
          <a:p>
            <a:r>
              <a:rPr lang="fi-FI" sz="2900" dirty="0">
                <a:solidFill>
                  <a:schemeClr val="tx1"/>
                </a:solidFill>
                <a:effectLst/>
                <a:latin typeface="Arial" panose="020B0604020202020204" pitchFamily="34" charset="0"/>
                <a:ea typeface="Times New Roman" panose="02020603050405020304" pitchFamily="18" charset="0"/>
              </a:rPr>
              <a:t> </a:t>
            </a:r>
            <a:endParaRPr lang="fi-FI" sz="2900" dirty="0">
              <a:solidFill>
                <a:schemeClr val="tx1"/>
              </a:solidFill>
              <a:effectLst/>
              <a:latin typeface="Times New Roman" panose="02020603050405020304" pitchFamily="18" charset="0"/>
              <a:ea typeface="Times New Roman" panose="02020603050405020304" pitchFamily="18" charset="0"/>
            </a:endParaRPr>
          </a:p>
          <a:p>
            <a:pPr marL="0" lvl="0" indent="0">
              <a:buNone/>
            </a:pPr>
            <a:r>
              <a:rPr lang="fi-FI" sz="2900" dirty="0">
                <a:solidFill>
                  <a:schemeClr val="tx1"/>
                </a:solidFill>
                <a:effectLst/>
                <a:latin typeface="Arial" panose="020B0604020202020204" pitchFamily="34" charset="0"/>
                <a:ea typeface="Times New Roman" panose="02020603050405020304" pitchFamily="18" charset="0"/>
                <a:cs typeface="Symbol" pitchFamily="2" charset="2"/>
              </a:rPr>
              <a:t>Kotiharjoittelut sovitaan aina asiakassuunnitelman mukaan lapsikohtaisesti.</a:t>
            </a:r>
            <a:endParaRPr lang="fi-FI" sz="2900" dirty="0">
              <a:solidFill>
                <a:schemeClr val="tx1"/>
              </a:solidFill>
              <a:effectLst/>
              <a:latin typeface="Times New Roman" panose="02020603050405020304" pitchFamily="18" charset="0"/>
              <a:ea typeface="Times New Roman" panose="02020603050405020304" pitchFamily="18" charset="0"/>
              <a:cs typeface="Symbol" pitchFamily="2" charset="2"/>
            </a:endParaRPr>
          </a:p>
          <a:p>
            <a:pPr marL="0" indent="0" algn="just">
              <a:buNone/>
            </a:pPr>
            <a:r>
              <a:rPr lang="fi-FI" sz="1800" dirty="0">
                <a:solidFill>
                  <a:schemeClr val="tx1"/>
                </a:solidFill>
                <a:effectLst/>
                <a:latin typeface="Arial" panose="020B0604020202020204" pitchFamily="34" charset="0"/>
                <a:ea typeface="Times New Roman" panose="02020603050405020304" pitchFamily="18" charset="0"/>
              </a:rPr>
              <a:t> </a:t>
            </a:r>
            <a:endParaRPr lang="fi-FI" sz="1800" dirty="0">
              <a:solidFill>
                <a:schemeClr val="tx1"/>
              </a:solidFill>
              <a:effectLst/>
              <a:latin typeface="Times New Roman" panose="02020603050405020304" pitchFamily="18" charset="0"/>
              <a:ea typeface="Times New Roman" panose="02020603050405020304" pitchFamily="18" charset="0"/>
            </a:endParaRPr>
          </a:p>
          <a:p>
            <a:endParaRPr lang="fi-FI" sz="2000" dirty="0"/>
          </a:p>
        </p:txBody>
      </p:sp>
    </p:spTree>
    <p:extLst>
      <p:ext uri="{BB962C8B-B14F-4D97-AF65-F5344CB8AC3E}">
        <p14:creationId xmlns:p14="http://schemas.microsoft.com/office/powerpoint/2010/main" val="303494755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24E43EB-867C-4B35-9A5C-E435157C72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A7C0F5DA-B59F-4F13-8BB8-FFD8F2C572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a:lstStyle/>
          <a:p>
            <a:endParaRPr lang="fi-FI"/>
          </a:p>
        </p:txBody>
      </p:sp>
      <p:sp>
        <p:nvSpPr>
          <p:cNvPr id="12" name="Freeform 5">
            <a:extLst>
              <a:ext uri="{FF2B5EF4-FFF2-40B4-BE49-F238E27FC236}">
                <a16:creationId xmlns:a16="http://schemas.microsoft.com/office/drawing/2014/main" id="{9CEA1DEC-CC9E-4776-9E08-048A15BFA6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fi-FI"/>
          </a:p>
        </p:txBody>
      </p:sp>
      <p:sp>
        <p:nvSpPr>
          <p:cNvPr id="14" name="Freeform: Shape 13">
            <a:extLst>
              <a:ext uri="{FF2B5EF4-FFF2-40B4-BE49-F238E27FC236}">
                <a16:creationId xmlns:a16="http://schemas.microsoft.com/office/drawing/2014/main" id="{9CE399CF-F4B8-4832-A8CB-B93F6B1EF4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5171964" y="-140866"/>
            <a:ext cx="6053670" cy="7139732"/>
          </a:xfrm>
          <a:custGeom>
            <a:avLst/>
            <a:gdLst>
              <a:gd name="connsiteX0" fmla="*/ 6053670 w 6053670"/>
              <a:gd name="connsiteY0" fmla="*/ 1098 h 7139732"/>
              <a:gd name="connsiteX1" fmla="*/ 6053670 w 6053670"/>
              <a:gd name="connsiteY1" fmla="*/ 1084479 h 7139732"/>
              <a:gd name="connsiteX2" fmla="*/ 6053670 w 6053670"/>
              <a:gd name="connsiteY2" fmla="*/ 1254558 h 7139732"/>
              <a:gd name="connsiteX3" fmla="*/ 6053670 w 6053670"/>
              <a:gd name="connsiteY3" fmla="*/ 7139732 h 7139732"/>
              <a:gd name="connsiteX4" fmla="*/ 0 w 6053670"/>
              <a:gd name="connsiteY4" fmla="*/ 7139732 h 7139732"/>
              <a:gd name="connsiteX5" fmla="*/ 0 w 6053670"/>
              <a:gd name="connsiteY5" fmla="*/ 1249853 h 7139732"/>
              <a:gd name="connsiteX6" fmla="*/ 0 w 6053670"/>
              <a:gd name="connsiteY6" fmla="*/ 1084479 h 7139732"/>
              <a:gd name="connsiteX7" fmla="*/ 0 w 6053670"/>
              <a:gd name="connsiteY7" fmla="*/ 0 h 7139732"/>
              <a:gd name="connsiteX8" fmla="*/ 35717 w 6053670"/>
              <a:gd name="connsiteY8" fmla="*/ 5488 h 7139732"/>
              <a:gd name="connsiteX9" fmla="*/ 140445 w 6053670"/>
              <a:gd name="connsiteY9" fmla="*/ 21641 h 7139732"/>
              <a:gd name="connsiteX10" fmla="*/ 216722 w 6053670"/>
              <a:gd name="connsiteY10" fmla="*/ 32932 h 7139732"/>
              <a:gd name="connsiteX11" fmla="*/ 307527 w 6053670"/>
              <a:gd name="connsiteY11" fmla="*/ 44850 h 7139732"/>
              <a:gd name="connsiteX12" fmla="*/ 415282 w 6053670"/>
              <a:gd name="connsiteY12" fmla="*/ 59121 h 7139732"/>
              <a:gd name="connsiteX13" fmla="*/ 534539 w 6053670"/>
              <a:gd name="connsiteY13" fmla="*/ 74175 h 7139732"/>
              <a:gd name="connsiteX14" fmla="*/ 668931 w 6053670"/>
              <a:gd name="connsiteY14" fmla="*/ 90014 h 7139732"/>
              <a:gd name="connsiteX15" fmla="*/ 815430 w 6053670"/>
              <a:gd name="connsiteY15" fmla="*/ 106794 h 7139732"/>
              <a:gd name="connsiteX16" fmla="*/ 974641 w 6053670"/>
              <a:gd name="connsiteY16" fmla="*/ 123574 h 7139732"/>
              <a:gd name="connsiteX17" fmla="*/ 1144144 w 6053670"/>
              <a:gd name="connsiteY17" fmla="*/ 140667 h 7139732"/>
              <a:gd name="connsiteX18" fmla="*/ 1326965 w 6053670"/>
              <a:gd name="connsiteY18" fmla="*/ 156506 h 7139732"/>
              <a:gd name="connsiteX19" fmla="*/ 1518261 w 6053670"/>
              <a:gd name="connsiteY19" fmla="*/ 171717 h 7139732"/>
              <a:gd name="connsiteX20" fmla="*/ 1720453 w 6053670"/>
              <a:gd name="connsiteY20" fmla="*/ 185518 h 7139732"/>
              <a:gd name="connsiteX21" fmla="*/ 1931121 w 6053670"/>
              <a:gd name="connsiteY21" fmla="*/ 198690 h 7139732"/>
              <a:gd name="connsiteX22" fmla="*/ 2150869 w 6053670"/>
              <a:gd name="connsiteY22" fmla="*/ 211079 h 7139732"/>
              <a:gd name="connsiteX23" fmla="*/ 2263467 w 6053670"/>
              <a:gd name="connsiteY23" fmla="*/ 215470 h 7139732"/>
              <a:gd name="connsiteX24" fmla="*/ 2378487 w 6053670"/>
              <a:gd name="connsiteY24" fmla="*/ 220332 h 7139732"/>
              <a:gd name="connsiteX25" fmla="*/ 2495323 w 6053670"/>
              <a:gd name="connsiteY25" fmla="*/ 224879 h 7139732"/>
              <a:gd name="connsiteX26" fmla="*/ 2612764 w 6053670"/>
              <a:gd name="connsiteY26" fmla="*/ 227859 h 7139732"/>
              <a:gd name="connsiteX27" fmla="*/ 2732627 w 6053670"/>
              <a:gd name="connsiteY27" fmla="*/ 230525 h 7139732"/>
              <a:gd name="connsiteX28" fmla="*/ 2853700 w 6053670"/>
              <a:gd name="connsiteY28" fmla="*/ 233348 h 7139732"/>
              <a:gd name="connsiteX29" fmla="*/ 2977195 w 6053670"/>
              <a:gd name="connsiteY29" fmla="*/ 235229 h 7139732"/>
              <a:gd name="connsiteX30" fmla="*/ 3101901 w 6053670"/>
              <a:gd name="connsiteY30" fmla="*/ 235229 h 7139732"/>
              <a:gd name="connsiteX31" fmla="*/ 3227817 w 6053670"/>
              <a:gd name="connsiteY31" fmla="*/ 236170 h 7139732"/>
              <a:gd name="connsiteX32" fmla="*/ 3354944 w 6053670"/>
              <a:gd name="connsiteY32" fmla="*/ 235229 h 7139732"/>
              <a:gd name="connsiteX33" fmla="*/ 3483887 w 6053670"/>
              <a:gd name="connsiteY33" fmla="*/ 233348 h 7139732"/>
              <a:gd name="connsiteX34" fmla="*/ 3612830 w 6053670"/>
              <a:gd name="connsiteY34" fmla="*/ 231623 h 7139732"/>
              <a:gd name="connsiteX35" fmla="*/ 3743590 w 6053670"/>
              <a:gd name="connsiteY35" fmla="*/ 227859 h 7139732"/>
              <a:gd name="connsiteX36" fmla="*/ 3875560 w 6053670"/>
              <a:gd name="connsiteY36" fmla="*/ 223938 h 7139732"/>
              <a:gd name="connsiteX37" fmla="*/ 4007530 w 6053670"/>
              <a:gd name="connsiteY37" fmla="*/ 219391 h 7139732"/>
              <a:gd name="connsiteX38" fmla="*/ 4140710 w 6053670"/>
              <a:gd name="connsiteY38" fmla="*/ 212961 h 7139732"/>
              <a:gd name="connsiteX39" fmla="*/ 4275102 w 6053670"/>
              <a:gd name="connsiteY39" fmla="*/ 205277 h 7139732"/>
              <a:gd name="connsiteX40" fmla="*/ 4410098 w 6053670"/>
              <a:gd name="connsiteY40" fmla="*/ 197907 h 7139732"/>
              <a:gd name="connsiteX41" fmla="*/ 4545096 w 6053670"/>
              <a:gd name="connsiteY41" fmla="*/ 188498 h 7139732"/>
              <a:gd name="connsiteX42" fmla="*/ 4681909 w 6053670"/>
              <a:gd name="connsiteY42" fmla="*/ 177207 h 7139732"/>
              <a:gd name="connsiteX43" fmla="*/ 4816905 w 6053670"/>
              <a:gd name="connsiteY43" fmla="*/ 165916 h 7139732"/>
              <a:gd name="connsiteX44" fmla="*/ 4954323 w 6053670"/>
              <a:gd name="connsiteY44" fmla="*/ 152899 h 7139732"/>
              <a:gd name="connsiteX45" fmla="*/ 5092347 w 6053670"/>
              <a:gd name="connsiteY45" fmla="*/ 138629 h 7139732"/>
              <a:gd name="connsiteX46" fmla="*/ 5228555 w 6053670"/>
              <a:gd name="connsiteY46" fmla="*/ 123574 h 7139732"/>
              <a:gd name="connsiteX47" fmla="*/ 5366578 w 6053670"/>
              <a:gd name="connsiteY47" fmla="*/ 106010 h 7139732"/>
              <a:gd name="connsiteX48" fmla="*/ 5503997 w 6053670"/>
              <a:gd name="connsiteY48" fmla="*/ 87192 h 7139732"/>
              <a:gd name="connsiteX49" fmla="*/ 5642020 w 6053670"/>
              <a:gd name="connsiteY49" fmla="*/ 68530 h 7139732"/>
              <a:gd name="connsiteX50" fmla="*/ 5779438 w 6053670"/>
              <a:gd name="connsiteY50" fmla="*/ 46733 h 7139732"/>
              <a:gd name="connsiteX51" fmla="*/ 5916251 w 6053670"/>
              <a:gd name="connsiteY51" fmla="*/ 24464 h 7139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53670" h="7139732">
                <a:moveTo>
                  <a:pt x="6053670" y="1098"/>
                </a:moveTo>
                <a:lnTo>
                  <a:pt x="6053670" y="1084479"/>
                </a:lnTo>
                <a:lnTo>
                  <a:pt x="6053670" y="1254558"/>
                </a:lnTo>
                <a:lnTo>
                  <a:pt x="6053670" y="7139732"/>
                </a:lnTo>
                <a:lnTo>
                  <a:pt x="0" y="7139732"/>
                </a:lnTo>
                <a:lnTo>
                  <a:pt x="0" y="1249853"/>
                </a:lnTo>
                <a:lnTo>
                  <a:pt x="0" y="1084479"/>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1" y="235229"/>
                </a:lnTo>
                <a:lnTo>
                  <a:pt x="3227817" y="236170"/>
                </a:lnTo>
                <a:lnTo>
                  <a:pt x="3354944" y="235229"/>
                </a:lnTo>
                <a:lnTo>
                  <a:pt x="3483887" y="233348"/>
                </a:lnTo>
                <a:lnTo>
                  <a:pt x="3612830" y="231623"/>
                </a:lnTo>
                <a:lnTo>
                  <a:pt x="3743590" y="227859"/>
                </a:lnTo>
                <a:lnTo>
                  <a:pt x="3875560" y="223938"/>
                </a:lnTo>
                <a:lnTo>
                  <a:pt x="4007530"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bg1"/>
          </a:solidFill>
          <a:ln>
            <a:noFill/>
          </a:ln>
        </p:spPr>
        <p:txBody>
          <a:bodyPr/>
          <a:lstStyle/>
          <a:p>
            <a:endParaRPr lang="fi-FI"/>
          </a:p>
        </p:txBody>
      </p:sp>
      <p:sp>
        <p:nvSpPr>
          <p:cNvPr id="16" name="Freeform 5">
            <a:extLst>
              <a:ext uri="{FF2B5EF4-FFF2-40B4-BE49-F238E27FC236}">
                <a16:creationId xmlns:a16="http://schemas.microsoft.com/office/drawing/2014/main" id="{1F23E73A-FDC8-462C-83C1-3AA8961449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fi-FI"/>
          </a:p>
        </p:txBody>
      </p:sp>
      <p:sp>
        <p:nvSpPr>
          <p:cNvPr id="2" name="Otsikko 1">
            <a:extLst>
              <a:ext uri="{FF2B5EF4-FFF2-40B4-BE49-F238E27FC236}">
                <a16:creationId xmlns:a16="http://schemas.microsoft.com/office/drawing/2014/main" id="{372F3614-F45F-DFA9-962B-69B11699E31C}"/>
              </a:ext>
            </a:extLst>
          </p:cNvPr>
          <p:cNvSpPr>
            <a:spLocks noGrp="1"/>
          </p:cNvSpPr>
          <p:nvPr>
            <p:ph type="title"/>
          </p:nvPr>
        </p:nvSpPr>
        <p:spPr>
          <a:xfrm>
            <a:off x="994087" y="1130603"/>
            <a:ext cx="3342442" cy="4596794"/>
          </a:xfrm>
        </p:spPr>
        <p:txBody>
          <a:bodyPr anchor="ctr">
            <a:normAutofit/>
          </a:bodyPr>
          <a:lstStyle/>
          <a:p>
            <a:r>
              <a:rPr lang="fi-FI" sz="3200" b="1" kern="0" spc="-5" dirty="0">
                <a:solidFill>
                  <a:srgbClr val="EBEBEB"/>
                </a:solidFill>
                <a:effectLst/>
                <a:latin typeface="Calibri" panose="020F0502020204030204" pitchFamily="34" charset="0"/>
                <a:ea typeface="Calibri" panose="020F0502020204030204" pitchFamily="34" charset="0"/>
              </a:rPr>
              <a:t>LASTEN</a:t>
            </a:r>
            <a:r>
              <a:rPr lang="fi-FI" sz="3200" b="1" kern="0" spc="-45" dirty="0">
                <a:solidFill>
                  <a:srgbClr val="EBEBEB"/>
                </a:solidFill>
                <a:effectLst/>
                <a:latin typeface="Calibri" panose="020F0502020204030204" pitchFamily="34" charset="0"/>
                <a:ea typeface="Calibri" panose="020F0502020204030204" pitchFamily="34" charset="0"/>
              </a:rPr>
              <a:t> </a:t>
            </a:r>
            <a:r>
              <a:rPr lang="fi-FI" sz="3200" b="1" kern="0" spc="-5" dirty="0">
                <a:solidFill>
                  <a:srgbClr val="EBEBEB"/>
                </a:solidFill>
                <a:effectLst/>
                <a:latin typeface="Calibri" panose="020F0502020204030204" pitchFamily="34" charset="0"/>
                <a:ea typeface="Calibri" panose="020F0502020204030204" pitchFamily="34" charset="0"/>
              </a:rPr>
              <a:t>OHJEET</a:t>
            </a:r>
            <a:r>
              <a:rPr lang="fi-FI" sz="3200" b="1" kern="0" spc="-35" dirty="0">
                <a:solidFill>
                  <a:srgbClr val="EBEBEB"/>
                </a:solidFill>
                <a:effectLst/>
                <a:latin typeface="Calibri" panose="020F0502020204030204" pitchFamily="34" charset="0"/>
                <a:ea typeface="Calibri" panose="020F0502020204030204" pitchFamily="34" charset="0"/>
              </a:rPr>
              <a:t> </a:t>
            </a:r>
            <a:r>
              <a:rPr lang="fi-FI" sz="3200" b="1" kern="0" spc="-10" dirty="0">
                <a:solidFill>
                  <a:srgbClr val="EBEBEB"/>
                </a:solidFill>
                <a:effectLst/>
                <a:latin typeface="Calibri" panose="020F0502020204030204" pitchFamily="34" charset="0"/>
                <a:ea typeface="Calibri" panose="020F0502020204030204" pitchFamily="34" charset="0"/>
              </a:rPr>
              <a:t>KINNALAAN</a:t>
            </a:r>
            <a:endParaRPr lang="fi-FI" sz="3200" dirty="0">
              <a:solidFill>
                <a:srgbClr val="EBEBEB"/>
              </a:solidFill>
            </a:endParaRPr>
          </a:p>
        </p:txBody>
      </p:sp>
      <p:sp>
        <p:nvSpPr>
          <p:cNvPr id="3" name="Sisällön paikkamerkki 2">
            <a:extLst>
              <a:ext uri="{FF2B5EF4-FFF2-40B4-BE49-F238E27FC236}">
                <a16:creationId xmlns:a16="http://schemas.microsoft.com/office/drawing/2014/main" id="{D2C409CA-430C-C275-A101-8B1090FC13B7}"/>
              </a:ext>
            </a:extLst>
          </p:cNvPr>
          <p:cNvSpPr>
            <a:spLocks noGrp="1"/>
          </p:cNvSpPr>
          <p:nvPr>
            <p:ph idx="1"/>
          </p:nvPr>
        </p:nvSpPr>
        <p:spPr>
          <a:xfrm>
            <a:off x="5290077" y="437513"/>
            <a:ext cx="5502614" cy="5954325"/>
          </a:xfrm>
        </p:spPr>
        <p:txBody>
          <a:bodyPr anchor="ctr">
            <a:normAutofit fontScale="70000" lnSpcReduction="20000"/>
          </a:bodyPr>
          <a:lstStyle/>
          <a:p>
            <a:pPr marL="0" lvl="0" indent="0">
              <a:buNone/>
            </a:pPr>
            <a:r>
              <a:rPr lang="fi-FI" sz="2200" dirty="0">
                <a:solidFill>
                  <a:schemeClr val="tx1"/>
                </a:solidFill>
                <a:effectLst/>
                <a:latin typeface="Arial" panose="020B0604020202020204" pitchFamily="34" charset="0"/>
                <a:ea typeface="Times New Roman" panose="02020603050405020304" pitchFamily="18" charset="0"/>
                <a:cs typeface="Symbol" pitchFamily="2" charset="2"/>
              </a:rPr>
              <a:t>Ruokapöydässä opetellaan/vaalitaan asiallisia pöytätapoja ja monipuolisia ruokatottumuksia, jotta sinun ruokavaliosi olisi monipuolista ja kasvaisit ja kehittyisit ikätasosi mukaisesti ja voisit hyvin.   Näin myös osaisit tulevaisuudessa käyttäytyä erilaisissa ruokailutilanteissa, esimerkiksi ravintolassa</a:t>
            </a:r>
            <a:r>
              <a:rPr lang="fi-FI" sz="2200" dirty="0">
                <a:solidFill>
                  <a:schemeClr val="tx1"/>
                </a:solidFill>
                <a:effectLst/>
                <a:latin typeface="Times New Roman" panose="02020603050405020304" pitchFamily="18" charset="0"/>
                <a:ea typeface="Times New Roman" panose="02020603050405020304" pitchFamily="18" charset="0"/>
                <a:cs typeface="Symbol" pitchFamily="2" charset="2"/>
              </a:rPr>
              <a:t>.</a:t>
            </a:r>
          </a:p>
          <a:p>
            <a:pPr marL="828040"/>
            <a:r>
              <a:rPr lang="fi-FI" sz="2200" dirty="0">
                <a:solidFill>
                  <a:schemeClr val="tx1"/>
                </a:solidFill>
                <a:effectLst/>
                <a:latin typeface="Times New Roman" panose="02020603050405020304" pitchFamily="18" charset="0"/>
                <a:ea typeface="Times New Roman" panose="02020603050405020304" pitchFamily="18" charset="0"/>
              </a:rPr>
              <a:t> </a:t>
            </a:r>
            <a:r>
              <a:rPr lang="fi-FI" sz="2200" dirty="0">
                <a:solidFill>
                  <a:schemeClr val="tx1"/>
                </a:solidFill>
                <a:effectLst/>
                <a:latin typeface="Arial" panose="020B0604020202020204" pitchFamily="34" charset="0"/>
                <a:ea typeface="Times New Roman" panose="02020603050405020304" pitchFamily="18" charset="0"/>
              </a:rPr>
              <a:t> </a:t>
            </a:r>
            <a:endParaRPr lang="fi-FI" sz="2200" dirty="0">
              <a:solidFill>
                <a:schemeClr val="tx1"/>
              </a:solidFill>
              <a:effectLst/>
              <a:latin typeface="Times New Roman" panose="02020603050405020304" pitchFamily="18" charset="0"/>
              <a:ea typeface="Times New Roman" panose="02020603050405020304" pitchFamily="18" charset="0"/>
            </a:endParaRPr>
          </a:p>
          <a:p>
            <a:pPr marL="0" lvl="0" indent="0" algn="just">
              <a:buNone/>
            </a:pPr>
            <a:r>
              <a:rPr lang="fi-FI" sz="2200" dirty="0">
                <a:solidFill>
                  <a:schemeClr val="tx1"/>
                </a:solidFill>
                <a:effectLst/>
                <a:latin typeface="Arial" panose="020B0604020202020204" pitchFamily="34" charset="0"/>
                <a:ea typeface="Times New Roman" panose="02020603050405020304" pitchFamily="18" charset="0"/>
                <a:cs typeface="Symbol" pitchFamily="2" charset="2"/>
              </a:rPr>
              <a:t>Saat huoneesi oveen oman avaimen, josta opettelet pitämään tulevaisuuttakin ajatellen huolta. </a:t>
            </a:r>
            <a:endParaRPr lang="fi-FI" sz="2200" dirty="0">
              <a:solidFill>
                <a:schemeClr val="tx1"/>
              </a:solidFill>
              <a:effectLst/>
              <a:latin typeface="Times New Roman" panose="02020603050405020304" pitchFamily="18" charset="0"/>
              <a:ea typeface="Times New Roman" panose="02020603050405020304" pitchFamily="18" charset="0"/>
              <a:cs typeface="Symbol" pitchFamily="2" charset="2"/>
            </a:endParaRPr>
          </a:p>
          <a:p>
            <a:r>
              <a:rPr lang="fi-FI" sz="2200" dirty="0">
                <a:solidFill>
                  <a:schemeClr val="tx1"/>
                </a:solidFill>
                <a:effectLst/>
                <a:latin typeface="Arial" panose="020B0604020202020204" pitchFamily="34" charset="0"/>
                <a:ea typeface="Times New Roman" panose="02020603050405020304" pitchFamily="18" charset="0"/>
              </a:rPr>
              <a:t> </a:t>
            </a:r>
            <a:endParaRPr lang="fi-FI" sz="2200" dirty="0">
              <a:solidFill>
                <a:schemeClr val="tx1"/>
              </a:solidFill>
              <a:effectLst/>
              <a:latin typeface="Times New Roman" panose="02020603050405020304" pitchFamily="18" charset="0"/>
              <a:ea typeface="Times New Roman" panose="02020603050405020304" pitchFamily="18" charset="0"/>
            </a:endParaRPr>
          </a:p>
          <a:p>
            <a:pPr marL="0" lvl="0" indent="0">
              <a:buNone/>
            </a:pPr>
            <a:r>
              <a:rPr lang="fi-FI" sz="2200" dirty="0">
                <a:solidFill>
                  <a:schemeClr val="tx1"/>
                </a:solidFill>
                <a:effectLst/>
                <a:latin typeface="Arial" panose="020B0604020202020204" pitchFamily="34" charset="0"/>
                <a:ea typeface="Times New Roman" panose="02020603050405020304" pitchFamily="18" charset="0"/>
                <a:cs typeface="Symbol" pitchFamily="2" charset="2"/>
              </a:rPr>
              <a:t>Sinun kanssasi liikutaan Kinnalassa turvakävely, jossa sinulle näytetään sammutusvälineistön sijainti, sekä kokoontumispaikka tulipalon sattuessa. Myöhemmin pääset osallistumaan Tulikettu alkusammutus koulutukseen.</a:t>
            </a:r>
            <a:endParaRPr lang="fi-FI" sz="2200" dirty="0">
              <a:solidFill>
                <a:schemeClr val="tx1"/>
              </a:solidFill>
              <a:effectLst/>
              <a:latin typeface="Times New Roman" panose="02020603050405020304" pitchFamily="18" charset="0"/>
              <a:ea typeface="Times New Roman" panose="02020603050405020304" pitchFamily="18" charset="0"/>
              <a:cs typeface="Symbol" pitchFamily="2" charset="2"/>
            </a:endParaRPr>
          </a:p>
          <a:p>
            <a:pPr marL="828040"/>
            <a:r>
              <a:rPr lang="fi-FI" sz="2200" dirty="0">
                <a:solidFill>
                  <a:schemeClr val="tx1"/>
                </a:solidFill>
                <a:effectLst/>
                <a:latin typeface="Arial" panose="020B0604020202020204" pitchFamily="34" charset="0"/>
                <a:ea typeface="Times New Roman" panose="02020603050405020304" pitchFamily="18" charset="0"/>
              </a:rPr>
              <a:t> </a:t>
            </a:r>
            <a:endParaRPr lang="fi-FI" sz="2200" dirty="0">
              <a:solidFill>
                <a:schemeClr val="tx1"/>
              </a:solidFill>
              <a:effectLst/>
              <a:latin typeface="Times New Roman" panose="02020603050405020304" pitchFamily="18" charset="0"/>
              <a:ea typeface="Times New Roman" panose="02020603050405020304" pitchFamily="18" charset="0"/>
            </a:endParaRPr>
          </a:p>
          <a:p>
            <a:pPr marL="0" lvl="0" indent="0">
              <a:buNone/>
            </a:pPr>
            <a:r>
              <a:rPr lang="fi-FI" sz="2200" dirty="0">
                <a:solidFill>
                  <a:schemeClr val="tx1"/>
                </a:solidFill>
                <a:effectLst/>
                <a:latin typeface="Arial" panose="020B0604020202020204" pitchFamily="34" charset="0"/>
                <a:ea typeface="Times New Roman" panose="02020603050405020304" pitchFamily="18" charset="0"/>
                <a:cs typeface="Symbol" pitchFamily="2" charset="2"/>
              </a:rPr>
              <a:t>Lasten yhteisölliset osastokohtaiset palaverit pidetään kuukausittain, jossa käydään läpi erilaisia asioita mm: lasten kokemuksia, toiveita, tiedotetaan asioista etukäteen. Täällä saat äänesi kuuluviin. Mikäli koet että siellä on hankala puhua niin aikuisen kanssa on hyvä käydä näitä asioita kaksistaan.</a:t>
            </a:r>
            <a:endParaRPr lang="fi-FI" sz="2200" dirty="0">
              <a:solidFill>
                <a:schemeClr val="tx1"/>
              </a:solidFill>
              <a:effectLst/>
              <a:latin typeface="Times New Roman" panose="02020603050405020304" pitchFamily="18" charset="0"/>
              <a:ea typeface="Times New Roman" panose="02020603050405020304" pitchFamily="18" charset="0"/>
              <a:cs typeface="Symbol" pitchFamily="2" charset="2"/>
            </a:endParaRPr>
          </a:p>
          <a:p>
            <a:pPr marL="828040"/>
            <a:r>
              <a:rPr lang="fi-FI" sz="2200" dirty="0">
                <a:solidFill>
                  <a:schemeClr val="tx1"/>
                </a:solidFill>
                <a:effectLst/>
                <a:latin typeface="Arial" panose="020B0604020202020204" pitchFamily="34" charset="0"/>
                <a:ea typeface="Times New Roman" panose="02020603050405020304" pitchFamily="18" charset="0"/>
              </a:rPr>
              <a:t> </a:t>
            </a:r>
            <a:endParaRPr lang="fi-FI" sz="2200" dirty="0">
              <a:solidFill>
                <a:schemeClr val="tx1"/>
              </a:solidFill>
              <a:effectLst/>
              <a:latin typeface="Times New Roman" panose="02020603050405020304" pitchFamily="18" charset="0"/>
              <a:ea typeface="Times New Roman" panose="02020603050405020304" pitchFamily="18" charset="0"/>
            </a:endParaRPr>
          </a:p>
          <a:p>
            <a:pPr marL="0" lvl="0" indent="0" algn="just">
              <a:buNone/>
            </a:pPr>
            <a:r>
              <a:rPr lang="fi-FI" sz="2200" dirty="0">
                <a:solidFill>
                  <a:schemeClr val="tx1"/>
                </a:solidFill>
                <a:effectLst/>
                <a:latin typeface="Arial" panose="020B0604020202020204" pitchFamily="34" charset="0"/>
                <a:ea typeface="Times New Roman" panose="02020603050405020304" pitchFamily="18" charset="0"/>
                <a:cs typeface="Symbol" pitchFamily="2" charset="2"/>
              </a:rPr>
              <a:t>Saat käyttöösi kuukausirahan ikätasosi mukaisesti.</a:t>
            </a:r>
            <a:endParaRPr lang="fi-FI" sz="2200" dirty="0">
              <a:solidFill>
                <a:schemeClr val="tx1"/>
              </a:solidFill>
              <a:effectLst/>
              <a:latin typeface="Times New Roman" panose="02020603050405020304" pitchFamily="18" charset="0"/>
              <a:ea typeface="Times New Roman" panose="02020603050405020304" pitchFamily="18" charset="0"/>
              <a:cs typeface="Symbol" pitchFamily="2" charset="2"/>
            </a:endParaRPr>
          </a:p>
          <a:p>
            <a:pPr marL="828040"/>
            <a:r>
              <a:rPr lang="fi-FI" sz="2200" dirty="0">
                <a:effectLst/>
                <a:latin typeface="Arial" panose="020B0604020202020204" pitchFamily="34" charset="0"/>
                <a:ea typeface="Times New Roman" panose="02020603050405020304" pitchFamily="18" charset="0"/>
              </a:rPr>
              <a:t> </a:t>
            </a:r>
            <a:endParaRPr lang="fi-FI" sz="2200" dirty="0">
              <a:effectLst/>
              <a:latin typeface="Times New Roman" panose="02020603050405020304" pitchFamily="18" charset="0"/>
              <a:ea typeface="Times New Roman" panose="02020603050405020304" pitchFamily="18" charset="0"/>
            </a:endParaRPr>
          </a:p>
          <a:p>
            <a:endParaRPr lang="fi-FI" sz="2000" dirty="0"/>
          </a:p>
        </p:txBody>
      </p:sp>
    </p:spTree>
    <p:extLst>
      <p:ext uri="{BB962C8B-B14F-4D97-AF65-F5344CB8AC3E}">
        <p14:creationId xmlns:p14="http://schemas.microsoft.com/office/powerpoint/2010/main" val="20828668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24E43EB-867C-4B35-9A5C-E435157C72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A7C0F5DA-B59F-4F13-8BB8-FFD8F2C572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a:lstStyle/>
          <a:p>
            <a:endParaRPr lang="fi-FI"/>
          </a:p>
        </p:txBody>
      </p:sp>
      <p:sp>
        <p:nvSpPr>
          <p:cNvPr id="12" name="Freeform 5">
            <a:extLst>
              <a:ext uri="{FF2B5EF4-FFF2-40B4-BE49-F238E27FC236}">
                <a16:creationId xmlns:a16="http://schemas.microsoft.com/office/drawing/2014/main" id="{9CEA1DEC-CC9E-4776-9E08-048A15BFA6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fi-FI"/>
          </a:p>
        </p:txBody>
      </p:sp>
      <p:sp>
        <p:nvSpPr>
          <p:cNvPr id="14" name="Freeform: Shape 13">
            <a:extLst>
              <a:ext uri="{FF2B5EF4-FFF2-40B4-BE49-F238E27FC236}">
                <a16:creationId xmlns:a16="http://schemas.microsoft.com/office/drawing/2014/main" id="{9CE399CF-F4B8-4832-A8CB-B93F6B1EF4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5171964" y="-140866"/>
            <a:ext cx="6053670" cy="7139732"/>
          </a:xfrm>
          <a:custGeom>
            <a:avLst/>
            <a:gdLst>
              <a:gd name="connsiteX0" fmla="*/ 6053670 w 6053670"/>
              <a:gd name="connsiteY0" fmla="*/ 1098 h 7139732"/>
              <a:gd name="connsiteX1" fmla="*/ 6053670 w 6053670"/>
              <a:gd name="connsiteY1" fmla="*/ 1084479 h 7139732"/>
              <a:gd name="connsiteX2" fmla="*/ 6053670 w 6053670"/>
              <a:gd name="connsiteY2" fmla="*/ 1254558 h 7139732"/>
              <a:gd name="connsiteX3" fmla="*/ 6053670 w 6053670"/>
              <a:gd name="connsiteY3" fmla="*/ 7139732 h 7139732"/>
              <a:gd name="connsiteX4" fmla="*/ 0 w 6053670"/>
              <a:gd name="connsiteY4" fmla="*/ 7139732 h 7139732"/>
              <a:gd name="connsiteX5" fmla="*/ 0 w 6053670"/>
              <a:gd name="connsiteY5" fmla="*/ 1249853 h 7139732"/>
              <a:gd name="connsiteX6" fmla="*/ 0 w 6053670"/>
              <a:gd name="connsiteY6" fmla="*/ 1084479 h 7139732"/>
              <a:gd name="connsiteX7" fmla="*/ 0 w 6053670"/>
              <a:gd name="connsiteY7" fmla="*/ 0 h 7139732"/>
              <a:gd name="connsiteX8" fmla="*/ 35717 w 6053670"/>
              <a:gd name="connsiteY8" fmla="*/ 5488 h 7139732"/>
              <a:gd name="connsiteX9" fmla="*/ 140445 w 6053670"/>
              <a:gd name="connsiteY9" fmla="*/ 21641 h 7139732"/>
              <a:gd name="connsiteX10" fmla="*/ 216722 w 6053670"/>
              <a:gd name="connsiteY10" fmla="*/ 32932 h 7139732"/>
              <a:gd name="connsiteX11" fmla="*/ 307527 w 6053670"/>
              <a:gd name="connsiteY11" fmla="*/ 44850 h 7139732"/>
              <a:gd name="connsiteX12" fmla="*/ 415282 w 6053670"/>
              <a:gd name="connsiteY12" fmla="*/ 59121 h 7139732"/>
              <a:gd name="connsiteX13" fmla="*/ 534539 w 6053670"/>
              <a:gd name="connsiteY13" fmla="*/ 74175 h 7139732"/>
              <a:gd name="connsiteX14" fmla="*/ 668931 w 6053670"/>
              <a:gd name="connsiteY14" fmla="*/ 90014 h 7139732"/>
              <a:gd name="connsiteX15" fmla="*/ 815430 w 6053670"/>
              <a:gd name="connsiteY15" fmla="*/ 106794 h 7139732"/>
              <a:gd name="connsiteX16" fmla="*/ 974641 w 6053670"/>
              <a:gd name="connsiteY16" fmla="*/ 123574 h 7139732"/>
              <a:gd name="connsiteX17" fmla="*/ 1144144 w 6053670"/>
              <a:gd name="connsiteY17" fmla="*/ 140667 h 7139732"/>
              <a:gd name="connsiteX18" fmla="*/ 1326965 w 6053670"/>
              <a:gd name="connsiteY18" fmla="*/ 156506 h 7139732"/>
              <a:gd name="connsiteX19" fmla="*/ 1518261 w 6053670"/>
              <a:gd name="connsiteY19" fmla="*/ 171717 h 7139732"/>
              <a:gd name="connsiteX20" fmla="*/ 1720453 w 6053670"/>
              <a:gd name="connsiteY20" fmla="*/ 185518 h 7139732"/>
              <a:gd name="connsiteX21" fmla="*/ 1931121 w 6053670"/>
              <a:gd name="connsiteY21" fmla="*/ 198690 h 7139732"/>
              <a:gd name="connsiteX22" fmla="*/ 2150869 w 6053670"/>
              <a:gd name="connsiteY22" fmla="*/ 211079 h 7139732"/>
              <a:gd name="connsiteX23" fmla="*/ 2263467 w 6053670"/>
              <a:gd name="connsiteY23" fmla="*/ 215470 h 7139732"/>
              <a:gd name="connsiteX24" fmla="*/ 2378487 w 6053670"/>
              <a:gd name="connsiteY24" fmla="*/ 220332 h 7139732"/>
              <a:gd name="connsiteX25" fmla="*/ 2495323 w 6053670"/>
              <a:gd name="connsiteY25" fmla="*/ 224879 h 7139732"/>
              <a:gd name="connsiteX26" fmla="*/ 2612764 w 6053670"/>
              <a:gd name="connsiteY26" fmla="*/ 227859 h 7139732"/>
              <a:gd name="connsiteX27" fmla="*/ 2732627 w 6053670"/>
              <a:gd name="connsiteY27" fmla="*/ 230525 h 7139732"/>
              <a:gd name="connsiteX28" fmla="*/ 2853700 w 6053670"/>
              <a:gd name="connsiteY28" fmla="*/ 233348 h 7139732"/>
              <a:gd name="connsiteX29" fmla="*/ 2977195 w 6053670"/>
              <a:gd name="connsiteY29" fmla="*/ 235229 h 7139732"/>
              <a:gd name="connsiteX30" fmla="*/ 3101901 w 6053670"/>
              <a:gd name="connsiteY30" fmla="*/ 235229 h 7139732"/>
              <a:gd name="connsiteX31" fmla="*/ 3227817 w 6053670"/>
              <a:gd name="connsiteY31" fmla="*/ 236170 h 7139732"/>
              <a:gd name="connsiteX32" fmla="*/ 3354944 w 6053670"/>
              <a:gd name="connsiteY32" fmla="*/ 235229 h 7139732"/>
              <a:gd name="connsiteX33" fmla="*/ 3483887 w 6053670"/>
              <a:gd name="connsiteY33" fmla="*/ 233348 h 7139732"/>
              <a:gd name="connsiteX34" fmla="*/ 3612830 w 6053670"/>
              <a:gd name="connsiteY34" fmla="*/ 231623 h 7139732"/>
              <a:gd name="connsiteX35" fmla="*/ 3743590 w 6053670"/>
              <a:gd name="connsiteY35" fmla="*/ 227859 h 7139732"/>
              <a:gd name="connsiteX36" fmla="*/ 3875560 w 6053670"/>
              <a:gd name="connsiteY36" fmla="*/ 223938 h 7139732"/>
              <a:gd name="connsiteX37" fmla="*/ 4007530 w 6053670"/>
              <a:gd name="connsiteY37" fmla="*/ 219391 h 7139732"/>
              <a:gd name="connsiteX38" fmla="*/ 4140710 w 6053670"/>
              <a:gd name="connsiteY38" fmla="*/ 212961 h 7139732"/>
              <a:gd name="connsiteX39" fmla="*/ 4275102 w 6053670"/>
              <a:gd name="connsiteY39" fmla="*/ 205277 h 7139732"/>
              <a:gd name="connsiteX40" fmla="*/ 4410098 w 6053670"/>
              <a:gd name="connsiteY40" fmla="*/ 197907 h 7139732"/>
              <a:gd name="connsiteX41" fmla="*/ 4545096 w 6053670"/>
              <a:gd name="connsiteY41" fmla="*/ 188498 h 7139732"/>
              <a:gd name="connsiteX42" fmla="*/ 4681909 w 6053670"/>
              <a:gd name="connsiteY42" fmla="*/ 177207 h 7139732"/>
              <a:gd name="connsiteX43" fmla="*/ 4816905 w 6053670"/>
              <a:gd name="connsiteY43" fmla="*/ 165916 h 7139732"/>
              <a:gd name="connsiteX44" fmla="*/ 4954323 w 6053670"/>
              <a:gd name="connsiteY44" fmla="*/ 152899 h 7139732"/>
              <a:gd name="connsiteX45" fmla="*/ 5092347 w 6053670"/>
              <a:gd name="connsiteY45" fmla="*/ 138629 h 7139732"/>
              <a:gd name="connsiteX46" fmla="*/ 5228555 w 6053670"/>
              <a:gd name="connsiteY46" fmla="*/ 123574 h 7139732"/>
              <a:gd name="connsiteX47" fmla="*/ 5366578 w 6053670"/>
              <a:gd name="connsiteY47" fmla="*/ 106010 h 7139732"/>
              <a:gd name="connsiteX48" fmla="*/ 5503997 w 6053670"/>
              <a:gd name="connsiteY48" fmla="*/ 87192 h 7139732"/>
              <a:gd name="connsiteX49" fmla="*/ 5642020 w 6053670"/>
              <a:gd name="connsiteY49" fmla="*/ 68530 h 7139732"/>
              <a:gd name="connsiteX50" fmla="*/ 5779438 w 6053670"/>
              <a:gd name="connsiteY50" fmla="*/ 46733 h 7139732"/>
              <a:gd name="connsiteX51" fmla="*/ 5916251 w 6053670"/>
              <a:gd name="connsiteY51" fmla="*/ 24464 h 7139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53670" h="7139732">
                <a:moveTo>
                  <a:pt x="6053670" y="1098"/>
                </a:moveTo>
                <a:lnTo>
                  <a:pt x="6053670" y="1084479"/>
                </a:lnTo>
                <a:lnTo>
                  <a:pt x="6053670" y="1254558"/>
                </a:lnTo>
                <a:lnTo>
                  <a:pt x="6053670" y="7139732"/>
                </a:lnTo>
                <a:lnTo>
                  <a:pt x="0" y="7139732"/>
                </a:lnTo>
                <a:lnTo>
                  <a:pt x="0" y="1249853"/>
                </a:lnTo>
                <a:lnTo>
                  <a:pt x="0" y="1084479"/>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1" y="235229"/>
                </a:lnTo>
                <a:lnTo>
                  <a:pt x="3227817" y="236170"/>
                </a:lnTo>
                <a:lnTo>
                  <a:pt x="3354944" y="235229"/>
                </a:lnTo>
                <a:lnTo>
                  <a:pt x="3483887" y="233348"/>
                </a:lnTo>
                <a:lnTo>
                  <a:pt x="3612830" y="231623"/>
                </a:lnTo>
                <a:lnTo>
                  <a:pt x="3743590" y="227859"/>
                </a:lnTo>
                <a:lnTo>
                  <a:pt x="3875560" y="223938"/>
                </a:lnTo>
                <a:lnTo>
                  <a:pt x="4007530"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bg1"/>
          </a:solidFill>
          <a:ln>
            <a:noFill/>
          </a:ln>
        </p:spPr>
        <p:txBody>
          <a:bodyPr/>
          <a:lstStyle/>
          <a:p>
            <a:endParaRPr lang="fi-FI"/>
          </a:p>
        </p:txBody>
      </p:sp>
      <p:sp>
        <p:nvSpPr>
          <p:cNvPr id="16" name="Freeform 5">
            <a:extLst>
              <a:ext uri="{FF2B5EF4-FFF2-40B4-BE49-F238E27FC236}">
                <a16:creationId xmlns:a16="http://schemas.microsoft.com/office/drawing/2014/main" id="{1F23E73A-FDC8-462C-83C1-3AA8961449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fi-FI"/>
          </a:p>
        </p:txBody>
      </p:sp>
      <p:sp>
        <p:nvSpPr>
          <p:cNvPr id="2" name="Otsikko 1">
            <a:extLst>
              <a:ext uri="{FF2B5EF4-FFF2-40B4-BE49-F238E27FC236}">
                <a16:creationId xmlns:a16="http://schemas.microsoft.com/office/drawing/2014/main" id="{F685EE88-F174-73F1-7A0D-188DDB337480}"/>
              </a:ext>
            </a:extLst>
          </p:cNvPr>
          <p:cNvSpPr>
            <a:spLocks noGrp="1"/>
          </p:cNvSpPr>
          <p:nvPr>
            <p:ph type="title"/>
          </p:nvPr>
        </p:nvSpPr>
        <p:spPr>
          <a:xfrm>
            <a:off x="994087" y="1130603"/>
            <a:ext cx="3342442" cy="4596794"/>
          </a:xfrm>
        </p:spPr>
        <p:txBody>
          <a:bodyPr anchor="ctr">
            <a:normAutofit/>
          </a:bodyPr>
          <a:lstStyle/>
          <a:p>
            <a:r>
              <a:rPr lang="fi-FI" sz="3200" b="1" kern="0" spc="-5" dirty="0">
                <a:solidFill>
                  <a:srgbClr val="EBEBEB"/>
                </a:solidFill>
                <a:effectLst/>
                <a:latin typeface="Calibri" panose="020F0502020204030204" pitchFamily="34" charset="0"/>
                <a:ea typeface="Calibri" panose="020F0502020204030204" pitchFamily="34" charset="0"/>
              </a:rPr>
              <a:t>LASTEN</a:t>
            </a:r>
            <a:r>
              <a:rPr lang="fi-FI" sz="3200" b="1" kern="0" spc="-45" dirty="0">
                <a:solidFill>
                  <a:srgbClr val="EBEBEB"/>
                </a:solidFill>
                <a:effectLst/>
                <a:latin typeface="Calibri" panose="020F0502020204030204" pitchFamily="34" charset="0"/>
                <a:ea typeface="Calibri" panose="020F0502020204030204" pitchFamily="34" charset="0"/>
              </a:rPr>
              <a:t> </a:t>
            </a:r>
            <a:r>
              <a:rPr lang="fi-FI" sz="3200" b="1" kern="0" spc="-5" dirty="0">
                <a:solidFill>
                  <a:srgbClr val="EBEBEB"/>
                </a:solidFill>
                <a:effectLst/>
                <a:latin typeface="Calibri" panose="020F0502020204030204" pitchFamily="34" charset="0"/>
                <a:ea typeface="Calibri" panose="020F0502020204030204" pitchFamily="34" charset="0"/>
              </a:rPr>
              <a:t>OHJEET</a:t>
            </a:r>
            <a:r>
              <a:rPr lang="fi-FI" sz="3200" b="1" kern="0" spc="-35" dirty="0">
                <a:solidFill>
                  <a:srgbClr val="EBEBEB"/>
                </a:solidFill>
                <a:effectLst/>
                <a:latin typeface="Calibri" panose="020F0502020204030204" pitchFamily="34" charset="0"/>
                <a:ea typeface="Calibri" panose="020F0502020204030204" pitchFamily="34" charset="0"/>
              </a:rPr>
              <a:t> </a:t>
            </a:r>
            <a:r>
              <a:rPr lang="fi-FI" sz="3200" b="1" kern="0" spc="-10" dirty="0">
                <a:solidFill>
                  <a:srgbClr val="EBEBEB"/>
                </a:solidFill>
                <a:effectLst/>
                <a:latin typeface="Calibri" panose="020F0502020204030204" pitchFamily="34" charset="0"/>
                <a:ea typeface="Calibri" panose="020F0502020204030204" pitchFamily="34" charset="0"/>
              </a:rPr>
              <a:t>KINNALAAN</a:t>
            </a:r>
            <a:endParaRPr lang="fi-FI" sz="3200" dirty="0">
              <a:solidFill>
                <a:srgbClr val="EBEBEB"/>
              </a:solidFill>
            </a:endParaRPr>
          </a:p>
        </p:txBody>
      </p:sp>
      <p:sp>
        <p:nvSpPr>
          <p:cNvPr id="3" name="Sisällön paikkamerkki 2">
            <a:extLst>
              <a:ext uri="{FF2B5EF4-FFF2-40B4-BE49-F238E27FC236}">
                <a16:creationId xmlns:a16="http://schemas.microsoft.com/office/drawing/2014/main" id="{3DF408B6-9A0F-D797-ECFA-D25DB88B5DD9}"/>
              </a:ext>
            </a:extLst>
          </p:cNvPr>
          <p:cNvSpPr>
            <a:spLocks noGrp="1"/>
          </p:cNvSpPr>
          <p:nvPr>
            <p:ph idx="1"/>
          </p:nvPr>
        </p:nvSpPr>
        <p:spPr>
          <a:xfrm>
            <a:off x="5290077" y="437513"/>
            <a:ext cx="5502614" cy="5954325"/>
          </a:xfrm>
        </p:spPr>
        <p:txBody>
          <a:bodyPr anchor="ctr">
            <a:normAutofit fontScale="85000" lnSpcReduction="10000"/>
          </a:bodyPr>
          <a:lstStyle/>
          <a:p>
            <a:endParaRPr lang="fi-FI" sz="2000" dirty="0">
              <a:solidFill>
                <a:schemeClr val="tx1"/>
              </a:solidFill>
              <a:effectLst/>
              <a:latin typeface="Arial" panose="020B0604020202020204" pitchFamily="34" charset="0"/>
              <a:ea typeface="Times New Roman" panose="02020603050405020304" pitchFamily="18" charset="0"/>
              <a:cs typeface="Symbol" pitchFamily="2" charset="2"/>
            </a:endParaRPr>
          </a:p>
          <a:p>
            <a:pPr marL="0" lvl="0" indent="0">
              <a:buNone/>
            </a:pPr>
            <a:r>
              <a:rPr lang="fi-FI" sz="2000" dirty="0">
                <a:solidFill>
                  <a:schemeClr val="tx1"/>
                </a:solidFill>
                <a:effectLst/>
                <a:latin typeface="Arial" panose="020B0604020202020204" pitchFamily="34" charset="0"/>
                <a:ea typeface="Times New Roman" panose="02020603050405020304" pitchFamily="18" charset="0"/>
                <a:cs typeface="Symbol" pitchFamily="2" charset="2"/>
              </a:rPr>
              <a:t>Harraste, vaatetus ym. hankintatarpeesi hoidetaan yhdessä omaohjaajiesi kanssa, joita saat kaksi.</a:t>
            </a:r>
          </a:p>
          <a:p>
            <a:pPr marL="342900" lvl="0" indent="-342900">
              <a:buFont typeface="Symbol" pitchFamily="2" charset="2"/>
              <a:buChar char=""/>
            </a:pPr>
            <a:endParaRPr lang="fi-FI" sz="2000" dirty="0">
              <a:solidFill>
                <a:schemeClr val="tx1"/>
              </a:solidFill>
              <a:effectLst/>
              <a:latin typeface="Times New Roman" panose="02020603050405020304" pitchFamily="18" charset="0"/>
              <a:ea typeface="Times New Roman" panose="02020603050405020304" pitchFamily="18" charset="0"/>
              <a:cs typeface="Symbol" pitchFamily="2" charset="2"/>
            </a:endParaRPr>
          </a:p>
          <a:p>
            <a:pPr marL="0" indent="0">
              <a:buNone/>
            </a:pPr>
            <a:r>
              <a:rPr lang="fi-FI" sz="2000" dirty="0">
                <a:solidFill>
                  <a:schemeClr val="tx1"/>
                </a:solidFill>
                <a:effectLst/>
                <a:latin typeface="Arial" panose="020B0604020202020204" pitchFamily="34" charset="0"/>
                <a:ea typeface="Times New Roman" panose="02020603050405020304" pitchFamily="18" charset="0"/>
                <a:cs typeface="Symbol" pitchFamily="2" charset="2"/>
              </a:rPr>
              <a:t>Sisällä liikutaan kävellen ja säästetään juokseminen ulos. </a:t>
            </a:r>
          </a:p>
          <a:p>
            <a:pPr>
              <a:buFont typeface="Symbol" pitchFamily="2" charset="2"/>
              <a:buChar char=""/>
            </a:pPr>
            <a:endParaRPr lang="fi-FI" sz="2000" dirty="0">
              <a:solidFill>
                <a:schemeClr val="tx1"/>
              </a:solidFill>
              <a:effectLst/>
              <a:latin typeface="Times New Roman" panose="02020603050405020304" pitchFamily="18" charset="0"/>
              <a:ea typeface="Times New Roman" panose="02020603050405020304" pitchFamily="18" charset="0"/>
              <a:cs typeface="Symbol" pitchFamily="2" charset="2"/>
            </a:endParaRPr>
          </a:p>
          <a:p>
            <a:pPr marL="0" indent="0">
              <a:buNone/>
            </a:pPr>
            <a:r>
              <a:rPr lang="fi-FI" sz="2000" dirty="0">
                <a:solidFill>
                  <a:schemeClr val="tx1"/>
                </a:solidFill>
                <a:effectLst/>
                <a:latin typeface="Arial" panose="020B0604020202020204" pitchFamily="34" charset="0"/>
                <a:ea typeface="Times New Roman" panose="02020603050405020304" pitchFamily="18" charset="0"/>
                <a:cs typeface="Symbol" pitchFamily="2" charset="2"/>
              </a:rPr>
              <a:t>Oma huone laitetaan aamulla järjestykseen ennen kuin lähdetään arjen toimiin. Ohjaaja auttaa sinua.</a:t>
            </a:r>
            <a:endParaRPr lang="fi-FI" sz="2000" dirty="0">
              <a:solidFill>
                <a:schemeClr val="tx1"/>
              </a:solidFill>
              <a:latin typeface="Arial" panose="020B0604020202020204" pitchFamily="34" charset="0"/>
              <a:ea typeface="Times New Roman" panose="02020603050405020304" pitchFamily="18" charset="0"/>
              <a:cs typeface="Symbol" pitchFamily="2" charset="2"/>
            </a:endParaRPr>
          </a:p>
          <a:p>
            <a:endParaRPr lang="fi-FI" sz="2000" dirty="0">
              <a:solidFill>
                <a:schemeClr val="tx1"/>
              </a:solidFill>
              <a:effectLst/>
              <a:latin typeface="Arial" panose="020B0604020202020204" pitchFamily="34" charset="0"/>
              <a:ea typeface="Times New Roman" panose="02020603050405020304" pitchFamily="18" charset="0"/>
              <a:cs typeface="Symbol" pitchFamily="2" charset="2"/>
            </a:endParaRPr>
          </a:p>
          <a:p>
            <a:r>
              <a:rPr lang="fi-FI" sz="2000" dirty="0">
                <a:solidFill>
                  <a:schemeClr val="tx1"/>
                </a:solidFill>
                <a:effectLst/>
                <a:latin typeface="Arial" panose="020B0604020202020204" pitchFamily="34" charset="0"/>
                <a:ea typeface="Times New Roman" panose="02020603050405020304" pitchFamily="18" charset="0"/>
                <a:cs typeface="Symbol" pitchFamily="2" charset="2"/>
              </a:rPr>
              <a:t>Kinnalassa on laajat harrastusmahdollisuudet. Meillä on </a:t>
            </a:r>
            <a:r>
              <a:rPr lang="fi-FI" sz="2000" dirty="0" err="1">
                <a:solidFill>
                  <a:schemeClr val="tx1"/>
                </a:solidFill>
                <a:effectLst/>
                <a:latin typeface="Arial" panose="020B0604020202020204" pitchFamily="34" charset="0"/>
                <a:ea typeface="Times New Roman" panose="02020603050405020304" pitchFamily="18" charset="0"/>
                <a:cs typeface="Symbol" pitchFamily="2" charset="2"/>
              </a:rPr>
              <a:t>carting</a:t>
            </a:r>
            <a:r>
              <a:rPr lang="fi-FI" sz="2000" dirty="0">
                <a:solidFill>
                  <a:schemeClr val="tx1"/>
                </a:solidFill>
                <a:effectLst/>
                <a:latin typeface="Arial" panose="020B0604020202020204" pitchFamily="34" charset="0"/>
                <a:ea typeface="Times New Roman" panose="02020603050405020304" pitchFamily="18" charset="0"/>
                <a:cs typeface="Symbol" pitchFamily="2" charset="2"/>
              </a:rPr>
              <a:t> auto, sekä vene. Pihasta löytyy jalkapallokenttä, koripallokori, frisbee golf rata, jääkiekkomaali, trampoliini. Sisällä harrastetilassa on biljardipöytä, pingispöytä, ilmakiekko, korona, sähkökitara, basso, sähkörummut ja paljon erilaisia lautapelejä. Talvisin on mahdollisuus </a:t>
            </a:r>
            <a:r>
              <a:rPr lang="fi-FI" sz="2000" dirty="0" err="1">
                <a:solidFill>
                  <a:schemeClr val="tx1"/>
                </a:solidFill>
                <a:effectLst/>
                <a:latin typeface="Arial" panose="020B0604020202020204" pitchFamily="34" charset="0"/>
                <a:ea typeface="Times New Roman" panose="02020603050405020304" pitchFamily="18" charset="0"/>
                <a:cs typeface="Symbol" pitchFamily="2" charset="2"/>
              </a:rPr>
              <a:t>Sappeeseen</a:t>
            </a:r>
            <a:r>
              <a:rPr lang="fi-FI" sz="2000" dirty="0">
                <a:solidFill>
                  <a:schemeClr val="tx1"/>
                </a:solidFill>
                <a:effectLst/>
                <a:latin typeface="Arial" panose="020B0604020202020204" pitchFamily="34" charset="0"/>
                <a:ea typeface="Times New Roman" panose="02020603050405020304" pitchFamily="18" charset="0"/>
                <a:cs typeface="Symbol" pitchFamily="2" charset="2"/>
              </a:rPr>
              <a:t> lasketteluun ja kausikorttiin sinne. Meillä on myös Pälkäneelle kuntosalille ja tekojäälle omat vuorot. Näiden harrastusmahdollisuuksien lisäksi voimme yhdessä etsiä sinulle mieluisan harrastuksen.   </a:t>
            </a:r>
            <a:endParaRPr lang="fi-FI" sz="2000" dirty="0">
              <a:solidFill>
                <a:schemeClr val="tx1"/>
              </a:solidFill>
              <a:effectLst/>
              <a:latin typeface="Times New Roman" panose="02020603050405020304" pitchFamily="18" charset="0"/>
              <a:ea typeface="Times New Roman" panose="02020603050405020304" pitchFamily="18" charset="0"/>
              <a:cs typeface="Symbol" pitchFamily="2" charset="2"/>
            </a:endParaRPr>
          </a:p>
          <a:p>
            <a:endParaRPr lang="fi-FI" sz="2000" dirty="0"/>
          </a:p>
        </p:txBody>
      </p:sp>
    </p:spTree>
    <p:extLst>
      <p:ext uri="{BB962C8B-B14F-4D97-AF65-F5344CB8AC3E}">
        <p14:creationId xmlns:p14="http://schemas.microsoft.com/office/powerpoint/2010/main" val="196117010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24E43EB-867C-4B35-9A5C-E435157C72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A7C0F5DA-B59F-4F13-8BB8-FFD8F2C572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a:lstStyle/>
          <a:p>
            <a:endParaRPr lang="fi-FI"/>
          </a:p>
        </p:txBody>
      </p:sp>
      <p:sp>
        <p:nvSpPr>
          <p:cNvPr id="12" name="Freeform 5">
            <a:extLst>
              <a:ext uri="{FF2B5EF4-FFF2-40B4-BE49-F238E27FC236}">
                <a16:creationId xmlns:a16="http://schemas.microsoft.com/office/drawing/2014/main" id="{9CEA1DEC-CC9E-4776-9E08-048A15BFA6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fi-FI"/>
          </a:p>
        </p:txBody>
      </p:sp>
      <p:sp>
        <p:nvSpPr>
          <p:cNvPr id="14" name="Freeform: Shape 13">
            <a:extLst>
              <a:ext uri="{FF2B5EF4-FFF2-40B4-BE49-F238E27FC236}">
                <a16:creationId xmlns:a16="http://schemas.microsoft.com/office/drawing/2014/main" id="{9CE399CF-F4B8-4832-A8CB-B93F6B1EF4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5171964" y="-140866"/>
            <a:ext cx="6053670" cy="7139732"/>
          </a:xfrm>
          <a:custGeom>
            <a:avLst/>
            <a:gdLst>
              <a:gd name="connsiteX0" fmla="*/ 6053670 w 6053670"/>
              <a:gd name="connsiteY0" fmla="*/ 1098 h 7139732"/>
              <a:gd name="connsiteX1" fmla="*/ 6053670 w 6053670"/>
              <a:gd name="connsiteY1" fmla="*/ 1084479 h 7139732"/>
              <a:gd name="connsiteX2" fmla="*/ 6053670 w 6053670"/>
              <a:gd name="connsiteY2" fmla="*/ 1254558 h 7139732"/>
              <a:gd name="connsiteX3" fmla="*/ 6053670 w 6053670"/>
              <a:gd name="connsiteY3" fmla="*/ 7139732 h 7139732"/>
              <a:gd name="connsiteX4" fmla="*/ 0 w 6053670"/>
              <a:gd name="connsiteY4" fmla="*/ 7139732 h 7139732"/>
              <a:gd name="connsiteX5" fmla="*/ 0 w 6053670"/>
              <a:gd name="connsiteY5" fmla="*/ 1249853 h 7139732"/>
              <a:gd name="connsiteX6" fmla="*/ 0 w 6053670"/>
              <a:gd name="connsiteY6" fmla="*/ 1084479 h 7139732"/>
              <a:gd name="connsiteX7" fmla="*/ 0 w 6053670"/>
              <a:gd name="connsiteY7" fmla="*/ 0 h 7139732"/>
              <a:gd name="connsiteX8" fmla="*/ 35717 w 6053670"/>
              <a:gd name="connsiteY8" fmla="*/ 5488 h 7139732"/>
              <a:gd name="connsiteX9" fmla="*/ 140445 w 6053670"/>
              <a:gd name="connsiteY9" fmla="*/ 21641 h 7139732"/>
              <a:gd name="connsiteX10" fmla="*/ 216722 w 6053670"/>
              <a:gd name="connsiteY10" fmla="*/ 32932 h 7139732"/>
              <a:gd name="connsiteX11" fmla="*/ 307527 w 6053670"/>
              <a:gd name="connsiteY11" fmla="*/ 44850 h 7139732"/>
              <a:gd name="connsiteX12" fmla="*/ 415282 w 6053670"/>
              <a:gd name="connsiteY12" fmla="*/ 59121 h 7139732"/>
              <a:gd name="connsiteX13" fmla="*/ 534539 w 6053670"/>
              <a:gd name="connsiteY13" fmla="*/ 74175 h 7139732"/>
              <a:gd name="connsiteX14" fmla="*/ 668931 w 6053670"/>
              <a:gd name="connsiteY14" fmla="*/ 90014 h 7139732"/>
              <a:gd name="connsiteX15" fmla="*/ 815430 w 6053670"/>
              <a:gd name="connsiteY15" fmla="*/ 106794 h 7139732"/>
              <a:gd name="connsiteX16" fmla="*/ 974641 w 6053670"/>
              <a:gd name="connsiteY16" fmla="*/ 123574 h 7139732"/>
              <a:gd name="connsiteX17" fmla="*/ 1144144 w 6053670"/>
              <a:gd name="connsiteY17" fmla="*/ 140667 h 7139732"/>
              <a:gd name="connsiteX18" fmla="*/ 1326965 w 6053670"/>
              <a:gd name="connsiteY18" fmla="*/ 156506 h 7139732"/>
              <a:gd name="connsiteX19" fmla="*/ 1518261 w 6053670"/>
              <a:gd name="connsiteY19" fmla="*/ 171717 h 7139732"/>
              <a:gd name="connsiteX20" fmla="*/ 1720453 w 6053670"/>
              <a:gd name="connsiteY20" fmla="*/ 185518 h 7139732"/>
              <a:gd name="connsiteX21" fmla="*/ 1931121 w 6053670"/>
              <a:gd name="connsiteY21" fmla="*/ 198690 h 7139732"/>
              <a:gd name="connsiteX22" fmla="*/ 2150869 w 6053670"/>
              <a:gd name="connsiteY22" fmla="*/ 211079 h 7139732"/>
              <a:gd name="connsiteX23" fmla="*/ 2263467 w 6053670"/>
              <a:gd name="connsiteY23" fmla="*/ 215470 h 7139732"/>
              <a:gd name="connsiteX24" fmla="*/ 2378487 w 6053670"/>
              <a:gd name="connsiteY24" fmla="*/ 220332 h 7139732"/>
              <a:gd name="connsiteX25" fmla="*/ 2495323 w 6053670"/>
              <a:gd name="connsiteY25" fmla="*/ 224879 h 7139732"/>
              <a:gd name="connsiteX26" fmla="*/ 2612764 w 6053670"/>
              <a:gd name="connsiteY26" fmla="*/ 227859 h 7139732"/>
              <a:gd name="connsiteX27" fmla="*/ 2732627 w 6053670"/>
              <a:gd name="connsiteY27" fmla="*/ 230525 h 7139732"/>
              <a:gd name="connsiteX28" fmla="*/ 2853700 w 6053670"/>
              <a:gd name="connsiteY28" fmla="*/ 233348 h 7139732"/>
              <a:gd name="connsiteX29" fmla="*/ 2977195 w 6053670"/>
              <a:gd name="connsiteY29" fmla="*/ 235229 h 7139732"/>
              <a:gd name="connsiteX30" fmla="*/ 3101901 w 6053670"/>
              <a:gd name="connsiteY30" fmla="*/ 235229 h 7139732"/>
              <a:gd name="connsiteX31" fmla="*/ 3227817 w 6053670"/>
              <a:gd name="connsiteY31" fmla="*/ 236170 h 7139732"/>
              <a:gd name="connsiteX32" fmla="*/ 3354944 w 6053670"/>
              <a:gd name="connsiteY32" fmla="*/ 235229 h 7139732"/>
              <a:gd name="connsiteX33" fmla="*/ 3483887 w 6053670"/>
              <a:gd name="connsiteY33" fmla="*/ 233348 h 7139732"/>
              <a:gd name="connsiteX34" fmla="*/ 3612830 w 6053670"/>
              <a:gd name="connsiteY34" fmla="*/ 231623 h 7139732"/>
              <a:gd name="connsiteX35" fmla="*/ 3743590 w 6053670"/>
              <a:gd name="connsiteY35" fmla="*/ 227859 h 7139732"/>
              <a:gd name="connsiteX36" fmla="*/ 3875560 w 6053670"/>
              <a:gd name="connsiteY36" fmla="*/ 223938 h 7139732"/>
              <a:gd name="connsiteX37" fmla="*/ 4007530 w 6053670"/>
              <a:gd name="connsiteY37" fmla="*/ 219391 h 7139732"/>
              <a:gd name="connsiteX38" fmla="*/ 4140710 w 6053670"/>
              <a:gd name="connsiteY38" fmla="*/ 212961 h 7139732"/>
              <a:gd name="connsiteX39" fmla="*/ 4275102 w 6053670"/>
              <a:gd name="connsiteY39" fmla="*/ 205277 h 7139732"/>
              <a:gd name="connsiteX40" fmla="*/ 4410098 w 6053670"/>
              <a:gd name="connsiteY40" fmla="*/ 197907 h 7139732"/>
              <a:gd name="connsiteX41" fmla="*/ 4545096 w 6053670"/>
              <a:gd name="connsiteY41" fmla="*/ 188498 h 7139732"/>
              <a:gd name="connsiteX42" fmla="*/ 4681909 w 6053670"/>
              <a:gd name="connsiteY42" fmla="*/ 177207 h 7139732"/>
              <a:gd name="connsiteX43" fmla="*/ 4816905 w 6053670"/>
              <a:gd name="connsiteY43" fmla="*/ 165916 h 7139732"/>
              <a:gd name="connsiteX44" fmla="*/ 4954323 w 6053670"/>
              <a:gd name="connsiteY44" fmla="*/ 152899 h 7139732"/>
              <a:gd name="connsiteX45" fmla="*/ 5092347 w 6053670"/>
              <a:gd name="connsiteY45" fmla="*/ 138629 h 7139732"/>
              <a:gd name="connsiteX46" fmla="*/ 5228555 w 6053670"/>
              <a:gd name="connsiteY46" fmla="*/ 123574 h 7139732"/>
              <a:gd name="connsiteX47" fmla="*/ 5366578 w 6053670"/>
              <a:gd name="connsiteY47" fmla="*/ 106010 h 7139732"/>
              <a:gd name="connsiteX48" fmla="*/ 5503997 w 6053670"/>
              <a:gd name="connsiteY48" fmla="*/ 87192 h 7139732"/>
              <a:gd name="connsiteX49" fmla="*/ 5642020 w 6053670"/>
              <a:gd name="connsiteY49" fmla="*/ 68530 h 7139732"/>
              <a:gd name="connsiteX50" fmla="*/ 5779438 w 6053670"/>
              <a:gd name="connsiteY50" fmla="*/ 46733 h 7139732"/>
              <a:gd name="connsiteX51" fmla="*/ 5916251 w 6053670"/>
              <a:gd name="connsiteY51" fmla="*/ 24464 h 7139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53670" h="7139732">
                <a:moveTo>
                  <a:pt x="6053670" y="1098"/>
                </a:moveTo>
                <a:lnTo>
                  <a:pt x="6053670" y="1084479"/>
                </a:lnTo>
                <a:lnTo>
                  <a:pt x="6053670" y="1254558"/>
                </a:lnTo>
                <a:lnTo>
                  <a:pt x="6053670" y="7139732"/>
                </a:lnTo>
                <a:lnTo>
                  <a:pt x="0" y="7139732"/>
                </a:lnTo>
                <a:lnTo>
                  <a:pt x="0" y="1249853"/>
                </a:lnTo>
                <a:lnTo>
                  <a:pt x="0" y="1084479"/>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1" y="235229"/>
                </a:lnTo>
                <a:lnTo>
                  <a:pt x="3227817" y="236170"/>
                </a:lnTo>
                <a:lnTo>
                  <a:pt x="3354944" y="235229"/>
                </a:lnTo>
                <a:lnTo>
                  <a:pt x="3483887" y="233348"/>
                </a:lnTo>
                <a:lnTo>
                  <a:pt x="3612830" y="231623"/>
                </a:lnTo>
                <a:lnTo>
                  <a:pt x="3743590" y="227859"/>
                </a:lnTo>
                <a:lnTo>
                  <a:pt x="3875560" y="223938"/>
                </a:lnTo>
                <a:lnTo>
                  <a:pt x="4007530"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bg1"/>
          </a:solidFill>
          <a:ln>
            <a:noFill/>
          </a:ln>
        </p:spPr>
        <p:txBody>
          <a:bodyPr/>
          <a:lstStyle/>
          <a:p>
            <a:endParaRPr lang="fi-FI"/>
          </a:p>
        </p:txBody>
      </p:sp>
      <p:sp>
        <p:nvSpPr>
          <p:cNvPr id="16" name="Freeform 5">
            <a:extLst>
              <a:ext uri="{FF2B5EF4-FFF2-40B4-BE49-F238E27FC236}">
                <a16:creationId xmlns:a16="http://schemas.microsoft.com/office/drawing/2014/main" id="{1F23E73A-FDC8-462C-83C1-3AA8961449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fi-FI"/>
          </a:p>
        </p:txBody>
      </p:sp>
      <p:sp>
        <p:nvSpPr>
          <p:cNvPr id="2" name="Otsikko 1">
            <a:extLst>
              <a:ext uri="{FF2B5EF4-FFF2-40B4-BE49-F238E27FC236}">
                <a16:creationId xmlns:a16="http://schemas.microsoft.com/office/drawing/2014/main" id="{A46D0F0A-17D8-FB25-F47A-583405CDB779}"/>
              </a:ext>
            </a:extLst>
          </p:cNvPr>
          <p:cNvSpPr>
            <a:spLocks noGrp="1"/>
          </p:cNvSpPr>
          <p:nvPr>
            <p:ph type="title"/>
          </p:nvPr>
        </p:nvSpPr>
        <p:spPr>
          <a:xfrm>
            <a:off x="994087" y="1130603"/>
            <a:ext cx="3342442" cy="4596794"/>
          </a:xfrm>
        </p:spPr>
        <p:txBody>
          <a:bodyPr anchor="ctr">
            <a:normAutofit/>
          </a:bodyPr>
          <a:lstStyle/>
          <a:p>
            <a:r>
              <a:rPr lang="fi-FI" sz="3200" b="1" dirty="0">
                <a:solidFill>
                  <a:srgbClr val="EBEBEB"/>
                </a:solidFill>
              </a:rPr>
              <a:t>YHTEYDENITO</a:t>
            </a:r>
          </a:p>
        </p:txBody>
      </p:sp>
      <p:sp>
        <p:nvSpPr>
          <p:cNvPr id="3" name="Sisällön paikkamerkki 2">
            <a:extLst>
              <a:ext uri="{FF2B5EF4-FFF2-40B4-BE49-F238E27FC236}">
                <a16:creationId xmlns:a16="http://schemas.microsoft.com/office/drawing/2014/main" id="{7DE6FDC3-F9C1-3B36-3677-07257CDF8D6B}"/>
              </a:ext>
            </a:extLst>
          </p:cNvPr>
          <p:cNvSpPr>
            <a:spLocks noGrp="1"/>
          </p:cNvSpPr>
          <p:nvPr>
            <p:ph idx="1"/>
          </p:nvPr>
        </p:nvSpPr>
        <p:spPr>
          <a:xfrm>
            <a:off x="5290077" y="437513"/>
            <a:ext cx="5502614" cy="5954325"/>
          </a:xfrm>
        </p:spPr>
        <p:txBody>
          <a:bodyPr anchor="ctr">
            <a:normAutofit/>
          </a:bodyPr>
          <a:lstStyle/>
          <a:p>
            <a:r>
              <a:rPr lang="fi-FI" sz="2000" dirty="0">
                <a:solidFill>
                  <a:schemeClr val="tx1"/>
                </a:solidFill>
              </a:rPr>
              <a:t>Sinulla on käytössäsi oma puhelin</a:t>
            </a:r>
          </a:p>
          <a:p>
            <a:r>
              <a:rPr lang="fi-FI" sz="2000" dirty="0" err="1">
                <a:solidFill>
                  <a:schemeClr val="tx1"/>
                </a:solidFill>
              </a:rPr>
              <a:t>Kinnalan</a:t>
            </a:r>
            <a:r>
              <a:rPr lang="fi-FI" sz="2000" dirty="0">
                <a:solidFill>
                  <a:schemeClr val="tx1"/>
                </a:solidFill>
              </a:rPr>
              <a:t> langaton verkko</a:t>
            </a:r>
          </a:p>
          <a:p>
            <a:r>
              <a:rPr lang="fi-FI" sz="2000" dirty="0">
                <a:solidFill>
                  <a:schemeClr val="tx1"/>
                </a:solidFill>
              </a:rPr>
              <a:t>Tarvittaessa </a:t>
            </a:r>
            <a:r>
              <a:rPr lang="fi-FI" sz="2000" dirty="0" err="1">
                <a:solidFill>
                  <a:schemeClr val="tx1"/>
                </a:solidFill>
              </a:rPr>
              <a:t>Kinnalan</a:t>
            </a:r>
            <a:r>
              <a:rPr lang="fi-FI" sz="2000" dirty="0">
                <a:solidFill>
                  <a:schemeClr val="tx1"/>
                </a:solidFill>
              </a:rPr>
              <a:t> lastenpuhelin</a:t>
            </a:r>
          </a:p>
          <a:p>
            <a:r>
              <a:rPr lang="fi-FI" sz="2000" dirty="0">
                <a:solidFill>
                  <a:schemeClr val="tx1"/>
                </a:solidFill>
              </a:rPr>
              <a:t>Asuinyksikkö kohtainen tabletti</a:t>
            </a:r>
          </a:p>
        </p:txBody>
      </p:sp>
    </p:spTree>
    <p:extLst>
      <p:ext uri="{BB962C8B-B14F-4D97-AF65-F5344CB8AC3E}">
        <p14:creationId xmlns:p14="http://schemas.microsoft.com/office/powerpoint/2010/main" val="234523418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24E43EB-867C-4B35-9A5C-E435157C72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A7C0F5DA-B59F-4F13-8BB8-FFD8F2C572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a:lstStyle/>
          <a:p>
            <a:endParaRPr lang="fi-FI"/>
          </a:p>
        </p:txBody>
      </p:sp>
      <p:sp>
        <p:nvSpPr>
          <p:cNvPr id="12" name="Freeform 5">
            <a:extLst>
              <a:ext uri="{FF2B5EF4-FFF2-40B4-BE49-F238E27FC236}">
                <a16:creationId xmlns:a16="http://schemas.microsoft.com/office/drawing/2014/main" id="{9CEA1DEC-CC9E-4776-9E08-048A15BFA6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fi-FI"/>
          </a:p>
        </p:txBody>
      </p:sp>
      <p:sp>
        <p:nvSpPr>
          <p:cNvPr id="14" name="Freeform: Shape 13">
            <a:extLst>
              <a:ext uri="{FF2B5EF4-FFF2-40B4-BE49-F238E27FC236}">
                <a16:creationId xmlns:a16="http://schemas.microsoft.com/office/drawing/2014/main" id="{9CE399CF-F4B8-4832-A8CB-B93F6B1EF4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5171964" y="-140866"/>
            <a:ext cx="6053670" cy="7139732"/>
          </a:xfrm>
          <a:custGeom>
            <a:avLst/>
            <a:gdLst>
              <a:gd name="connsiteX0" fmla="*/ 6053670 w 6053670"/>
              <a:gd name="connsiteY0" fmla="*/ 1098 h 7139732"/>
              <a:gd name="connsiteX1" fmla="*/ 6053670 w 6053670"/>
              <a:gd name="connsiteY1" fmla="*/ 1084479 h 7139732"/>
              <a:gd name="connsiteX2" fmla="*/ 6053670 w 6053670"/>
              <a:gd name="connsiteY2" fmla="*/ 1254558 h 7139732"/>
              <a:gd name="connsiteX3" fmla="*/ 6053670 w 6053670"/>
              <a:gd name="connsiteY3" fmla="*/ 7139732 h 7139732"/>
              <a:gd name="connsiteX4" fmla="*/ 0 w 6053670"/>
              <a:gd name="connsiteY4" fmla="*/ 7139732 h 7139732"/>
              <a:gd name="connsiteX5" fmla="*/ 0 w 6053670"/>
              <a:gd name="connsiteY5" fmla="*/ 1249853 h 7139732"/>
              <a:gd name="connsiteX6" fmla="*/ 0 w 6053670"/>
              <a:gd name="connsiteY6" fmla="*/ 1084479 h 7139732"/>
              <a:gd name="connsiteX7" fmla="*/ 0 w 6053670"/>
              <a:gd name="connsiteY7" fmla="*/ 0 h 7139732"/>
              <a:gd name="connsiteX8" fmla="*/ 35717 w 6053670"/>
              <a:gd name="connsiteY8" fmla="*/ 5488 h 7139732"/>
              <a:gd name="connsiteX9" fmla="*/ 140445 w 6053670"/>
              <a:gd name="connsiteY9" fmla="*/ 21641 h 7139732"/>
              <a:gd name="connsiteX10" fmla="*/ 216722 w 6053670"/>
              <a:gd name="connsiteY10" fmla="*/ 32932 h 7139732"/>
              <a:gd name="connsiteX11" fmla="*/ 307527 w 6053670"/>
              <a:gd name="connsiteY11" fmla="*/ 44850 h 7139732"/>
              <a:gd name="connsiteX12" fmla="*/ 415282 w 6053670"/>
              <a:gd name="connsiteY12" fmla="*/ 59121 h 7139732"/>
              <a:gd name="connsiteX13" fmla="*/ 534539 w 6053670"/>
              <a:gd name="connsiteY13" fmla="*/ 74175 h 7139732"/>
              <a:gd name="connsiteX14" fmla="*/ 668931 w 6053670"/>
              <a:gd name="connsiteY14" fmla="*/ 90014 h 7139732"/>
              <a:gd name="connsiteX15" fmla="*/ 815430 w 6053670"/>
              <a:gd name="connsiteY15" fmla="*/ 106794 h 7139732"/>
              <a:gd name="connsiteX16" fmla="*/ 974641 w 6053670"/>
              <a:gd name="connsiteY16" fmla="*/ 123574 h 7139732"/>
              <a:gd name="connsiteX17" fmla="*/ 1144144 w 6053670"/>
              <a:gd name="connsiteY17" fmla="*/ 140667 h 7139732"/>
              <a:gd name="connsiteX18" fmla="*/ 1326965 w 6053670"/>
              <a:gd name="connsiteY18" fmla="*/ 156506 h 7139732"/>
              <a:gd name="connsiteX19" fmla="*/ 1518261 w 6053670"/>
              <a:gd name="connsiteY19" fmla="*/ 171717 h 7139732"/>
              <a:gd name="connsiteX20" fmla="*/ 1720453 w 6053670"/>
              <a:gd name="connsiteY20" fmla="*/ 185518 h 7139732"/>
              <a:gd name="connsiteX21" fmla="*/ 1931121 w 6053670"/>
              <a:gd name="connsiteY21" fmla="*/ 198690 h 7139732"/>
              <a:gd name="connsiteX22" fmla="*/ 2150869 w 6053670"/>
              <a:gd name="connsiteY22" fmla="*/ 211079 h 7139732"/>
              <a:gd name="connsiteX23" fmla="*/ 2263467 w 6053670"/>
              <a:gd name="connsiteY23" fmla="*/ 215470 h 7139732"/>
              <a:gd name="connsiteX24" fmla="*/ 2378487 w 6053670"/>
              <a:gd name="connsiteY24" fmla="*/ 220332 h 7139732"/>
              <a:gd name="connsiteX25" fmla="*/ 2495323 w 6053670"/>
              <a:gd name="connsiteY25" fmla="*/ 224879 h 7139732"/>
              <a:gd name="connsiteX26" fmla="*/ 2612764 w 6053670"/>
              <a:gd name="connsiteY26" fmla="*/ 227859 h 7139732"/>
              <a:gd name="connsiteX27" fmla="*/ 2732627 w 6053670"/>
              <a:gd name="connsiteY27" fmla="*/ 230525 h 7139732"/>
              <a:gd name="connsiteX28" fmla="*/ 2853700 w 6053670"/>
              <a:gd name="connsiteY28" fmla="*/ 233348 h 7139732"/>
              <a:gd name="connsiteX29" fmla="*/ 2977195 w 6053670"/>
              <a:gd name="connsiteY29" fmla="*/ 235229 h 7139732"/>
              <a:gd name="connsiteX30" fmla="*/ 3101901 w 6053670"/>
              <a:gd name="connsiteY30" fmla="*/ 235229 h 7139732"/>
              <a:gd name="connsiteX31" fmla="*/ 3227817 w 6053670"/>
              <a:gd name="connsiteY31" fmla="*/ 236170 h 7139732"/>
              <a:gd name="connsiteX32" fmla="*/ 3354944 w 6053670"/>
              <a:gd name="connsiteY32" fmla="*/ 235229 h 7139732"/>
              <a:gd name="connsiteX33" fmla="*/ 3483887 w 6053670"/>
              <a:gd name="connsiteY33" fmla="*/ 233348 h 7139732"/>
              <a:gd name="connsiteX34" fmla="*/ 3612830 w 6053670"/>
              <a:gd name="connsiteY34" fmla="*/ 231623 h 7139732"/>
              <a:gd name="connsiteX35" fmla="*/ 3743590 w 6053670"/>
              <a:gd name="connsiteY35" fmla="*/ 227859 h 7139732"/>
              <a:gd name="connsiteX36" fmla="*/ 3875560 w 6053670"/>
              <a:gd name="connsiteY36" fmla="*/ 223938 h 7139732"/>
              <a:gd name="connsiteX37" fmla="*/ 4007530 w 6053670"/>
              <a:gd name="connsiteY37" fmla="*/ 219391 h 7139732"/>
              <a:gd name="connsiteX38" fmla="*/ 4140710 w 6053670"/>
              <a:gd name="connsiteY38" fmla="*/ 212961 h 7139732"/>
              <a:gd name="connsiteX39" fmla="*/ 4275102 w 6053670"/>
              <a:gd name="connsiteY39" fmla="*/ 205277 h 7139732"/>
              <a:gd name="connsiteX40" fmla="*/ 4410098 w 6053670"/>
              <a:gd name="connsiteY40" fmla="*/ 197907 h 7139732"/>
              <a:gd name="connsiteX41" fmla="*/ 4545096 w 6053670"/>
              <a:gd name="connsiteY41" fmla="*/ 188498 h 7139732"/>
              <a:gd name="connsiteX42" fmla="*/ 4681909 w 6053670"/>
              <a:gd name="connsiteY42" fmla="*/ 177207 h 7139732"/>
              <a:gd name="connsiteX43" fmla="*/ 4816905 w 6053670"/>
              <a:gd name="connsiteY43" fmla="*/ 165916 h 7139732"/>
              <a:gd name="connsiteX44" fmla="*/ 4954323 w 6053670"/>
              <a:gd name="connsiteY44" fmla="*/ 152899 h 7139732"/>
              <a:gd name="connsiteX45" fmla="*/ 5092347 w 6053670"/>
              <a:gd name="connsiteY45" fmla="*/ 138629 h 7139732"/>
              <a:gd name="connsiteX46" fmla="*/ 5228555 w 6053670"/>
              <a:gd name="connsiteY46" fmla="*/ 123574 h 7139732"/>
              <a:gd name="connsiteX47" fmla="*/ 5366578 w 6053670"/>
              <a:gd name="connsiteY47" fmla="*/ 106010 h 7139732"/>
              <a:gd name="connsiteX48" fmla="*/ 5503997 w 6053670"/>
              <a:gd name="connsiteY48" fmla="*/ 87192 h 7139732"/>
              <a:gd name="connsiteX49" fmla="*/ 5642020 w 6053670"/>
              <a:gd name="connsiteY49" fmla="*/ 68530 h 7139732"/>
              <a:gd name="connsiteX50" fmla="*/ 5779438 w 6053670"/>
              <a:gd name="connsiteY50" fmla="*/ 46733 h 7139732"/>
              <a:gd name="connsiteX51" fmla="*/ 5916251 w 6053670"/>
              <a:gd name="connsiteY51" fmla="*/ 24464 h 7139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53670" h="7139732">
                <a:moveTo>
                  <a:pt x="6053670" y="1098"/>
                </a:moveTo>
                <a:lnTo>
                  <a:pt x="6053670" y="1084479"/>
                </a:lnTo>
                <a:lnTo>
                  <a:pt x="6053670" y="1254558"/>
                </a:lnTo>
                <a:lnTo>
                  <a:pt x="6053670" y="7139732"/>
                </a:lnTo>
                <a:lnTo>
                  <a:pt x="0" y="7139732"/>
                </a:lnTo>
                <a:lnTo>
                  <a:pt x="0" y="1249853"/>
                </a:lnTo>
                <a:lnTo>
                  <a:pt x="0" y="1084479"/>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1" y="235229"/>
                </a:lnTo>
                <a:lnTo>
                  <a:pt x="3227817" y="236170"/>
                </a:lnTo>
                <a:lnTo>
                  <a:pt x="3354944" y="235229"/>
                </a:lnTo>
                <a:lnTo>
                  <a:pt x="3483887" y="233348"/>
                </a:lnTo>
                <a:lnTo>
                  <a:pt x="3612830" y="231623"/>
                </a:lnTo>
                <a:lnTo>
                  <a:pt x="3743590" y="227859"/>
                </a:lnTo>
                <a:lnTo>
                  <a:pt x="3875560" y="223938"/>
                </a:lnTo>
                <a:lnTo>
                  <a:pt x="4007530"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bg1"/>
          </a:solidFill>
          <a:ln>
            <a:noFill/>
          </a:ln>
        </p:spPr>
        <p:txBody>
          <a:bodyPr/>
          <a:lstStyle/>
          <a:p>
            <a:endParaRPr lang="fi-FI"/>
          </a:p>
        </p:txBody>
      </p:sp>
      <p:sp>
        <p:nvSpPr>
          <p:cNvPr id="16" name="Freeform 5">
            <a:extLst>
              <a:ext uri="{FF2B5EF4-FFF2-40B4-BE49-F238E27FC236}">
                <a16:creationId xmlns:a16="http://schemas.microsoft.com/office/drawing/2014/main" id="{1F23E73A-FDC8-462C-83C1-3AA8961449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fi-FI"/>
          </a:p>
        </p:txBody>
      </p:sp>
      <p:sp>
        <p:nvSpPr>
          <p:cNvPr id="2" name="Otsikko 1">
            <a:extLst>
              <a:ext uri="{FF2B5EF4-FFF2-40B4-BE49-F238E27FC236}">
                <a16:creationId xmlns:a16="http://schemas.microsoft.com/office/drawing/2014/main" id="{3C093BAC-5500-07EB-7C82-F97C6485BC14}"/>
              </a:ext>
            </a:extLst>
          </p:cNvPr>
          <p:cNvSpPr>
            <a:spLocks noGrp="1"/>
          </p:cNvSpPr>
          <p:nvPr>
            <p:ph type="title"/>
          </p:nvPr>
        </p:nvSpPr>
        <p:spPr>
          <a:xfrm>
            <a:off x="994087" y="1130603"/>
            <a:ext cx="3342442" cy="4596794"/>
          </a:xfrm>
        </p:spPr>
        <p:txBody>
          <a:bodyPr anchor="ctr">
            <a:normAutofit/>
          </a:bodyPr>
          <a:lstStyle/>
          <a:p>
            <a:r>
              <a:rPr lang="fi-FI" sz="3000" b="1" kern="0" spc="-5" dirty="0">
                <a:solidFill>
                  <a:srgbClr val="EBEBEB"/>
                </a:solidFill>
                <a:effectLst/>
                <a:latin typeface="Calibri" panose="020F0502020204030204" pitchFamily="34" charset="0"/>
                <a:ea typeface="Calibri" panose="020F0502020204030204" pitchFamily="34" charset="0"/>
              </a:rPr>
              <a:t>SINULLA ON SOSIAALIHUOLLON</a:t>
            </a:r>
            <a:r>
              <a:rPr lang="fi-FI" sz="3000" b="1" kern="0" spc="-60" dirty="0">
                <a:solidFill>
                  <a:srgbClr val="EBEBEB"/>
                </a:solidFill>
                <a:effectLst/>
                <a:latin typeface="Calibri" panose="020F0502020204030204" pitchFamily="34" charset="0"/>
                <a:ea typeface="Calibri" panose="020F0502020204030204" pitchFamily="34" charset="0"/>
              </a:rPr>
              <a:t> </a:t>
            </a:r>
            <a:r>
              <a:rPr lang="fi-FI" sz="3000" b="1" kern="0" spc="-5" dirty="0">
                <a:solidFill>
                  <a:srgbClr val="EBEBEB"/>
                </a:solidFill>
                <a:effectLst/>
                <a:latin typeface="Calibri" panose="020F0502020204030204" pitchFamily="34" charset="0"/>
                <a:ea typeface="Calibri" panose="020F0502020204030204" pitchFamily="34" charset="0"/>
              </a:rPr>
              <a:t>ASIAKKAAN</a:t>
            </a:r>
            <a:r>
              <a:rPr lang="fi-FI" sz="3000" b="1" kern="0" spc="-55" dirty="0">
                <a:solidFill>
                  <a:srgbClr val="EBEBEB"/>
                </a:solidFill>
                <a:effectLst/>
                <a:latin typeface="Calibri" panose="020F0502020204030204" pitchFamily="34" charset="0"/>
                <a:ea typeface="Calibri" panose="020F0502020204030204" pitchFamily="34" charset="0"/>
              </a:rPr>
              <a:t> </a:t>
            </a:r>
            <a:r>
              <a:rPr lang="fi-FI" sz="3000" b="1" kern="0" spc="-5" dirty="0">
                <a:solidFill>
                  <a:srgbClr val="EBEBEB"/>
                </a:solidFill>
                <a:effectLst/>
                <a:latin typeface="Calibri" panose="020F0502020204030204" pitchFamily="34" charset="0"/>
                <a:ea typeface="Calibri" panose="020F0502020204030204" pitchFamily="34" charset="0"/>
              </a:rPr>
              <a:t>OIKEUS</a:t>
            </a:r>
            <a:r>
              <a:rPr lang="fi-FI" sz="3000" b="1" kern="0" spc="-60" dirty="0">
                <a:solidFill>
                  <a:srgbClr val="EBEBEB"/>
                </a:solidFill>
                <a:effectLst/>
                <a:latin typeface="Calibri" panose="020F0502020204030204" pitchFamily="34" charset="0"/>
                <a:ea typeface="Calibri" panose="020F0502020204030204" pitchFamily="34" charset="0"/>
              </a:rPr>
              <a:t> </a:t>
            </a:r>
            <a:r>
              <a:rPr lang="fi-FI" sz="3000" b="1" kern="0" spc="-5" dirty="0">
                <a:solidFill>
                  <a:srgbClr val="EBEBEB"/>
                </a:solidFill>
                <a:effectLst/>
                <a:latin typeface="Calibri" panose="020F0502020204030204" pitchFamily="34" charset="0"/>
                <a:ea typeface="Calibri" panose="020F0502020204030204" pitchFamily="34" charset="0"/>
              </a:rPr>
              <a:t>TEHDÄ</a:t>
            </a:r>
            <a:r>
              <a:rPr lang="fi-FI" sz="3000" b="1" kern="0" spc="-55" dirty="0">
                <a:solidFill>
                  <a:srgbClr val="EBEBEB"/>
                </a:solidFill>
                <a:effectLst/>
                <a:latin typeface="Calibri" panose="020F0502020204030204" pitchFamily="34" charset="0"/>
                <a:ea typeface="Calibri" panose="020F0502020204030204" pitchFamily="34" charset="0"/>
              </a:rPr>
              <a:t> </a:t>
            </a:r>
            <a:r>
              <a:rPr lang="fi-FI" sz="3000" b="1" kern="0" spc="-10" dirty="0">
                <a:solidFill>
                  <a:srgbClr val="EBEBEB"/>
                </a:solidFill>
                <a:effectLst/>
                <a:latin typeface="Calibri" panose="020F0502020204030204" pitchFamily="34" charset="0"/>
                <a:ea typeface="Calibri" panose="020F0502020204030204" pitchFamily="34" charset="0"/>
              </a:rPr>
              <a:t>MUISTUTUS</a:t>
            </a:r>
            <a:br>
              <a:rPr lang="fi-FI" sz="3000" b="1" kern="0" spc="-5" dirty="0">
                <a:solidFill>
                  <a:srgbClr val="EBEBEB"/>
                </a:solidFill>
                <a:effectLst/>
                <a:latin typeface="Calibri" panose="020F0502020204030204" pitchFamily="34" charset="0"/>
                <a:ea typeface="Calibri" panose="020F0502020204030204" pitchFamily="34" charset="0"/>
              </a:rPr>
            </a:br>
            <a:endParaRPr lang="fi-FI" sz="3000" dirty="0">
              <a:solidFill>
                <a:srgbClr val="EBEBEB"/>
              </a:solidFill>
            </a:endParaRPr>
          </a:p>
        </p:txBody>
      </p:sp>
      <p:sp>
        <p:nvSpPr>
          <p:cNvPr id="3" name="Sisällön paikkamerkki 2">
            <a:extLst>
              <a:ext uri="{FF2B5EF4-FFF2-40B4-BE49-F238E27FC236}">
                <a16:creationId xmlns:a16="http://schemas.microsoft.com/office/drawing/2014/main" id="{924112B7-2A4E-57B7-9B7B-5A02CDE25D7E}"/>
              </a:ext>
            </a:extLst>
          </p:cNvPr>
          <p:cNvSpPr>
            <a:spLocks noGrp="1"/>
          </p:cNvSpPr>
          <p:nvPr>
            <p:ph idx="1"/>
          </p:nvPr>
        </p:nvSpPr>
        <p:spPr>
          <a:xfrm>
            <a:off x="5290077" y="437513"/>
            <a:ext cx="5502614" cy="5954325"/>
          </a:xfrm>
        </p:spPr>
        <p:txBody>
          <a:bodyPr anchor="ctr">
            <a:normAutofit/>
          </a:bodyPr>
          <a:lstStyle/>
          <a:p>
            <a:pPr marL="71755">
              <a:lnSpc>
                <a:spcPct val="90000"/>
              </a:lnSpc>
              <a:spcBef>
                <a:spcPts val="145"/>
              </a:spcBef>
            </a:pPr>
            <a:r>
              <a:rPr lang="fi-FI" dirty="0">
                <a:solidFill>
                  <a:schemeClr val="tx1"/>
                </a:solidFill>
                <a:effectLst/>
                <a:latin typeface="Calibri" panose="020F0502020204030204" pitchFamily="34" charset="0"/>
                <a:ea typeface="Calibri" panose="020F0502020204030204" pitchFamily="34" charset="0"/>
              </a:rPr>
              <a:t>Jos</a:t>
            </a:r>
            <a:r>
              <a:rPr lang="fi-FI" spc="-45" dirty="0">
                <a:solidFill>
                  <a:schemeClr val="tx1"/>
                </a:solidFill>
                <a:effectLst/>
                <a:latin typeface="Calibri" panose="020F0502020204030204" pitchFamily="34" charset="0"/>
                <a:ea typeface="Calibri" panose="020F0502020204030204" pitchFamily="34" charset="0"/>
              </a:rPr>
              <a:t> </a:t>
            </a:r>
            <a:r>
              <a:rPr lang="fi-FI" dirty="0">
                <a:solidFill>
                  <a:schemeClr val="tx1"/>
                </a:solidFill>
                <a:effectLst/>
                <a:latin typeface="Calibri" panose="020F0502020204030204" pitchFamily="34" charset="0"/>
                <a:ea typeface="Calibri" panose="020F0502020204030204" pitchFamily="34" charset="0"/>
              </a:rPr>
              <a:t>olet</a:t>
            </a:r>
            <a:r>
              <a:rPr lang="fi-FI" spc="-45" dirty="0">
                <a:solidFill>
                  <a:schemeClr val="tx1"/>
                </a:solidFill>
                <a:effectLst/>
                <a:latin typeface="Calibri" panose="020F0502020204030204" pitchFamily="34" charset="0"/>
                <a:ea typeface="Calibri" panose="020F0502020204030204" pitchFamily="34" charset="0"/>
              </a:rPr>
              <a:t> </a:t>
            </a:r>
            <a:r>
              <a:rPr lang="fi-FI" dirty="0">
                <a:solidFill>
                  <a:schemeClr val="tx1"/>
                </a:solidFill>
                <a:effectLst/>
                <a:latin typeface="Calibri" panose="020F0502020204030204" pitchFamily="34" charset="0"/>
                <a:ea typeface="Calibri" panose="020F0502020204030204" pitchFamily="34" charset="0"/>
              </a:rPr>
              <a:t>tyytymätön</a:t>
            </a:r>
            <a:r>
              <a:rPr lang="fi-FI" spc="-45" dirty="0">
                <a:solidFill>
                  <a:schemeClr val="tx1"/>
                </a:solidFill>
                <a:effectLst/>
                <a:latin typeface="Calibri" panose="020F0502020204030204" pitchFamily="34" charset="0"/>
                <a:ea typeface="Calibri" panose="020F0502020204030204" pitchFamily="34" charset="0"/>
              </a:rPr>
              <a:t> </a:t>
            </a:r>
            <a:r>
              <a:rPr lang="fi-FI" dirty="0">
                <a:solidFill>
                  <a:schemeClr val="tx1"/>
                </a:solidFill>
                <a:effectLst/>
                <a:latin typeface="Calibri" panose="020F0502020204030204" pitchFamily="34" charset="0"/>
                <a:ea typeface="Calibri" panose="020F0502020204030204" pitchFamily="34" charset="0"/>
              </a:rPr>
              <a:t>saamaasi</a:t>
            </a:r>
            <a:r>
              <a:rPr lang="fi-FI" spc="-45" dirty="0">
                <a:solidFill>
                  <a:schemeClr val="tx1"/>
                </a:solidFill>
                <a:effectLst/>
                <a:latin typeface="Calibri" panose="020F0502020204030204" pitchFamily="34" charset="0"/>
                <a:ea typeface="Calibri" panose="020F0502020204030204" pitchFamily="34" charset="0"/>
              </a:rPr>
              <a:t> </a:t>
            </a:r>
            <a:r>
              <a:rPr lang="fi-FI" dirty="0">
                <a:solidFill>
                  <a:schemeClr val="tx1"/>
                </a:solidFill>
                <a:effectLst/>
                <a:latin typeface="Calibri" panose="020F0502020204030204" pitchFamily="34" charset="0"/>
                <a:ea typeface="Calibri" panose="020F0502020204030204" pitchFamily="34" charset="0"/>
              </a:rPr>
              <a:t>palveluun</a:t>
            </a:r>
            <a:r>
              <a:rPr lang="fi-FI" spc="-45" dirty="0">
                <a:solidFill>
                  <a:schemeClr val="tx1"/>
                </a:solidFill>
                <a:effectLst/>
                <a:latin typeface="Calibri" panose="020F0502020204030204" pitchFamily="34" charset="0"/>
                <a:ea typeface="Calibri" panose="020F0502020204030204" pitchFamily="34" charset="0"/>
              </a:rPr>
              <a:t> </a:t>
            </a:r>
            <a:r>
              <a:rPr lang="fi-FI" dirty="0">
                <a:solidFill>
                  <a:schemeClr val="tx1"/>
                </a:solidFill>
                <a:effectLst/>
                <a:latin typeface="Calibri" panose="020F0502020204030204" pitchFamily="34" charset="0"/>
                <a:ea typeface="Calibri" panose="020F0502020204030204" pitchFamily="34" charset="0"/>
              </a:rPr>
              <a:t>tai</a:t>
            </a:r>
            <a:r>
              <a:rPr lang="fi-FI" spc="-45" dirty="0">
                <a:solidFill>
                  <a:schemeClr val="tx1"/>
                </a:solidFill>
                <a:effectLst/>
                <a:latin typeface="Calibri" panose="020F0502020204030204" pitchFamily="34" charset="0"/>
                <a:ea typeface="Calibri" panose="020F0502020204030204" pitchFamily="34" charset="0"/>
              </a:rPr>
              <a:t> </a:t>
            </a:r>
            <a:r>
              <a:rPr lang="fi-FI" dirty="0">
                <a:solidFill>
                  <a:schemeClr val="tx1"/>
                </a:solidFill>
                <a:effectLst/>
                <a:latin typeface="Calibri" panose="020F0502020204030204" pitchFamily="34" charset="0"/>
                <a:ea typeface="Calibri" panose="020F0502020204030204" pitchFamily="34" charset="0"/>
              </a:rPr>
              <a:t>kohteluun</a:t>
            </a:r>
            <a:r>
              <a:rPr lang="fi-FI" spc="-45" dirty="0">
                <a:solidFill>
                  <a:schemeClr val="tx1"/>
                </a:solidFill>
                <a:effectLst/>
                <a:latin typeface="Calibri" panose="020F0502020204030204" pitchFamily="34" charset="0"/>
                <a:ea typeface="Calibri" panose="020F0502020204030204" pitchFamily="34" charset="0"/>
              </a:rPr>
              <a:t> </a:t>
            </a:r>
            <a:r>
              <a:rPr lang="fi-FI" dirty="0">
                <a:solidFill>
                  <a:schemeClr val="tx1"/>
                </a:solidFill>
                <a:effectLst/>
                <a:latin typeface="Calibri" panose="020F0502020204030204" pitchFamily="34" charset="0"/>
                <a:ea typeface="Calibri" panose="020F0502020204030204" pitchFamily="34" charset="0"/>
              </a:rPr>
              <a:t>sosiaalihuollon</a:t>
            </a:r>
            <a:r>
              <a:rPr lang="fi-FI" spc="-45" dirty="0">
                <a:solidFill>
                  <a:schemeClr val="tx1"/>
                </a:solidFill>
                <a:effectLst/>
                <a:latin typeface="Calibri" panose="020F0502020204030204" pitchFamily="34" charset="0"/>
                <a:ea typeface="Calibri" panose="020F0502020204030204" pitchFamily="34" charset="0"/>
              </a:rPr>
              <a:t> </a:t>
            </a:r>
            <a:r>
              <a:rPr lang="fi-FI" dirty="0">
                <a:solidFill>
                  <a:schemeClr val="tx1"/>
                </a:solidFill>
                <a:effectLst/>
                <a:latin typeface="Calibri" panose="020F0502020204030204" pitchFamily="34" charset="0"/>
                <a:ea typeface="Calibri" panose="020F0502020204030204" pitchFamily="34" charset="0"/>
              </a:rPr>
              <a:t>yksikössä</a:t>
            </a:r>
            <a:r>
              <a:rPr lang="fi-FI" spc="-45" dirty="0">
                <a:solidFill>
                  <a:schemeClr val="tx1"/>
                </a:solidFill>
                <a:effectLst/>
                <a:latin typeface="Calibri" panose="020F0502020204030204" pitchFamily="34" charset="0"/>
                <a:ea typeface="Calibri" panose="020F0502020204030204" pitchFamily="34" charset="0"/>
              </a:rPr>
              <a:t> </a:t>
            </a:r>
            <a:r>
              <a:rPr lang="fi-FI" dirty="0">
                <a:solidFill>
                  <a:schemeClr val="tx1"/>
                </a:solidFill>
                <a:effectLst/>
                <a:latin typeface="Calibri" panose="020F0502020204030204" pitchFamily="34" charset="0"/>
                <a:ea typeface="Calibri" panose="020F0502020204030204" pitchFamily="34" charset="0"/>
              </a:rPr>
              <a:t>tai</a:t>
            </a:r>
            <a:r>
              <a:rPr lang="fi-FI" spc="-45" dirty="0">
                <a:solidFill>
                  <a:schemeClr val="tx1"/>
                </a:solidFill>
                <a:effectLst/>
                <a:latin typeface="Calibri" panose="020F0502020204030204" pitchFamily="34" charset="0"/>
                <a:ea typeface="Calibri" panose="020F0502020204030204" pitchFamily="34" charset="0"/>
              </a:rPr>
              <a:t> </a:t>
            </a:r>
            <a:r>
              <a:rPr lang="fi-FI" dirty="0">
                <a:solidFill>
                  <a:schemeClr val="tx1"/>
                </a:solidFill>
                <a:effectLst/>
                <a:latin typeface="Calibri" panose="020F0502020204030204" pitchFamily="34" charset="0"/>
                <a:ea typeface="Calibri" panose="020F0502020204030204" pitchFamily="34" charset="0"/>
              </a:rPr>
              <a:t>varhaiskasvatuksessa</a:t>
            </a:r>
            <a:r>
              <a:rPr lang="fi-FI" spc="-45" dirty="0">
                <a:solidFill>
                  <a:schemeClr val="tx1"/>
                </a:solidFill>
                <a:effectLst/>
                <a:latin typeface="Calibri" panose="020F0502020204030204" pitchFamily="34" charset="0"/>
                <a:ea typeface="Calibri" panose="020F0502020204030204" pitchFamily="34" charset="0"/>
              </a:rPr>
              <a:t> </a:t>
            </a:r>
            <a:r>
              <a:rPr lang="fi-FI" dirty="0">
                <a:solidFill>
                  <a:schemeClr val="tx1"/>
                </a:solidFill>
                <a:effectLst/>
                <a:latin typeface="Calibri" panose="020F0502020204030204" pitchFamily="34" charset="0"/>
                <a:ea typeface="Calibri" panose="020F0502020204030204" pitchFamily="34" charset="0"/>
              </a:rPr>
              <a:t>tai kaipaat neuvontaa oikeuksistasi asiakkaana, sosiaaliasiavastaavan kanssa voit pohtia erilaisia keinoja tilanteen selvittämiseksi. Sosiaaliasiavastaavan tehtävä on puolueeton, riippumaton ja lakisääteinen.</a:t>
            </a:r>
          </a:p>
          <a:p>
            <a:pPr marL="71755">
              <a:lnSpc>
                <a:spcPct val="90000"/>
              </a:lnSpc>
            </a:pPr>
            <a:r>
              <a:rPr lang="fi-FI" dirty="0">
                <a:solidFill>
                  <a:schemeClr val="tx1"/>
                </a:solidFill>
                <a:effectLst/>
                <a:latin typeface="Calibri" panose="020F0502020204030204" pitchFamily="34" charset="0"/>
                <a:ea typeface="Calibri" panose="020F0502020204030204" pitchFamily="34" charset="0"/>
              </a:rPr>
              <a:t>Sosiaaliasiavastaava</a:t>
            </a:r>
            <a:r>
              <a:rPr lang="fi-FI" spc="-45" dirty="0">
                <a:solidFill>
                  <a:schemeClr val="tx1"/>
                </a:solidFill>
                <a:effectLst/>
                <a:latin typeface="Calibri" panose="020F0502020204030204" pitchFamily="34" charset="0"/>
                <a:ea typeface="Calibri" panose="020F0502020204030204" pitchFamily="34" charset="0"/>
              </a:rPr>
              <a:t> </a:t>
            </a:r>
            <a:r>
              <a:rPr lang="fi-FI" dirty="0">
                <a:solidFill>
                  <a:schemeClr val="tx1"/>
                </a:solidFill>
                <a:effectLst/>
                <a:latin typeface="Calibri" panose="020F0502020204030204" pitchFamily="34" charset="0"/>
                <a:ea typeface="Calibri" panose="020F0502020204030204" pitchFamily="34" charset="0"/>
              </a:rPr>
              <a:t>on</a:t>
            </a:r>
            <a:r>
              <a:rPr lang="fi-FI" spc="-45" dirty="0">
                <a:solidFill>
                  <a:schemeClr val="tx1"/>
                </a:solidFill>
                <a:effectLst/>
                <a:latin typeface="Calibri" panose="020F0502020204030204" pitchFamily="34" charset="0"/>
                <a:ea typeface="Calibri" panose="020F0502020204030204" pitchFamily="34" charset="0"/>
              </a:rPr>
              <a:t> </a:t>
            </a:r>
            <a:r>
              <a:rPr lang="fi-FI" dirty="0">
                <a:solidFill>
                  <a:schemeClr val="tx1"/>
                </a:solidFill>
                <a:effectLst/>
                <a:latin typeface="Calibri" panose="020F0502020204030204" pitchFamily="34" charset="0"/>
                <a:ea typeface="Calibri" panose="020F0502020204030204" pitchFamily="34" charset="0"/>
              </a:rPr>
              <a:t>taho,</a:t>
            </a:r>
            <a:r>
              <a:rPr lang="fi-FI" spc="-45" dirty="0">
                <a:solidFill>
                  <a:schemeClr val="tx1"/>
                </a:solidFill>
                <a:effectLst/>
                <a:latin typeface="Calibri" panose="020F0502020204030204" pitchFamily="34" charset="0"/>
                <a:ea typeface="Calibri" panose="020F0502020204030204" pitchFamily="34" charset="0"/>
              </a:rPr>
              <a:t> </a:t>
            </a:r>
            <a:r>
              <a:rPr lang="fi-FI" dirty="0">
                <a:solidFill>
                  <a:schemeClr val="tx1"/>
                </a:solidFill>
                <a:effectLst/>
                <a:latin typeface="Calibri" panose="020F0502020204030204" pitchFamily="34" charset="0"/>
                <a:ea typeface="Calibri" panose="020F0502020204030204" pitchFamily="34" charset="0"/>
              </a:rPr>
              <a:t>joka</a:t>
            </a:r>
            <a:r>
              <a:rPr lang="fi-FI" spc="-45" dirty="0">
                <a:solidFill>
                  <a:schemeClr val="tx1"/>
                </a:solidFill>
                <a:effectLst/>
                <a:latin typeface="Calibri" panose="020F0502020204030204" pitchFamily="34" charset="0"/>
                <a:ea typeface="Calibri" panose="020F0502020204030204" pitchFamily="34" charset="0"/>
              </a:rPr>
              <a:t> </a:t>
            </a:r>
            <a:r>
              <a:rPr lang="fi-FI" dirty="0">
                <a:solidFill>
                  <a:schemeClr val="tx1"/>
                </a:solidFill>
                <a:effectLst/>
                <a:latin typeface="Calibri" panose="020F0502020204030204" pitchFamily="34" charset="0"/>
                <a:ea typeface="Calibri" panose="020F0502020204030204" pitchFamily="34" charset="0"/>
              </a:rPr>
              <a:t>neuvoo,</a:t>
            </a:r>
            <a:r>
              <a:rPr lang="fi-FI" spc="-45" dirty="0">
                <a:solidFill>
                  <a:schemeClr val="tx1"/>
                </a:solidFill>
                <a:effectLst/>
                <a:latin typeface="Calibri" panose="020F0502020204030204" pitchFamily="34" charset="0"/>
                <a:ea typeface="Calibri" panose="020F0502020204030204" pitchFamily="34" charset="0"/>
              </a:rPr>
              <a:t> </a:t>
            </a:r>
            <a:r>
              <a:rPr lang="fi-FI" dirty="0">
                <a:solidFill>
                  <a:schemeClr val="tx1"/>
                </a:solidFill>
                <a:effectLst/>
                <a:latin typeface="Calibri" panose="020F0502020204030204" pitchFamily="34" charset="0"/>
                <a:ea typeface="Calibri" panose="020F0502020204030204" pitchFamily="34" charset="0"/>
              </a:rPr>
              <a:t>miten</a:t>
            </a:r>
            <a:r>
              <a:rPr lang="fi-FI" spc="-45" dirty="0">
                <a:solidFill>
                  <a:schemeClr val="tx1"/>
                </a:solidFill>
                <a:effectLst/>
                <a:latin typeface="Calibri" panose="020F0502020204030204" pitchFamily="34" charset="0"/>
                <a:ea typeface="Calibri" panose="020F0502020204030204" pitchFamily="34" charset="0"/>
              </a:rPr>
              <a:t> </a:t>
            </a:r>
            <a:r>
              <a:rPr lang="fi-FI" dirty="0">
                <a:solidFill>
                  <a:schemeClr val="tx1"/>
                </a:solidFill>
                <a:effectLst/>
                <a:latin typeface="Calibri" panose="020F0502020204030204" pitchFamily="34" charset="0"/>
                <a:ea typeface="Calibri" panose="020F0502020204030204" pitchFamily="34" charset="0"/>
              </a:rPr>
              <a:t>sinä</a:t>
            </a:r>
            <a:r>
              <a:rPr lang="fi-FI" spc="-45" dirty="0">
                <a:solidFill>
                  <a:schemeClr val="tx1"/>
                </a:solidFill>
                <a:effectLst/>
                <a:latin typeface="Calibri" panose="020F0502020204030204" pitchFamily="34" charset="0"/>
                <a:ea typeface="Calibri" panose="020F0502020204030204" pitchFamily="34" charset="0"/>
              </a:rPr>
              <a:t> </a:t>
            </a:r>
            <a:r>
              <a:rPr lang="fi-FI" dirty="0">
                <a:solidFill>
                  <a:schemeClr val="tx1"/>
                </a:solidFill>
                <a:effectLst/>
                <a:latin typeface="Calibri" panose="020F0502020204030204" pitchFamily="34" charset="0"/>
                <a:ea typeface="Calibri" panose="020F0502020204030204" pitchFamily="34" charset="0"/>
              </a:rPr>
              <a:t>asiakkaana</a:t>
            </a:r>
            <a:r>
              <a:rPr lang="fi-FI" spc="-45" dirty="0">
                <a:solidFill>
                  <a:schemeClr val="tx1"/>
                </a:solidFill>
                <a:effectLst/>
                <a:latin typeface="Calibri" panose="020F0502020204030204" pitchFamily="34" charset="0"/>
                <a:ea typeface="Calibri" panose="020F0502020204030204" pitchFamily="34" charset="0"/>
              </a:rPr>
              <a:t> </a:t>
            </a:r>
            <a:r>
              <a:rPr lang="fi-FI" dirty="0">
                <a:solidFill>
                  <a:schemeClr val="tx1"/>
                </a:solidFill>
                <a:effectLst/>
                <a:latin typeface="Calibri" panose="020F0502020204030204" pitchFamily="34" charset="0"/>
                <a:ea typeface="Calibri" panose="020F0502020204030204" pitchFamily="34" charset="0"/>
              </a:rPr>
              <a:t>voit</a:t>
            </a:r>
            <a:r>
              <a:rPr lang="fi-FI" spc="-45" dirty="0">
                <a:solidFill>
                  <a:schemeClr val="tx1"/>
                </a:solidFill>
                <a:effectLst/>
                <a:latin typeface="Calibri" panose="020F0502020204030204" pitchFamily="34" charset="0"/>
                <a:ea typeface="Calibri" panose="020F0502020204030204" pitchFamily="34" charset="0"/>
              </a:rPr>
              <a:t> </a:t>
            </a:r>
            <a:r>
              <a:rPr lang="fi-FI" dirty="0">
                <a:solidFill>
                  <a:schemeClr val="tx1"/>
                </a:solidFill>
                <a:effectLst/>
                <a:latin typeface="Calibri" panose="020F0502020204030204" pitchFamily="34" charset="0"/>
                <a:ea typeface="Calibri" panose="020F0502020204030204" pitchFamily="34" charset="0"/>
              </a:rPr>
              <a:t>toimia</a:t>
            </a:r>
            <a:r>
              <a:rPr lang="fi-FI" spc="-45" dirty="0">
                <a:solidFill>
                  <a:schemeClr val="tx1"/>
                </a:solidFill>
                <a:effectLst/>
                <a:latin typeface="Calibri" panose="020F0502020204030204" pitchFamily="34" charset="0"/>
                <a:ea typeface="Calibri" panose="020F0502020204030204" pitchFamily="34" charset="0"/>
              </a:rPr>
              <a:t> </a:t>
            </a:r>
            <a:r>
              <a:rPr lang="fi-FI" dirty="0">
                <a:solidFill>
                  <a:schemeClr val="tx1"/>
                </a:solidFill>
                <a:effectLst/>
                <a:latin typeface="Calibri" panose="020F0502020204030204" pitchFamily="34" charset="0"/>
                <a:ea typeface="Calibri" panose="020F0502020204030204" pitchFamily="34" charset="0"/>
              </a:rPr>
              <a:t>omassa</a:t>
            </a:r>
            <a:r>
              <a:rPr lang="fi-FI" spc="-45" dirty="0">
                <a:solidFill>
                  <a:schemeClr val="tx1"/>
                </a:solidFill>
                <a:effectLst/>
                <a:latin typeface="Calibri" panose="020F0502020204030204" pitchFamily="34" charset="0"/>
                <a:ea typeface="Calibri" panose="020F0502020204030204" pitchFamily="34" charset="0"/>
              </a:rPr>
              <a:t> </a:t>
            </a:r>
            <a:r>
              <a:rPr lang="fi-FI" dirty="0">
                <a:solidFill>
                  <a:schemeClr val="tx1"/>
                </a:solidFill>
                <a:effectLst/>
                <a:latin typeface="Calibri" panose="020F0502020204030204" pitchFamily="34" charset="0"/>
                <a:ea typeface="Calibri" panose="020F0502020204030204" pitchFamily="34" charset="0"/>
              </a:rPr>
              <a:t>asiassasi. Sosiaaliasiavastaava ei tee päätöksiä.</a:t>
            </a:r>
          </a:p>
          <a:p>
            <a:pPr marL="71755">
              <a:lnSpc>
                <a:spcPct val="90000"/>
              </a:lnSpc>
            </a:pPr>
            <a:r>
              <a:rPr lang="fi-FI" spc="-10" dirty="0">
                <a:solidFill>
                  <a:schemeClr val="tx1"/>
                </a:solidFill>
                <a:effectLst/>
                <a:latin typeface="Calibri" panose="020F0502020204030204" pitchFamily="34" charset="0"/>
                <a:ea typeface="Calibri" panose="020F0502020204030204" pitchFamily="34" charset="0"/>
              </a:rPr>
              <a:t>Pirkanmaan</a:t>
            </a:r>
            <a:r>
              <a:rPr lang="fi-FI" spc="10" dirty="0">
                <a:solidFill>
                  <a:schemeClr val="tx1"/>
                </a:solidFill>
                <a:effectLst/>
                <a:latin typeface="Calibri" panose="020F0502020204030204" pitchFamily="34" charset="0"/>
                <a:ea typeface="Calibri" panose="020F0502020204030204" pitchFamily="34" charset="0"/>
              </a:rPr>
              <a:t> </a:t>
            </a:r>
            <a:r>
              <a:rPr lang="fi-FI" spc="-10" dirty="0">
                <a:solidFill>
                  <a:schemeClr val="tx1"/>
                </a:solidFill>
                <a:effectLst/>
                <a:latin typeface="Calibri" panose="020F0502020204030204" pitchFamily="34" charset="0"/>
                <a:ea typeface="Calibri" panose="020F0502020204030204" pitchFamily="34" charset="0"/>
              </a:rPr>
              <a:t>hyvinvointialueella</a:t>
            </a:r>
            <a:r>
              <a:rPr lang="fi-FI" spc="10" dirty="0">
                <a:solidFill>
                  <a:schemeClr val="tx1"/>
                </a:solidFill>
                <a:effectLst/>
                <a:latin typeface="Calibri" panose="020F0502020204030204" pitchFamily="34" charset="0"/>
                <a:ea typeface="Calibri" panose="020F0502020204030204" pitchFamily="34" charset="0"/>
              </a:rPr>
              <a:t> </a:t>
            </a:r>
            <a:r>
              <a:rPr lang="fi-FI" spc="-10" dirty="0">
                <a:solidFill>
                  <a:schemeClr val="tx1"/>
                </a:solidFill>
                <a:effectLst/>
                <a:latin typeface="Calibri" panose="020F0502020204030204" pitchFamily="34" charset="0"/>
                <a:ea typeface="Calibri" panose="020F0502020204030204" pitchFamily="34" charset="0"/>
              </a:rPr>
              <a:t>sosiaaliasiavastaavina</a:t>
            </a:r>
            <a:r>
              <a:rPr lang="fi-FI" spc="15" dirty="0">
                <a:solidFill>
                  <a:schemeClr val="tx1"/>
                </a:solidFill>
                <a:effectLst/>
                <a:latin typeface="Calibri" panose="020F0502020204030204" pitchFamily="34" charset="0"/>
                <a:ea typeface="Calibri" panose="020F0502020204030204" pitchFamily="34" charset="0"/>
              </a:rPr>
              <a:t> </a:t>
            </a:r>
            <a:r>
              <a:rPr lang="fi-FI" spc="-10" dirty="0">
                <a:solidFill>
                  <a:schemeClr val="tx1"/>
                </a:solidFill>
                <a:effectLst/>
                <a:latin typeface="Calibri" panose="020F0502020204030204" pitchFamily="34" charset="0"/>
                <a:ea typeface="Calibri" panose="020F0502020204030204" pitchFamily="34" charset="0"/>
              </a:rPr>
              <a:t>toimivat</a:t>
            </a:r>
            <a:r>
              <a:rPr lang="fi-FI" spc="10" dirty="0">
                <a:solidFill>
                  <a:schemeClr val="tx1"/>
                </a:solidFill>
                <a:effectLst/>
                <a:latin typeface="Calibri" panose="020F0502020204030204" pitchFamily="34" charset="0"/>
                <a:ea typeface="Calibri" panose="020F0502020204030204" pitchFamily="34" charset="0"/>
              </a:rPr>
              <a:t> </a:t>
            </a:r>
            <a:r>
              <a:rPr lang="fi-FI" spc="-10" dirty="0">
                <a:solidFill>
                  <a:schemeClr val="tx1"/>
                </a:solidFill>
                <a:effectLst/>
                <a:latin typeface="Calibri" panose="020F0502020204030204" pitchFamily="34" charset="0"/>
                <a:ea typeface="Calibri" panose="020F0502020204030204" pitchFamily="34" charset="0"/>
              </a:rPr>
              <a:t>Sanna</a:t>
            </a:r>
            <a:r>
              <a:rPr lang="fi-FI" spc="10" dirty="0">
                <a:solidFill>
                  <a:schemeClr val="tx1"/>
                </a:solidFill>
                <a:effectLst/>
                <a:latin typeface="Calibri" panose="020F0502020204030204" pitchFamily="34" charset="0"/>
                <a:ea typeface="Calibri" panose="020F0502020204030204" pitchFamily="34" charset="0"/>
              </a:rPr>
              <a:t> </a:t>
            </a:r>
            <a:r>
              <a:rPr lang="fi-FI" spc="-10" dirty="0">
                <a:solidFill>
                  <a:schemeClr val="tx1"/>
                </a:solidFill>
                <a:effectLst/>
                <a:latin typeface="Calibri" panose="020F0502020204030204" pitchFamily="34" charset="0"/>
                <a:ea typeface="Calibri" panose="020F0502020204030204" pitchFamily="34" charset="0"/>
              </a:rPr>
              <a:t>Juurakko</a:t>
            </a:r>
            <a:r>
              <a:rPr lang="fi-FI" spc="15" dirty="0">
                <a:solidFill>
                  <a:schemeClr val="tx1"/>
                </a:solidFill>
                <a:effectLst/>
                <a:latin typeface="Calibri" panose="020F0502020204030204" pitchFamily="34" charset="0"/>
                <a:ea typeface="Calibri" panose="020F0502020204030204" pitchFamily="34" charset="0"/>
              </a:rPr>
              <a:t> </a:t>
            </a:r>
            <a:r>
              <a:rPr lang="fi-FI" spc="-10" dirty="0">
                <a:solidFill>
                  <a:schemeClr val="tx1"/>
                </a:solidFill>
                <a:effectLst/>
                <a:latin typeface="Calibri" panose="020F0502020204030204" pitchFamily="34" charset="0"/>
                <a:ea typeface="Calibri" panose="020F0502020204030204" pitchFamily="34" charset="0"/>
              </a:rPr>
              <a:t>ja</a:t>
            </a:r>
            <a:r>
              <a:rPr lang="fi-FI" spc="10" dirty="0">
                <a:solidFill>
                  <a:schemeClr val="tx1"/>
                </a:solidFill>
                <a:effectLst/>
                <a:latin typeface="Calibri" panose="020F0502020204030204" pitchFamily="34" charset="0"/>
                <a:ea typeface="Calibri" panose="020F0502020204030204" pitchFamily="34" charset="0"/>
              </a:rPr>
              <a:t> </a:t>
            </a:r>
            <a:r>
              <a:rPr lang="fi-FI" spc="-10" dirty="0">
                <a:solidFill>
                  <a:schemeClr val="tx1"/>
                </a:solidFill>
                <a:effectLst/>
                <a:latin typeface="Calibri" panose="020F0502020204030204" pitchFamily="34" charset="0"/>
                <a:ea typeface="Calibri" panose="020F0502020204030204" pitchFamily="34" charset="0"/>
              </a:rPr>
              <a:t>Taija</a:t>
            </a:r>
            <a:r>
              <a:rPr lang="fi-FI" spc="15" dirty="0">
                <a:solidFill>
                  <a:schemeClr val="tx1"/>
                </a:solidFill>
                <a:effectLst/>
                <a:latin typeface="Calibri" panose="020F0502020204030204" pitchFamily="34" charset="0"/>
                <a:ea typeface="Calibri" panose="020F0502020204030204" pitchFamily="34" charset="0"/>
              </a:rPr>
              <a:t> </a:t>
            </a:r>
            <a:r>
              <a:rPr lang="fi-FI" spc="-10" dirty="0">
                <a:solidFill>
                  <a:schemeClr val="tx1"/>
                </a:solidFill>
                <a:effectLst/>
                <a:latin typeface="Calibri" panose="020F0502020204030204" pitchFamily="34" charset="0"/>
                <a:ea typeface="Calibri" panose="020F0502020204030204" pitchFamily="34" charset="0"/>
              </a:rPr>
              <a:t>Mehtonen.</a:t>
            </a:r>
          </a:p>
          <a:p>
            <a:pPr marL="71755">
              <a:lnSpc>
                <a:spcPct val="90000"/>
              </a:lnSpc>
            </a:pPr>
            <a:r>
              <a:rPr lang="fi-FI" dirty="0">
                <a:solidFill>
                  <a:schemeClr val="tx1"/>
                </a:solidFill>
                <a:effectLst/>
                <a:latin typeface="Calibri" panose="020F0502020204030204" pitchFamily="34" charset="0"/>
                <a:ea typeface="Calibri" panose="020F0502020204030204" pitchFamily="34" charset="0"/>
              </a:rPr>
              <a:t>Voit</a:t>
            </a:r>
            <a:r>
              <a:rPr lang="fi-FI" spc="-65" dirty="0">
                <a:solidFill>
                  <a:schemeClr val="tx1"/>
                </a:solidFill>
                <a:effectLst/>
                <a:latin typeface="Calibri" panose="020F0502020204030204" pitchFamily="34" charset="0"/>
                <a:ea typeface="Calibri" panose="020F0502020204030204" pitchFamily="34" charset="0"/>
              </a:rPr>
              <a:t> </a:t>
            </a:r>
            <a:r>
              <a:rPr lang="fi-FI" dirty="0">
                <a:solidFill>
                  <a:schemeClr val="tx1"/>
                </a:solidFill>
                <a:effectLst/>
                <a:latin typeface="Calibri" panose="020F0502020204030204" pitchFamily="34" charset="0"/>
                <a:ea typeface="Calibri" panose="020F0502020204030204" pitchFamily="34" charset="0"/>
              </a:rPr>
              <a:t>ottaa</a:t>
            </a:r>
            <a:r>
              <a:rPr lang="fi-FI" spc="-60" dirty="0">
                <a:solidFill>
                  <a:schemeClr val="tx1"/>
                </a:solidFill>
                <a:effectLst/>
                <a:latin typeface="Calibri" panose="020F0502020204030204" pitchFamily="34" charset="0"/>
                <a:ea typeface="Calibri" panose="020F0502020204030204" pitchFamily="34" charset="0"/>
              </a:rPr>
              <a:t> </a:t>
            </a:r>
            <a:r>
              <a:rPr lang="fi-FI" dirty="0">
                <a:solidFill>
                  <a:schemeClr val="tx1"/>
                </a:solidFill>
                <a:effectLst/>
                <a:latin typeface="Calibri" panose="020F0502020204030204" pitchFamily="34" charset="0"/>
                <a:ea typeface="Calibri" panose="020F0502020204030204" pitchFamily="34" charset="0"/>
              </a:rPr>
              <a:t>yhteyttä</a:t>
            </a:r>
            <a:r>
              <a:rPr lang="fi-FI" spc="-65" dirty="0">
                <a:solidFill>
                  <a:schemeClr val="tx1"/>
                </a:solidFill>
                <a:effectLst/>
                <a:latin typeface="Calibri" panose="020F0502020204030204" pitchFamily="34" charset="0"/>
                <a:ea typeface="Calibri" panose="020F0502020204030204" pitchFamily="34" charset="0"/>
              </a:rPr>
              <a:t> </a:t>
            </a:r>
            <a:r>
              <a:rPr lang="fi-FI" dirty="0">
                <a:solidFill>
                  <a:schemeClr val="tx1"/>
                </a:solidFill>
                <a:effectLst/>
                <a:latin typeface="Calibri" panose="020F0502020204030204" pitchFamily="34" charset="0"/>
                <a:ea typeface="Calibri" panose="020F0502020204030204" pitchFamily="34" charset="0"/>
              </a:rPr>
              <a:t>sosiaaliasiavastaavaan</a:t>
            </a:r>
            <a:r>
              <a:rPr lang="fi-FI" spc="-60" dirty="0">
                <a:solidFill>
                  <a:schemeClr val="tx1"/>
                </a:solidFill>
                <a:effectLst/>
                <a:latin typeface="Calibri" panose="020F0502020204030204" pitchFamily="34" charset="0"/>
                <a:ea typeface="Calibri" panose="020F0502020204030204" pitchFamily="34" charset="0"/>
              </a:rPr>
              <a:t> </a:t>
            </a:r>
            <a:r>
              <a:rPr lang="fi-FI" dirty="0">
                <a:solidFill>
                  <a:schemeClr val="tx1"/>
                </a:solidFill>
                <a:effectLst/>
                <a:latin typeface="Calibri" panose="020F0502020204030204" pitchFamily="34" charset="0"/>
                <a:ea typeface="Calibri" panose="020F0502020204030204" pitchFamily="34" charset="0"/>
              </a:rPr>
              <a:t>puhelimitse,</a:t>
            </a:r>
            <a:r>
              <a:rPr lang="fi-FI" spc="-65" dirty="0">
                <a:solidFill>
                  <a:schemeClr val="tx1"/>
                </a:solidFill>
                <a:effectLst/>
                <a:latin typeface="Calibri" panose="020F0502020204030204" pitchFamily="34" charset="0"/>
                <a:ea typeface="Calibri" panose="020F0502020204030204" pitchFamily="34" charset="0"/>
              </a:rPr>
              <a:t> </a:t>
            </a:r>
            <a:r>
              <a:rPr lang="fi-FI" dirty="0" err="1">
                <a:solidFill>
                  <a:schemeClr val="tx1"/>
                </a:solidFill>
                <a:effectLst/>
                <a:latin typeface="Calibri" panose="020F0502020204030204" pitchFamily="34" charset="0"/>
                <a:ea typeface="Calibri" panose="020F0502020204030204" pitchFamily="34" charset="0"/>
              </a:rPr>
              <a:t>suomi.fi</a:t>
            </a:r>
            <a:r>
              <a:rPr lang="fi-FI" dirty="0">
                <a:solidFill>
                  <a:schemeClr val="tx1"/>
                </a:solidFill>
                <a:effectLst/>
                <a:latin typeface="Calibri" panose="020F0502020204030204" pitchFamily="34" charset="0"/>
                <a:ea typeface="Calibri" panose="020F0502020204030204" pitchFamily="34" charset="0"/>
              </a:rPr>
              <a:t>-verkkoasioinnin</a:t>
            </a:r>
            <a:r>
              <a:rPr lang="fi-FI" spc="-60" dirty="0">
                <a:solidFill>
                  <a:schemeClr val="tx1"/>
                </a:solidFill>
                <a:effectLst/>
                <a:latin typeface="Calibri" panose="020F0502020204030204" pitchFamily="34" charset="0"/>
                <a:ea typeface="Calibri" panose="020F0502020204030204" pitchFamily="34" charset="0"/>
              </a:rPr>
              <a:t> </a:t>
            </a:r>
            <a:r>
              <a:rPr lang="fi-FI" dirty="0">
                <a:solidFill>
                  <a:schemeClr val="tx1"/>
                </a:solidFill>
                <a:effectLst/>
                <a:latin typeface="Calibri" panose="020F0502020204030204" pitchFamily="34" charset="0"/>
                <a:ea typeface="Calibri" panose="020F0502020204030204" pitchFamily="34" charset="0"/>
              </a:rPr>
              <a:t>kautta,</a:t>
            </a:r>
            <a:r>
              <a:rPr lang="fi-FI" spc="-65" dirty="0">
                <a:solidFill>
                  <a:schemeClr val="tx1"/>
                </a:solidFill>
                <a:effectLst/>
                <a:latin typeface="Calibri" panose="020F0502020204030204" pitchFamily="34" charset="0"/>
                <a:ea typeface="Calibri" panose="020F0502020204030204" pitchFamily="34" charset="0"/>
              </a:rPr>
              <a:t> </a:t>
            </a:r>
            <a:r>
              <a:rPr lang="fi-FI" dirty="0">
                <a:solidFill>
                  <a:schemeClr val="tx1"/>
                </a:solidFill>
                <a:effectLst/>
                <a:latin typeface="Calibri" panose="020F0502020204030204" pitchFamily="34" charset="0"/>
                <a:ea typeface="Calibri" panose="020F0502020204030204" pitchFamily="34" charset="0"/>
              </a:rPr>
              <a:t>kirjeitse</a:t>
            </a:r>
            <a:r>
              <a:rPr lang="fi-FI" spc="-60" dirty="0">
                <a:solidFill>
                  <a:schemeClr val="tx1"/>
                </a:solidFill>
                <a:effectLst/>
                <a:latin typeface="Calibri" panose="020F0502020204030204" pitchFamily="34" charset="0"/>
                <a:ea typeface="Calibri" panose="020F0502020204030204" pitchFamily="34" charset="0"/>
              </a:rPr>
              <a:t> </a:t>
            </a:r>
            <a:r>
              <a:rPr lang="fi-FI" dirty="0">
                <a:solidFill>
                  <a:schemeClr val="tx1"/>
                </a:solidFill>
                <a:effectLst/>
                <a:latin typeface="Calibri" panose="020F0502020204030204" pitchFamily="34" charset="0"/>
                <a:ea typeface="Calibri" panose="020F0502020204030204" pitchFamily="34" charset="0"/>
              </a:rPr>
              <a:t>tai </a:t>
            </a:r>
            <a:r>
              <a:rPr lang="fi-FI" spc="-10" dirty="0">
                <a:solidFill>
                  <a:schemeClr val="tx1"/>
                </a:solidFill>
                <a:effectLst/>
                <a:latin typeface="Calibri" panose="020F0502020204030204" pitchFamily="34" charset="0"/>
                <a:ea typeface="Calibri" panose="020F0502020204030204" pitchFamily="34" charset="0"/>
              </a:rPr>
              <a:t>sähköpostitse.</a:t>
            </a:r>
            <a:endParaRPr lang="fi-FI" dirty="0">
              <a:solidFill>
                <a:schemeClr val="tx1"/>
              </a:solidFill>
              <a:effectLst/>
              <a:latin typeface="Calibri" panose="020F0502020204030204" pitchFamily="34" charset="0"/>
              <a:ea typeface="Calibri" panose="020F0502020204030204" pitchFamily="34" charset="0"/>
            </a:endParaRPr>
          </a:p>
          <a:p>
            <a:pPr marL="71755">
              <a:lnSpc>
                <a:spcPct val="90000"/>
              </a:lnSpc>
            </a:pPr>
            <a:endParaRPr lang="fi-FI" sz="1600" dirty="0">
              <a:latin typeface="Calibri" panose="020F0502020204030204" pitchFamily="34" charset="0"/>
              <a:ea typeface="Calibri" panose="020F0502020204030204" pitchFamily="34" charset="0"/>
            </a:endParaRPr>
          </a:p>
          <a:p>
            <a:pPr marL="71755">
              <a:lnSpc>
                <a:spcPct val="90000"/>
              </a:lnSpc>
            </a:pPr>
            <a:endParaRPr lang="fi-FI" sz="1600" dirty="0">
              <a:effectLst/>
              <a:latin typeface="Calibri" panose="020F0502020204030204" pitchFamily="34" charset="0"/>
              <a:ea typeface="Calibri" panose="020F0502020204030204" pitchFamily="34" charset="0"/>
            </a:endParaRPr>
          </a:p>
          <a:p>
            <a:pPr>
              <a:lnSpc>
                <a:spcPct val="90000"/>
              </a:lnSpc>
            </a:pPr>
            <a:endParaRPr lang="fi-FI" sz="800" dirty="0"/>
          </a:p>
        </p:txBody>
      </p:sp>
    </p:spTree>
    <p:extLst>
      <p:ext uri="{BB962C8B-B14F-4D97-AF65-F5344CB8AC3E}">
        <p14:creationId xmlns:p14="http://schemas.microsoft.com/office/powerpoint/2010/main" val="409339287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24E43EB-867C-4B35-9A5C-E435157C72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A7C0F5DA-B59F-4F13-8BB8-FFD8F2C572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a:lstStyle/>
          <a:p>
            <a:endParaRPr lang="fi-FI"/>
          </a:p>
        </p:txBody>
      </p:sp>
      <p:sp>
        <p:nvSpPr>
          <p:cNvPr id="12" name="Freeform 5">
            <a:extLst>
              <a:ext uri="{FF2B5EF4-FFF2-40B4-BE49-F238E27FC236}">
                <a16:creationId xmlns:a16="http://schemas.microsoft.com/office/drawing/2014/main" id="{9CEA1DEC-CC9E-4776-9E08-048A15BFA6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fi-FI"/>
          </a:p>
        </p:txBody>
      </p:sp>
      <p:sp>
        <p:nvSpPr>
          <p:cNvPr id="14" name="Freeform: Shape 13">
            <a:extLst>
              <a:ext uri="{FF2B5EF4-FFF2-40B4-BE49-F238E27FC236}">
                <a16:creationId xmlns:a16="http://schemas.microsoft.com/office/drawing/2014/main" id="{9CE399CF-F4B8-4832-A8CB-B93F6B1EF4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5171964" y="-140866"/>
            <a:ext cx="6053670" cy="7139732"/>
          </a:xfrm>
          <a:custGeom>
            <a:avLst/>
            <a:gdLst>
              <a:gd name="connsiteX0" fmla="*/ 6053670 w 6053670"/>
              <a:gd name="connsiteY0" fmla="*/ 1098 h 7139732"/>
              <a:gd name="connsiteX1" fmla="*/ 6053670 w 6053670"/>
              <a:gd name="connsiteY1" fmla="*/ 1084479 h 7139732"/>
              <a:gd name="connsiteX2" fmla="*/ 6053670 w 6053670"/>
              <a:gd name="connsiteY2" fmla="*/ 1254558 h 7139732"/>
              <a:gd name="connsiteX3" fmla="*/ 6053670 w 6053670"/>
              <a:gd name="connsiteY3" fmla="*/ 7139732 h 7139732"/>
              <a:gd name="connsiteX4" fmla="*/ 0 w 6053670"/>
              <a:gd name="connsiteY4" fmla="*/ 7139732 h 7139732"/>
              <a:gd name="connsiteX5" fmla="*/ 0 w 6053670"/>
              <a:gd name="connsiteY5" fmla="*/ 1249853 h 7139732"/>
              <a:gd name="connsiteX6" fmla="*/ 0 w 6053670"/>
              <a:gd name="connsiteY6" fmla="*/ 1084479 h 7139732"/>
              <a:gd name="connsiteX7" fmla="*/ 0 w 6053670"/>
              <a:gd name="connsiteY7" fmla="*/ 0 h 7139732"/>
              <a:gd name="connsiteX8" fmla="*/ 35717 w 6053670"/>
              <a:gd name="connsiteY8" fmla="*/ 5488 h 7139732"/>
              <a:gd name="connsiteX9" fmla="*/ 140445 w 6053670"/>
              <a:gd name="connsiteY9" fmla="*/ 21641 h 7139732"/>
              <a:gd name="connsiteX10" fmla="*/ 216722 w 6053670"/>
              <a:gd name="connsiteY10" fmla="*/ 32932 h 7139732"/>
              <a:gd name="connsiteX11" fmla="*/ 307527 w 6053670"/>
              <a:gd name="connsiteY11" fmla="*/ 44850 h 7139732"/>
              <a:gd name="connsiteX12" fmla="*/ 415282 w 6053670"/>
              <a:gd name="connsiteY12" fmla="*/ 59121 h 7139732"/>
              <a:gd name="connsiteX13" fmla="*/ 534539 w 6053670"/>
              <a:gd name="connsiteY13" fmla="*/ 74175 h 7139732"/>
              <a:gd name="connsiteX14" fmla="*/ 668931 w 6053670"/>
              <a:gd name="connsiteY14" fmla="*/ 90014 h 7139732"/>
              <a:gd name="connsiteX15" fmla="*/ 815430 w 6053670"/>
              <a:gd name="connsiteY15" fmla="*/ 106794 h 7139732"/>
              <a:gd name="connsiteX16" fmla="*/ 974641 w 6053670"/>
              <a:gd name="connsiteY16" fmla="*/ 123574 h 7139732"/>
              <a:gd name="connsiteX17" fmla="*/ 1144144 w 6053670"/>
              <a:gd name="connsiteY17" fmla="*/ 140667 h 7139732"/>
              <a:gd name="connsiteX18" fmla="*/ 1326965 w 6053670"/>
              <a:gd name="connsiteY18" fmla="*/ 156506 h 7139732"/>
              <a:gd name="connsiteX19" fmla="*/ 1518261 w 6053670"/>
              <a:gd name="connsiteY19" fmla="*/ 171717 h 7139732"/>
              <a:gd name="connsiteX20" fmla="*/ 1720453 w 6053670"/>
              <a:gd name="connsiteY20" fmla="*/ 185518 h 7139732"/>
              <a:gd name="connsiteX21" fmla="*/ 1931121 w 6053670"/>
              <a:gd name="connsiteY21" fmla="*/ 198690 h 7139732"/>
              <a:gd name="connsiteX22" fmla="*/ 2150869 w 6053670"/>
              <a:gd name="connsiteY22" fmla="*/ 211079 h 7139732"/>
              <a:gd name="connsiteX23" fmla="*/ 2263467 w 6053670"/>
              <a:gd name="connsiteY23" fmla="*/ 215470 h 7139732"/>
              <a:gd name="connsiteX24" fmla="*/ 2378487 w 6053670"/>
              <a:gd name="connsiteY24" fmla="*/ 220332 h 7139732"/>
              <a:gd name="connsiteX25" fmla="*/ 2495323 w 6053670"/>
              <a:gd name="connsiteY25" fmla="*/ 224879 h 7139732"/>
              <a:gd name="connsiteX26" fmla="*/ 2612764 w 6053670"/>
              <a:gd name="connsiteY26" fmla="*/ 227859 h 7139732"/>
              <a:gd name="connsiteX27" fmla="*/ 2732627 w 6053670"/>
              <a:gd name="connsiteY27" fmla="*/ 230525 h 7139732"/>
              <a:gd name="connsiteX28" fmla="*/ 2853700 w 6053670"/>
              <a:gd name="connsiteY28" fmla="*/ 233348 h 7139732"/>
              <a:gd name="connsiteX29" fmla="*/ 2977195 w 6053670"/>
              <a:gd name="connsiteY29" fmla="*/ 235229 h 7139732"/>
              <a:gd name="connsiteX30" fmla="*/ 3101901 w 6053670"/>
              <a:gd name="connsiteY30" fmla="*/ 235229 h 7139732"/>
              <a:gd name="connsiteX31" fmla="*/ 3227817 w 6053670"/>
              <a:gd name="connsiteY31" fmla="*/ 236170 h 7139732"/>
              <a:gd name="connsiteX32" fmla="*/ 3354944 w 6053670"/>
              <a:gd name="connsiteY32" fmla="*/ 235229 h 7139732"/>
              <a:gd name="connsiteX33" fmla="*/ 3483887 w 6053670"/>
              <a:gd name="connsiteY33" fmla="*/ 233348 h 7139732"/>
              <a:gd name="connsiteX34" fmla="*/ 3612830 w 6053670"/>
              <a:gd name="connsiteY34" fmla="*/ 231623 h 7139732"/>
              <a:gd name="connsiteX35" fmla="*/ 3743590 w 6053670"/>
              <a:gd name="connsiteY35" fmla="*/ 227859 h 7139732"/>
              <a:gd name="connsiteX36" fmla="*/ 3875560 w 6053670"/>
              <a:gd name="connsiteY36" fmla="*/ 223938 h 7139732"/>
              <a:gd name="connsiteX37" fmla="*/ 4007530 w 6053670"/>
              <a:gd name="connsiteY37" fmla="*/ 219391 h 7139732"/>
              <a:gd name="connsiteX38" fmla="*/ 4140710 w 6053670"/>
              <a:gd name="connsiteY38" fmla="*/ 212961 h 7139732"/>
              <a:gd name="connsiteX39" fmla="*/ 4275102 w 6053670"/>
              <a:gd name="connsiteY39" fmla="*/ 205277 h 7139732"/>
              <a:gd name="connsiteX40" fmla="*/ 4410098 w 6053670"/>
              <a:gd name="connsiteY40" fmla="*/ 197907 h 7139732"/>
              <a:gd name="connsiteX41" fmla="*/ 4545096 w 6053670"/>
              <a:gd name="connsiteY41" fmla="*/ 188498 h 7139732"/>
              <a:gd name="connsiteX42" fmla="*/ 4681909 w 6053670"/>
              <a:gd name="connsiteY42" fmla="*/ 177207 h 7139732"/>
              <a:gd name="connsiteX43" fmla="*/ 4816905 w 6053670"/>
              <a:gd name="connsiteY43" fmla="*/ 165916 h 7139732"/>
              <a:gd name="connsiteX44" fmla="*/ 4954323 w 6053670"/>
              <a:gd name="connsiteY44" fmla="*/ 152899 h 7139732"/>
              <a:gd name="connsiteX45" fmla="*/ 5092347 w 6053670"/>
              <a:gd name="connsiteY45" fmla="*/ 138629 h 7139732"/>
              <a:gd name="connsiteX46" fmla="*/ 5228555 w 6053670"/>
              <a:gd name="connsiteY46" fmla="*/ 123574 h 7139732"/>
              <a:gd name="connsiteX47" fmla="*/ 5366578 w 6053670"/>
              <a:gd name="connsiteY47" fmla="*/ 106010 h 7139732"/>
              <a:gd name="connsiteX48" fmla="*/ 5503997 w 6053670"/>
              <a:gd name="connsiteY48" fmla="*/ 87192 h 7139732"/>
              <a:gd name="connsiteX49" fmla="*/ 5642020 w 6053670"/>
              <a:gd name="connsiteY49" fmla="*/ 68530 h 7139732"/>
              <a:gd name="connsiteX50" fmla="*/ 5779438 w 6053670"/>
              <a:gd name="connsiteY50" fmla="*/ 46733 h 7139732"/>
              <a:gd name="connsiteX51" fmla="*/ 5916251 w 6053670"/>
              <a:gd name="connsiteY51" fmla="*/ 24464 h 7139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53670" h="7139732">
                <a:moveTo>
                  <a:pt x="6053670" y="1098"/>
                </a:moveTo>
                <a:lnTo>
                  <a:pt x="6053670" y="1084479"/>
                </a:lnTo>
                <a:lnTo>
                  <a:pt x="6053670" y="1254558"/>
                </a:lnTo>
                <a:lnTo>
                  <a:pt x="6053670" y="7139732"/>
                </a:lnTo>
                <a:lnTo>
                  <a:pt x="0" y="7139732"/>
                </a:lnTo>
                <a:lnTo>
                  <a:pt x="0" y="1249853"/>
                </a:lnTo>
                <a:lnTo>
                  <a:pt x="0" y="1084479"/>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1" y="235229"/>
                </a:lnTo>
                <a:lnTo>
                  <a:pt x="3227817" y="236170"/>
                </a:lnTo>
                <a:lnTo>
                  <a:pt x="3354944" y="235229"/>
                </a:lnTo>
                <a:lnTo>
                  <a:pt x="3483887" y="233348"/>
                </a:lnTo>
                <a:lnTo>
                  <a:pt x="3612830" y="231623"/>
                </a:lnTo>
                <a:lnTo>
                  <a:pt x="3743590" y="227859"/>
                </a:lnTo>
                <a:lnTo>
                  <a:pt x="3875560" y="223938"/>
                </a:lnTo>
                <a:lnTo>
                  <a:pt x="4007530"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bg1"/>
          </a:solidFill>
          <a:ln>
            <a:noFill/>
          </a:ln>
        </p:spPr>
        <p:txBody>
          <a:bodyPr/>
          <a:lstStyle/>
          <a:p>
            <a:endParaRPr lang="fi-FI"/>
          </a:p>
        </p:txBody>
      </p:sp>
      <p:sp>
        <p:nvSpPr>
          <p:cNvPr id="16" name="Freeform 5">
            <a:extLst>
              <a:ext uri="{FF2B5EF4-FFF2-40B4-BE49-F238E27FC236}">
                <a16:creationId xmlns:a16="http://schemas.microsoft.com/office/drawing/2014/main" id="{1F23E73A-FDC8-462C-83C1-3AA8961449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fi-FI"/>
          </a:p>
        </p:txBody>
      </p:sp>
      <p:sp>
        <p:nvSpPr>
          <p:cNvPr id="2" name="Otsikko 1">
            <a:extLst>
              <a:ext uri="{FF2B5EF4-FFF2-40B4-BE49-F238E27FC236}">
                <a16:creationId xmlns:a16="http://schemas.microsoft.com/office/drawing/2014/main" id="{9B70A6D6-BDC0-27FE-A057-014D614D0DC4}"/>
              </a:ext>
            </a:extLst>
          </p:cNvPr>
          <p:cNvSpPr>
            <a:spLocks noGrp="1"/>
          </p:cNvSpPr>
          <p:nvPr>
            <p:ph type="title"/>
          </p:nvPr>
        </p:nvSpPr>
        <p:spPr>
          <a:xfrm>
            <a:off x="994087" y="1130603"/>
            <a:ext cx="3342442" cy="4596794"/>
          </a:xfrm>
        </p:spPr>
        <p:txBody>
          <a:bodyPr anchor="ctr">
            <a:normAutofit/>
          </a:bodyPr>
          <a:lstStyle/>
          <a:p>
            <a:r>
              <a:rPr lang="fi-FI" sz="2700" b="1" kern="0" spc="-10" dirty="0">
                <a:solidFill>
                  <a:srgbClr val="EBEBEB"/>
                </a:solidFill>
                <a:effectLst/>
                <a:latin typeface="Calibri" panose="020F0502020204030204" pitchFamily="34" charset="0"/>
                <a:ea typeface="Calibri" panose="020F0502020204030204" pitchFamily="34" charset="0"/>
              </a:rPr>
              <a:t>Sosiaaliasiavastaavan yhteystietoja</a:t>
            </a:r>
            <a:endParaRPr lang="fi-FI" sz="2700" dirty="0">
              <a:solidFill>
                <a:srgbClr val="EBEBEB"/>
              </a:solidFill>
            </a:endParaRPr>
          </a:p>
        </p:txBody>
      </p:sp>
      <p:sp>
        <p:nvSpPr>
          <p:cNvPr id="3" name="Sisällön paikkamerkki 2">
            <a:extLst>
              <a:ext uri="{FF2B5EF4-FFF2-40B4-BE49-F238E27FC236}">
                <a16:creationId xmlns:a16="http://schemas.microsoft.com/office/drawing/2014/main" id="{EBDB123C-298D-346E-D09E-AE855571E122}"/>
              </a:ext>
            </a:extLst>
          </p:cNvPr>
          <p:cNvSpPr>
            <a:spLocks noGrp="1"/>
          </p:cNvSpPr>
          <p:nvPr>
            <p:ph idx="1"/>
          </p:nvPr>
        </p:nvSpPr>
        <p:spPr>
          <a:xfrm>
            <a:off x="5290077" y="437513"/>
            <a:ext cx="5502614" cy="5954325"/>
          </a:xfrm>
        </p:spPr>
        <p:txBody>
          <a:bodyPr anchor="ctr">
            <a:normAutofit/>
          </a:bodyPr>
          <a:lstStyle/>
          <a:p>
            <a:pPr marL="71755">
              <a:lnSpc>
                <a:spcPct val="90000"/>
              </a:lnSpc>
              <a:spcBef>
                <a:spcPts val="125"/>
              </a:spcBef>
            </a:pPr>
            <a:r>
              <a:rPr lang="fi-FI" sz="2000" b="1" spc="-10" dirty="0">
                <a:solidFill>
                  <a:schemeClr val="tx1"/>
                </a:solidFill>
                <a:effectLst/>
                <a:latin typeface="Calibri" panose="020F0502020204030204" pitchFamily="34" charset="0"/>
                <a:ea typeface="Calibri" panose="020F0502020204030204" pitchFamily="34" charset="0"/>
              </a:rPr>
              <a:t>Pirkanmaan</a:t>
            </a:r>
            <a:r>
              <a:rPr lang="fi-FI" sz="2000" b="1" spc="40" dirty="0">
                <a:solidFill>
                  <a:schemeClr val="tx1"/>
                </a:solidFill>
                <a:effectLst/>
                <a:latin typeface="Calibri" panose="020F0502020204030204" pitchFamily="34" charset="0"/>
                <a:ea typeface="Calibri" panose="020F0502020204030204" pitchFamily="34" charset="0"/>
              </a:rPr>
              <a:t> </a:t>
            </a:r>
            <a:r>
              <a:rPr lang="fi-FI" sz="2000" b="1" spc="-10" dirty="0">
                <a:solidFill>
                  <a:schemeClr val="tx1"/>
                </a:solidFill>
                <a:effectLst/>
                <a:latin typeface="Calibri" panose="020F0502020204030204" pitchFamily="34" charset="0"/>
                <a:ea typeface="Calibri" panose="020F0502020204030204" pitchFamily="34" charset="0"/>
              </a:rPr>
              <a:t>hyvinvointialueen</a:t>
            </a:r>
            <a:r>
              <a:rPr lang="fi-FI" sz="2000" b="1" spc="40" dirty="0">
                <a:solidFill>
                  <a:schemeClr val="tx1"/>
                </a:solidFill>
                <a:effectLst/>
                <a:latin typeface="Calibri" panose="020F0502020204030204" pitchFamily="34" charset="0"/>
                <a:ea typeface="Calibri" panose="020F0502020204030204" pitchFamily="34" charset="0"/>
              </a:rPr>
              <a:t> </a:t>
            </a:r>
            <a:r>
              <a:rPr lang="fi-FI" sz="2000" b="1" spc="-10" dirty="0">
                <a:solidFill>
                  <a:schemeClr val="tx1"/>
                </a:solidFill>
                <a:effectLst/>
                <a:latin typeface="Calibri" panose="020F0502020204030204" pitchFamily="34" charset="0"/>
                <a:ea typeface="Calibri" panose="020F0502020204030204" pitchFamily="34" charset="0"/>
              </a:rPr>
              <a:t>sosiaaliasiavastaava</a:t>
            </a:r>
            <a:endParaRPr lang="fi-FI" sz="2000" b="1" dirty="0">
              <a:solidFill>
                <a:schemeClr val="tx1"/>
              </a:solidFill>
              <a:effectLst/>
              <a:latin typeface="Calibri" panose="020F0502020204030204" pitchFamily="34" charset="0"/>
              <a:ea typeface="Calibri" panose="020F0502020204030204" pitchFamily="34" charset="0"/>
            </a:endParaRPr>
          </a:p>
          <a:p>
            <a:pPr marL="71755" marR="1148715">
              <a:lnSpc>
                <a:spcPct val="90000"/>
              </a:lnSpc>
              <a:spcBef>
                <a:spcPts val="905"/>
              </a:spcBef>
              <a:spcAft>
                <a:spcPts val="0"/>
              </a:spcAft>
            </a:pPr>
            <a:r>
              <a:rPr lang="fi-FI" sz="2000" spc="-10" dirty="0">
                <a:solidFill>
                  <a:schemeClr val="tx1"/>
                </a:solidFill>
                <a:effectLst/>
                <a:latin typeface="Calibri" panose="020F0502020204030204" pitchFamily="34" charset="0"/>
                <a:ea typeface="Calibri" panose="020F0502020204030204" pitchFamily="34" charset="0"/>
              </a:rPr>
              <a:t>Sosiaaliasiavastaavan </a:t>
            </a:r>
          </a:p>
          <a:p>
            <a:pPr marL="71755" marR="1148715">
              <a:lnSpc>
                <a:spcPct val="90000"/>
              </a:lnSpc>
              <a:spcBef>
                <a:spcPts val="905"/>
              </a:spcBef>
              <a:spcAft>
                <a:spcPts val="0"/>
              </a:spcAft>
            </a:pPr>
            <a:r>
              <a:rPr lang="fi-FI" sz="2000" spc="-10" dirty="0" err="1">
                <a:solidFill>
                  <a:schemeClr val="tx1"/>
                </a:solidFill>
                <a:latin typeface="Calibri" panose="020F0502020204030204" pitchFamily="34" charset="0"/>
                <a:ea typeface="Calibri" panose="020F0502020204030204" pitchFamily="34" charset="0"/>
              </a:rPr>
              <a:t>Sposti</a:t>
            </a:r>
            <a:r>
              <a:rPr lang="fi-FI" sz="2000" spc="-10" dirty="0">
                <a:solidFill>
                  <a:schemeClr val="tx1"/>
                </a:solidFill>
                <a:latin typeface="Calibri" panose="020F0502020204030204" pitchFamily="34" charset="0"/>
                <a:ea typeface="Calibri" panose="020F0502020204030204" pitchFamily="34" charset="0"/>
              </a:rPr>
              <a:t>: </a:t>
            </a:r>
            <a:r>
              <a:rPr lang="fi-FI" sz="2000" spc="-10" dirty="0" err="1">
                <a:solidFill>
                  <a:schemeClr val="tx1"/>
                </a:solidFill>
                <a:latin typeface="Calibri" panose="020F0502020204030204" pitchFamily="34" charset="0"/>
                <a:ea typeface="Calibri" panose="020F0502020204030204" pitchFamily="34" charset="0"/>
              </a:rPr>
              <a:t>sosiaaliasiavastaava@pirha.fi</a:t>
            </a:r>
            <a:endParaRPr lang="fi-FI" sz="2000" spc="-10" dirty="0">
              <a:solidFill>
                <a:schemeClr val="tx1"/>
              </a:solidFill>
              <a:latin typeface="Calibri" panose="020F0502020204030204" pitchFamily="34" charset="0"/>
              <a:ea typeface="Calibri" panose="020F0502020204030204" pitchFamily="34" charset="0"/>
            </a:endParaRPr>
          </a:p>
          <a:p>
            <a:pPr marL="71755" marR="1148715">
              <a:lnSpc>
                <a:spcPct val="90000"/>
              </a:lnSpc>
              <a:spcBef>
                <a:spcPts val="905"/>
              </a:spcBef>
              <a:spcAft>
                <a:spcPts val="0"/>
              </a:spcAft>
            </a:pPr>
            <a:r>
              <a:rPr lang="fi-FI" sz="2000" dirty="0">
                <a:solidFill>
                  <a:schemeClr val="tx1"/>
                </a:solidFill>
                <a:effectLst/>
                <a:latin typeface="Calibri" panose="020F0502020204030204" pitchFamily="34" charset="0"/>
                <a:ea typeface="Calibri" panose="020F0502020204030204" pitchFamily="34" charset="0"/>
              </a:rPr>
              <a:t>postiosoite: </a:t>
            </a:r>
            <a:r>
              <a:rPr lang="fi-FI" sz="2000" dirty="0" err="1">
                <a:solidFill>
                  <a:schemeClr val="tx1"/>
                </a:solidFill>
                <a:effectLst/>
                <a:latin typeface="Calibri" panose="020F0502020204030204" pitchFamily="34" charset="0"/>
                <a:ea typeface="Calibri" panose="020F0502020204030204" pitchFamily="34" charset="0"/>
              </a:rPr>
              <a:t>Hatanpäänkatu</a:t>
            </a:r>
            <a:r>
              <a:rPr lang="fi-FI" sz="2000" dirty="0">
                <a:solidFill>
                  <a:schemeClr val="tx1"/>
                </a:solidFill>
                <a:effectLst/>
                <a:latin typeface="Calibri" panose="020F0502020204030204" pitchFamily="34" charset="0"/>
                <a:ea typeface="Calibri" panose="020F0502020204030204" pitchFamily="34" charset="0"/>
              </a:rPr>
              <a:t> 3 33900 Tampere</a:t>
            </a:r>
          </a:p>
          <a:p>
            <a:pPr marL="71755" marR="1148715">
              <a:lnSpc>
                <a:spcPct val="90000"/>
              </a:lnSpc>
              <a:spcBef>
                <a:spcPts val="905"/>
              </a:spcBef>
              <a:spcAft>
                <a:spcPts val="0"/>
              </a:spcAft>
            </a:pPr>
            <a:r>
              <a:rPr lang="fi-FI" sz="2000" dirty="0">
                <a:solidFill>
                  <a:schemeClr val="tx1"/>
                </a:solidFill>
                <a:latin typeface="Calibri" panose="020F0502020204030204" pitchFamily="34" charset="0"/>
                <a:ea typeface="Calibri" panose="020F0502020204030204" pitchFamily="34" charset="0"/>
              </a:rPr>
              <a:t>Puh:0405045249</a:t>
            </a:r>
            <a:endParaRPr lang="fi-FI" sz="2000" dirty="0">
              <a:solidFill>
                <a:schemeClr val="tx1"/>
              </a:solidFill>
              <a:effectLst/>
              <a:latin typeface="Calibri" panose="020F0502020204030204" pitchFamily="34" charset="0"/>
              <a:ea typeface="Calibri" panose="020F0502020204030204" pitchFamily="34" charset="0"/>
            </a:endParaRPr>
          </a:p>
          <a:p>
            <a:pPr marL="0" indent="0">
              <a:lnSpc>
                <a:spcPct val="90000"/>
              </a:lnSpc>
              <a:spcBef>
                <a:spcPts val="55"/>
              </a:spcBef>
              <a:spcAft>
                <a:spcPts val="0"/>
              </a:spcAft>
              <a:buNone/>
            </a:pPr>
            <a:r>
              <a:rPr lang="fi-FI" sz="2000" dirty="0">
                <a:solidFill>
                  <a:schemeClr val="tx1"/>
                </a:solidFill>
                <a:effectLst/>
                <a:latin typeface="Calibri" panose="020F0502020204030204" pitchFamily="34" charset="0"/>
                <a:ea typeface="Calibri" panose="020F0502020204030204" pitchFamily="34" charset="0"/>
              </a:rPr>
              <a:t> </a:t>
            </a:r>
          </a:p>
          <a:p>
            <a:pPr marL="71755">
              <a:lnSpc>
                <a:spcPct val="90000"/>
              </a:lnSpc>
            </a:pPr>
            <a:r>
              <a:rPr lang="fi-FI" sz="2000" b="1" spc="-10" dirty="0">
                <a:solidFill>
                  <a:schemeClr val="tx1"/>
                </a:solidFill>
                <a:effectLst/>
                <a:latin typeface="Calibri" panose="020F0502020204030204" pitchFamily="34" charset="0"/>
                <a:ea typeface="Calibri" panose="020F0502020204030204" pitchFamily="34" charset="0"/>
              </a:rPr>
              <a:t>Länsi-Uudenmaan</a:t>
            </a:r>
            <a:r>
              <a:rPr lang="fi-FI" sz="2000" b="1" spc="55" dirty="0">
                <a:solidFill>
                  <a:schemeClr val="tx1"/>
                </a:solidFill>
                <a:effectLst/>
                <a:latin typeface="Calibri" panose="020F0502020204030204" pitchFamily="34" charset="0"/>
                <a:ea typeface="Calibri" panose="020F0502020204030204" pitchFamily="34" charset="0"/>
              </a:rPr>
              <a:t> </a:t>
            </a:r>
            <a:r>
              <a:rPr lang="fi-FI" sz="2000" b="1" spc="-10" dirty="0">
                <a:solidFill>
                  <a:schemeClr val="tx1"/>
                </a:solidFill>
                <a:effectLst/>
                <a:latin typeface="Calibri" panose="020F0502020204030204" pitchFamily="34" charset="0"/>
                <a:ea typeface="Calibri" panose="020F0502020204030204" pitchFamily="34" charset="0"/>
              </a:rPr>
              <a:t>hyvinvointialueen</a:t>
            </a:r>
            <a:r>
              <a:rPr lang="fi-FI" sz="2000" b="1" spc="60" dirty="0">
                <a:solidFill>
                  <a:schemeClr val="tx1"/>
                </a:solidFill>
                <a:effectLst/>
                <a:latin typeface="Calibri" panose="020F0502020204030204" pitchFamily="34" charset="0"/>
                <a:ea typeface="Calibri" panose="020F0502020204030204" pitchFamily="34" charset="0"/>
              </a:rPr>
              <a:t> </a:t>
            </a:r>
            <a:r>
              <a:rPr lang="fi-FI" sz="2000" b="1" spc="-10" dirty="0">
                <a:solidFill>
                  <a:schemeClr val="tx1"/>
                </a:solidFill>
                <a:effectLst/>
                <a:latin typeface="Calibri" panose="020F0502020204030204" pitchFamily="34" charset="0"/>
                <a:ea typeface="Calibri" panose="020F0502020204030204" pitchFamily="34" charset="0"/>
              </a:rPr>
              <a:t>sosiaaliasiavastaavat</a:t>
            </a:r>
            <a:endParaRPr lang="fi-FI" sz="2000" b="1" dirty="0">
              <a:solidFill>
                <a:schemeClr val="tx1"/>
              </a:solidFill>
              <a:effectLst/>
              <a:latin typeface="Calibri" panose="020F0502020204030204" pitchFamily="34" charset="0"/>
              <a:ea typeface="Calibri" panose="020F0502020204030204" pitchFamily="34" charset="0"/>
            </a:endParaRPr>
          </a:p>
          <a:p>
            <a:pPr marL="71755">
              <a:lnSpc>
                <a:spcPct val="90000"/>
              </a:lnSpc>
              <a:spcBef>
                <a:spcPts val="905"/>
              </a:spcBef>
              <a:spcAft>
                <a:spcPts val="0"/>
              </a:spcAft>
            </a:pPr>
            <a:r>
              <a:rPr lang="fi-FI" sz="2000" spc="-10" dirty="0">
                <a:solidFill>
                  <a:schemeClr val="tx1"/>
                </a:solidFill>
                <a:effectLst/>
                <a:latin typeface="Calibri" panose="020F0502020204030204" pitchFamily="34" charset="0"/>
                <a:ea typeface="Calibri" panose="020F0502020204030204" pitchFamily="34" charset="0"/>
              </a:rPr>
              <a:t>sosiaali-</a:t>
            </a:r>
            <a:r>
              <a:rPr lang="fi-FI" sz="2000" dirty="0">
                <a:solidFill>
                  <a:schemeClr val="tx1"/>
                </a:solidFill>
                <a:effectLst/>
                <a:latin typeface="Calibri" panose="020F0502020204030204" pitchFamily="34" charset="0"/>
                <a:ea typeface="Calibri" panose="020F0502020204030204" pitchFamily="34" charset="0"/>
              </a:rPr>
              <a:t> </a:t>
            </a:r>
            <a:r>
              <a:rPr lang="fi-FI" sz="2000" spc="-10" dirty="0">
                <a:solidFill>
                  <a:schemeClr val="tx1"/>
                </a:solidFill>
                <a:effectLst/>
                <a:latin typeface="Calibri" panose="020F0502020204030204" pitchFamily="34" charset="0"/>
                <a:ea typeface="Calibri" panose="020F0502020204030204" pitchFamily="34" charset="0"/>
              </a:rPr>
              <a:t>ja</a:t>
            </a:r>
            <a:r>
              <a:rPr lang="fi-FI" sz="2000" spc="10" dirty="0">
                <a:solidFill>
                  <a:schemeClr val="tx1"/>
                </a:solidFill>
                <a:effectLst/>
                <a:latin typeface="Calibri" panose="020F0502020204030204" pitchFamily="34" charset="0"/>
                <a:ea typeface="Calibri" panose="020F0502020204030204" pitchFamily="34" charset="0"/>
              </a:rPr>
              <a:t> </a:t>
            </a:r>
            <a:r>
              <a:rPr lang="fi-FI" sz="2000" spc="-10" dirty="0">
                <a:solidFill>
                  <a:schemeClr val="tx1"/>
                </a:solidFill>
                <a:effectLst/>
                <a:latin typeface="Calibri" panose="020F0502020204030204" pitchFamily="34" charset="0"/>
                <a:ea typeface="Calibri" panose="020F0502020204030204" pitchFamily="34" charset="0"/>
              </a:rPr>
              <a:t>potilasasiavastaavina</a:t>
            </a:r>
            <a:r>
              <a:rPr lang="fi-FI" sz="2000" spc="10" dirty="0">
                <a:solidFill>
                  <a:schemeClr val="tx1"/>
                </a:solidFill>
                <a:effectLst/>
                <a:latin typeface="Calibri" panose="020F0502020204030204" pitchFamily="34" charset="0"/>
                <a:ea typeface="Calibri" panose="020F0502020204030204" pitchFamily="34" charset="0"/>
              </a:rPr>
              <a:t> </a:t>
            </a:r>
            <a:r>
              <a:rPr lang="fi-FI" sz="2000" spc="-10" dirty="0">
                <a:solidFill>
                  <a:schemeClr val="tx1"/>
                </a:solidFill>
                <a:effectLst/>
                <a:latin typeface="Calibri" panose="020F0502020204030204" pitchFamily="34" charset="0"/>
                <a:ea typeface="Calibri" panose="020F0502020204030204" pitchFamily="34" charset="0"/>
              </a:rPr>
              <a:t>toimivat</a:t>
            </a:r>
            <a:r>
              <a:rPr lang="fi-FI" sz="2000" spc="10" dirty="0">
                <a:solidFill>
                  <a:schemeClr val="tx1"/>
                </a:solidFill>
                <a:effectLst/>
                <a:latin typeface="Calibri" panose="020F0502020204030204" pitchFamily="34" charset="0"/>
                <a:ea typeface="Calibri" panose="020F0502020204030204" pitchFamily="34" charset="0"/>
              </a:rPr>
              <a:t> </a:t>
            </a:r>
            <a:r>
              <a:rPr lang="fi-FI" sz="2000" spc="-10" dirty="0">
                <a:solidFill>
                  <a:schemeClr val="tx1"/>
                </a:solidFill>
                <a:effectLst/>
                <a:latin typeface="Calibri" panose="020F0502020204030204" pitchFamily="34" charset="0"/>
                <a:ea typeface="Calibri" panose="020F0502020204030204" pitchFamily="34" charset="0"/>
              </a:rPr>
              <a:t>Jenni</a:t>
            </a:r>
            <a:r>
              <a:rPr lang="fi-FI" sz="2000" spc="10" dirty="0">
                <a:solidFill>
                  <a:schemeClr val="tx1"/>
                </a:solidFill>
                <a:effectLst/>
                <a:latin typeface="Calibri" panose="020F0502020204030204" pitchFamily="34" charset="0"/>
                <a:ea typeface="Calibri" panose="020F0502020204030204" pitchFamily="34" charset="0"/>
              </a:rPr>
              <a:t> </a:t>
            </a:r>
            <a:r>
              <a:rPr lang="fi-FI" sz="2000" spc="-10" dirty="0">
                <a:solidFill>
                  <a:schemeClr val="tx1"/>
                </a:solidFill>
                <a:effectLst/>
                <a:latin typeface="Calibri" panose="020F0502020204030204" pitchFamily="34" charset="0"/>
                <a:ea typeface="Calibri" panose="020F0502020204030204" pitchFamily="34" charset="0"/>
              </a:rPr>
              <a:t>Henttonen</a:t>
            </a:r>
            <a:r>
              <a:rPr lang="fi-FI" sz="2000" spc="10" dirty="0">
                <a:solidFill>
                  <a:schemeClr val="tx1"/>
                </a:solidFill>
                <a:effectLst/>
                <a:latin typeface="Calibri" panose="020F0502020204030204" pitchFamily="34" charset="0"/>
                <a:ea typeface="Calibri" panose="020F0502020204030204" pitchFamily="34" charset="0"/>
              </a:rPr>
              <a:t> </a:t>
            </a:r>
            <a:r>
              <a:rPr lang="fi-FI" sz="2000" spc="-10" dirty="0">
                <a:solidFill>
                  <a:schemeClr val="tx1"/>
                </a:solidFill>
                <a:effectLst/>
                <a:latin typeface="Calibri" panose="020F0502020204030204" pitchFamily="34" charset="0"/>
                <a:ea typeface="Calibri" panose="020F0502020204030204" pitchFamily="34" charset="0"/>
              </a:rPr>
              <a:t>ja</a:t>
            </a:r>
            <a:r>
              <a:rPr lang="fi-FI" sz="2000" spc="10" dirty="0">
                <a:solidFill>
                  <a:schemeClr val="tx1"/>
                </a:solidFill>
                <a:effectLst/>
                <a:latin typeface="Calibri" panose="020F0502020204030204" pitchFamily="34" charset="0"/>
                <a:ea typeface="Calibri" panose="020F0502020204030204" pitchFamily="34" charset="0"/>
              </a:rPr>
              <a:t> </a:t>
            </a:r>
            <a:r>
              <a:rPr lang="fi-FI" sz="2000" spc="-10" dirty="0">
                <a:solidFill>
                  <a:schemeClr val="tx1"/>
                </a:solidFill>
                <a:effectLst/>
                <a:latin typeface="Calibri" panose="020F0502020204030204" pitchFamily="34" charset="0"/>
                <a:ea typeface="Calibri" panose="020F0502020204030204" pitchFamily="34" charset="0"/>
              </a:rPr>
              <a:t>Terhi</a:t>
            </a:r>
            <a:r>
              <a:rPr lang="fi-FI" sz="2000" spc="10" dirty="0">
                <a:solidFill>
                  <a:schemeClr val="tx1"/>
                </a:solidFill>
                <a:effectLst/>
                <a:latin typeface="Calibri" panose="020F0502020204030204" pitchFamily="34" charset="0"/>
                <a:ea typeface="Calibri" panose="020F0502020204030204" pitchFamily="34" charset="0"/>
              </a:rPr>
              <a:t> </a:t>
            </a:r>
            <a:r>
              <a:rPr lang="fi-FI" sz="2000" spc="-10" dirty="0">
                <a:solidFill>
                  <a:schemeClr val="tx1"/>
                </a:solidFill>
                <a:effectLst/>
                <a:latin typeface="Calibri" panose="020F0502020204030204" pitchFamily="34" charset="0"/>
                <a:ea typeface="Calibri" panose="020F0502020204030204" pitchFamily="34" charset="0"/>
              </a:rPr>
              <a:t>Willberg.</a:t>
            </a:r>
          </a:p>
          <a:p>
            <a:pPr marL="71755">
              <a:lnSpc>
                <a:spcPct val="90000"/>
              </a:lnSpc>
              <a:spcBef>
                <a:spcPts val="905"/>
              </a:spcBef>
              <a:spcAft>
                <a:spcPts val="0"/>
              </a:spcAft>
            </a:pPr>
            <a:r>
              <a:rPr lang="fi-FI" sz="2000" spc="-10" dirty="0">
                <a:solidFill>
                  <a:schemeClr val="tx1"/>
                </a:solidFill>
                <a:latin typeface="Calibri" panose="020F0502020204030204" pitchFamily="34" charset="0"/>
                <a:ea typeface="Calibri" panose="020F0502020204030204" pitchFamily="34" charset="0"/>
              </a:rPr>
              <a:t>Puh:0291515838</a:t>
            </a:r>
          </a:p>
          <a:p>
            <a:pPr marL="71755">
              <a:lnSpc>
                <a:spcPct val="90000"/>
              </a:lnSpc>
              <a:spcBef>
                <a:spcPts val="905"/>
              </a:spcBef>
              <a:spcAft>
                <a:spcPts val="0"/>
              </a:spcAft>
            </a:pPr>
            <a:r>
              <a:rPr lang="fi-FI" sz="2000" spc="-10" dirty="0" err="1">
                <a:solidFill>
                  <a:schemeClr val="tx1"/>
                </a:solidFill>
                <a:effectLst/>
                <a:latin typeface="Calibri" panose="020F0502020204030204" pitchFamily="34" charset="0"/>
                <a:ea typeface="Calibri" panose="020F0502020204030204" pitchFamily="34" charset="0"/>
              </a:rPr>
              <a:t>Sposti</a:t>
            </a:r>
            <a:r>
              <a:rPr lang="fi-FI" sz="2000" spc="-10" dirty="0">
                <a:solidFill>
                  <a:schemeClr val="tx1"/>
                </a:solidFill>
                <a:effectLst/>
                <a:latin typeface="Calibri" panose="020F0502020204030204" pitchFamily="34" charset="0"/>
                <a:ea typeface="Calibri" panose="020F0502020204030204" pitchFamily="34" charset="0"/>
              </a:rPr>
              <a:t>: </a:t>
            </a:r>
            <a:r>
              <a:rPr lang="fi-FI" sz="2000" spc="-10" dirty="0" err="1">
                <a:solidFill>
                  <a:schemeClr val="tx1"/>
                </a:solidFill>
                <a:effectLst/>
                <a:latin typeface="Calibri" panose="020F0502020204030204" pitchFamily="34" charset="0"/>
                <a:ea typeface="Calibri" panose="020F0502020204030204" pitchFamily="34" charset="0"/>
              </a:rPr>
              <a:t>sosiaali.ptilasasiavastaava@luvn.fi</a:t>
            </a:r>
            <a:endParaRPr lang="fi-FI" sz="2000" dirty="0">
              <a:solidFill>
                <a:schemeClr val="tx1"/>
              </a:solidFill>
              <a:effectLst/>
              <a:latin typeface="Calibri" panose="020F0502020204030204" pitchFamily="34" charset="0"/>
              <a:ea typeface="Calibri" panose="020F0502020204030204" pitchFamily="34" charset="0"/>
            </a:endParaRPr>
          </a:p>
          <a:p>
            <a:pPr marL="0" indent="0">
              <a:buNone/>
            </a:pPr>
            <a:endParaRPr lang="fi-FI" sz="2000" dirty="0"/>
          </a:p>
        </p:txBody>
      </p:sp>
    </p:spTree>
    <p:extLst>
      <p:ext uri="{BB962C8B-B14F-4D97-AF65-F5344CB8AC3E}">
        <p14:creationId xmlns:p14="http://schemas.microsoft.com/office/powerpoint/2010/main" val="210723483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24E43EB-867C-4B35-9A5C-E435157C72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A7C0F5DA-B59F-4F13-8BB8-FFD8F2C572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a:lstStyle/>
          <a:p>
            <a:endParaRPr lang="fi-FI"/>
          </a:p>
        </p:txBody>
      </p:sp>
      <p:sp>
        <p:nvSpPr>
          <p:cNvPr id="12" name="Freeform 5">
            <a:extLst>
              <a:ext uri="{FF2B5EF4-FFF2-40B4-BE49-F238E27FC236}">
                <a16:creationId xmlns:a16="http://schemas.microsoft.com/office/drawing/2014/main" id="{9CEA1DEC-CC9E-4776-9E08-048A15BFA6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fi-FI"/>
          </a:p>
        </p:txBody>
      </p:sp>
      <p:sp>
        <p:nvSpPr>
          <p:cNvPr id="14" name="Freeform: Shape 13">
            <a:extLst>
              <a:ext uri="{FF2B5EF4-FFF2-40B4-BE49-F238E27FC236}">
                <a16:creationId xmlns:a16="http://schemas.microsoft.com/office/drawing/2014/main" id="{9CE399CF-F4B8-4832-A8CB-B93F6B1EF4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5171964" y="-140866"/>
            <a:ext cx="6053670" cy="7139732"/>
          </a:xfrm>
          <a:custGeom>
            <a:avLst/>
            <a:gdLst>
              <a:gd name="connsiteX0" fmla="*/ 6053670 w 6053670"/>
              <a:gd name="connsiteY0" fmla="*/ 1098 h 7139732"/>
              <a:gd name="connsiteX1" fmla="*/ 6053670 w 6053670"/>
              <a:gd name="connsiteY1" fmla="*/ 1084479 h 7139732"/>
              <a:gd name="connsiteX2" fmla="*/ 6053670 w 6053670"/>
              <a:gd name="connsiteY2" fmla="*/ 1254558 h 7139732"/>
              <a:gd name="connsiteX3" fmla="*/ 6053670 w 6053670"/>
              <a:gd name="connsiteY3" fmla="*/ 7139732 h 7139732"/>
              <a:gd name="connsiteX4" fmla="*/ 0 w 6053670"/>
              <a:gd name="connsiteY4" fmla="*/ 7139732 h 7139732"/>
              <a:gd name="connsiteX5" fmla="*/ 0 w 6053670"/>
              <a:gd name="connsiteY5" fmla="*/ 1249853 h 7139732"/>
              <a:gd name="connsiteX6" fmla="*/ 0 w 6053670"/>
              <a:gd name="connsiteY6" fmla="*/ 1084479 h 7139732"/>
              <a:gd name="connsiteX7" fmla="*/ 0 w 6053670"/>
              <a:gd name="connsiteY7" fmla="*/ 0 h 7139732"/>
              <a:gd name="connsiteX8" fmla="*/ 35717 w 6053670"/>
              <a:gd name="connsiteY8" fmla="*/ 5488 h 7139732"/>
              <a:gd name="connsiteX9" fmla="*/ 140445 w 6053670"/>
              <a:gd name="connsiteY9" fmla="*/ 21641 h 7139732"/>
              <a:gd name="connsiteX10" fmla="*/ 216722 w 6053670"/>
              <a:gd name="connsiteY10" fmla="*/ 32932 h 7139732"/>
              <a:gd name="connsiteX11" fmla="*/ 307527 w 6053670"/>
              <a:gd name="connsiteY11" fmla="*/ 44850 h 7139732"/>
              <a:gd name="connsiteX12" fmla="*/ 415282 w 6053670"/>
              <a:gd name="connsiteY12" fmla="*/ 59121 h 7139732"/>
              <a:gd name="connsiteX13" fmla="*/ 534539 w 6053670"/>
              <a:gd name="connsiteY13" fmla="*/ 74175 h 7139732"/>
              <a:gd name="connsiteX14" fmla="*/ 668931 w 6053670"/>
              <a:gd name="connsiteY14" fmla="*/ 90014 h 7139732"/>
              <a:gd name="connsiteX15" fmla="*/ 815430 w 6053670"/>
              <a:gd name="connsiteY15" fmla="*/ 106794 h 7139732"/>
              <a:gd name="connsiteX16" fmla="*/ 974641 w 6053670"/>
              <a:gd name="connsiteY16" fmla="*/ 123574 h 7139732"/>
              <a:gd name="connsiteX17" fmla="*/ 1144144 w 6053670"/>
              <a:gd name="connsiteY17" fmla="*/ 140667 h 7139732"/>
              <a:gd name="connsiteX18" fmla="*/ 1326965 w 6053670"/>
              <a:gd name="connsiteY18" fmla="*/ 156506 h 7139732"/>
              <a:gd name="connsiteX19" fmla="*/ 1518261 w 6053670"/>
              <a:gd name="connsiteY19" fmla="*/ 171717 h 7139732"/>
              <a:gd name="connsiteX20" fmla="*/ 1720453 w 6053670"/>
              <a:gd name="connsiteY20" fmla="*/ 185518 h 7139732"/>
              <a:gd name="connsiteX21" fmla="*/ 1931121 w 6053670"/>
              <a:gd name="connsiteY21" fmla="*/ 198690 h 7139732"/>
              <a:gd name="connsiteX22" fmla="*/ 2150869 w 6053670"/>
              <a:gd name="connsiteY22" fmla="*/ 211079 h 7139732"/>
              <a:gd name="connsiteX23" fmla="*/ 2263467 w 6053670"/>
              <a:gd name="connsiteY23" fmla="*/ 215470 h 7139732"/>
              <a:gd name="connsiteX24" fmla="*/ 2378487 w 6053670"/>
              <a:gd name="connsiteY24" fmla="*/ 220332 h 7139732"/>
              <a:gd name="connsiteX25" fmla="*/ 2495323 w 6053670"/>
              <a:gd name="connsiteY25" fmla="*/ 224879 h 7139732"/>
              <a:gd name="connsiteX26" fmla="*/ 2612764 w 6053670"/>
              <a:gd name="connsiteY26" fmla="*/ 227859 h 7139732"/>
              <a:gd name="connsiteX27" fmla="*/ 2732627 w 6053670"/>
              <a:gd name="connsiteY27" fmla="*/ 230525 h 7139732"/>
              <a:gd name="connsiteX28" fmla="*/ 2853700 w 6053670"/>
              <a:gd name="connsiteY28" fmla="*/ 233348 h 7139732"/>
              <a:gd name="connsiteX29" fmla="*/ 2977195 w 6053670"/>
              <a:gd name="connsiteY29" fmla="*/ 235229 h 7139732"/>
              <a:gd name="connsiteX30" fmla="*/ 3101901 w 6053670"/>
              <a:gd name="connsiteY30" fmla="*/ 235229 h 7139732"/>
              <a:gd name="connsiteX31" fmla="*/ 3227817 w 6053670"/>
              <a:gd name="connsiteY31" fmla="*/ 236170 h 7139732"/>
              <a:gd name="connsiteX32" fmla="*/ 3354944 w 6053670"/>
              <a:gd name="connsiteY32" fmla="*/ 235229 h 7139732"/>
              <a:gd name="connsiteX33" fmla="*/ 3483887 w 6053670"/>
              <a:gd name="connsiteY33" fmla="*/ 233348 h 7139732"/>
              <a:gd name="connsiteX34" fmla="*/ 3612830 w 6053670"/>
              <a:gd name="connsiteY34" fmla="*/ 231623 h 7139732"/>
              <a:gd name="connsiteX35" fmla="*/ 3743590 w 6053670"/>
              <a:gd name="connsiteY35" fmla="*/ 227859 h 7139732"/>
              <a:gd name="connsiteX36" fmla="*/ 3875560 w 6053670"/>
              <a:gd name="connsiteY36" fmla="*/ 223938 h 7139732"/>
              <a:gd name="connsiteX37" fmla="*/ 4007530 w 6053670"/>
              <a:gd name="connsiteY37" fmla="*/ 219391 h 7139732"/>
              <a:gd name="connsiteX38" fmla="*/ 4140710 w 6053670"/>
              <a:gd name="connsiteY38" fmla="*/ 212961 h 7139732"/>
              <a:gd name="connsiteX39" fmla="*/ 4275102 w 6053670"/>
              <a:gd name="connsiteY39" fmla="*/ 205277 h 7139732"/>
              <a:gd name="connsiteX40" fmla="*/ 4410098 w 6053670"/>
              <a:gd name="connsiteY40" fmla="*/ 197907 h 7139732"/>
              <a:gd name="connsiteX41" fmla="*/ 4545096 w 6053670"/>
              <a:gd name="connsiteY41" fmla="*/ 188498 h 7139732"/>
              <a:gd name="connsiteX42" fmla="*/ 4681909 w 6053670"/>
              <a:gd name="connsiteY42" fmla="*/ 177207 h 7139732"/>
              <a:gd name="connsiteX43" fmla="*/ 4816905 w 6053670"/>
              <a:gd name="connsiteY43" fmla="*/ 165916 h 7139732"/>
              <a:gd name="connsiteX44" fmla="*/ 4954323 w 6053670"/>
              <a:gd name="connsiteY44" fmla="*/ 152899 h 7139732"/>
              <a:gd name="connsiteX45" fmla="*/ 5092347 w 6053670"/>
              <a:gd name="connsiteY45" fmla="*/ 138629 h 7139732"/>
              <a:gd name="connsiteX46" fmla="*/ 5228555 w 6053670"/>
              <a:gd name="connsiteY46" fmla="*/ 123574 h 7139732"/>
              <a:gd name="connsiteX47" fmla="*/ 5366578 w 6053670"/>
              <a:gd name="connsiteY47" fmla="*/ 106010 h 7139732"/>
              <a:gd name="connsiteX48" fmla="*/ 5503997 w 6053670"/>
              <a:gd name="connsiteY48" fmla="*/ 87192 h 7139732"/>
              <a:gd name="connsiteX49" fmla="*/ 5642020 w 6053670"/>
              <a:gd name="connsiteY49" fmla="*/ 68530 h 7139732"/>
              <a:gd name="connsiteX50" fmla="*/ 5779438 w 6053670"/>
              <a:gd name="connsiteY50" fmla="*/ 46733 h 7139732"/>
              <a:gd name="connsiteX51" fmla="*/ 5916251 w 6053670"/>
              <a:gd name="connsiteY51" fmla="*/ 24464 h 7139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53670" h="7139732">
                <a:moveTo>
                  <a:pt x="6053670" y="1098"/>
                </a:moveTo>
                <a:lnTo>
                  <a:pt x="6053670" y="1084479"/>
                </a:lnTo>
                <a:lnTo>
                  <a:pt x="6053670" y="1254558"/>
                </a:lnTo>
                <a:lnTo>
                  <a:pt x="6053670" y="7139732"/>
                </a:lnTo>
                <a:lnTo>
                  <a:pt x="0" y="7139732"/>
                </a:lnTo>
                <a:lnTo>
                  <a:pt x="0" y="1249853"/>
                </a:lnTo>
                <a:lnTo>
                  <a:pt x="0" y="1084479"/>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1" y="235229"/>
                </a:lnTo>
                <a:lnTo>
                  <a:pt x="3227817" y="236170"/>
                </a:lnTo>
                <a:lnTo>
                  <a:pt x="3354944" y="235229"/>
                </a:lnTo>
                <a:lnTo>
                  <a:pt x="3483887" y="233348"/>
                </a:lnTo>
                <a:lnTo>
                  <a:pt x="3612830" y="231623"/>
                </a:lnTo>
                <a:lnTo>
                  <a:pt x="3743590" y="227859"/>
                </a:lnTo>
                <a:lnTo>
                  <a:pt x="3875560" y="223938"/>
                </a:lnTo>
                <a:lnTo>
                  <a:pt x="4007530"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bg1"/>
          </a:solidFill>
          <a:ln>
            <a:noFill/>
          </a:ln>
        </p:spPr>
        <p:txBody>
          <a:bodyPr/>
          <a:lstStyle/>
          <a:p>
            <a:endParaRPr lang="fi-FI"/>
          </a:p>
        </p:txBody>
      </p:sp>
      <p:sp>
        <p:nvSpPr>
          <p:cNvPr id="16" name="Freeform 5">
            <a:extLst>
              <a:ext uri="{FF2B5EF4-FFF2-40B4-BE49-F238E27FC236}">
                <a16:creationId xmlns:a16="http://schemas.microsoft.com/office/drawing/2014/main" id="{1F23E73A-FDC8-462C-83C1-3AA8961449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fi-FI"/>
          </a:p>
        </p:txBody>
      </p:sp>
      <p:sp>
        <p:nvSpPr>
          <p:cNvPr id="2" name="Otsikko 1">
            <a:extLst>
              <a:ext uri="{FF2B5EF4-FFF2-40B4-BE49-F238E27FC236}">
                <a16:creationId xmlns:a16="http://schemas.microsoft.com/office/drawing/2014/main" id="{6F69019E-89B3-0A88-7A64-F68CF794F3CD}"/>
              </a:ext>
            </a:extLst>
          </p:cNvPr>
          <p:cNvSpPr>
            <a:spLocks noGrp="1"/>
          </p:cNvSpPr>
          <p:nvPr>
            <p:ph type="title"/>
          </p:nvPr>
        </p:nvSpPr>
        <p:spPr>
          <a:xfrm>
            <a:off x="994087" y="1130603"/>
            <a:ext cx="3342442" cy="4596794"/>
          </a:xfrm>
        </p:spPr>
        <p:txBody>
          <a:bodyPr anchor="ctr">
            <a:normAutofit/>
          </a:bodyPr>
          <a:lstStyle/>
          <a:p>
            <a:br>
              <a:rPr lang="fi-FI" sz="3000" b="1" kern="0" spc="-10" dirty="0">
                <a:solidFill>
                  <a:srgbClr val="EBEBEB"/>
                </a:solidFill>
                <a:effectLst/>
                <a:latin typeface="Calibri" panose="020F0502020204030204" pitchFamily="34" charset="0"/>
                <a:ea typeface="Calibri" panose="020F0502020204030204" pitchFamily="34" charset="0"/>
              </a:rPr>
            </a:br>
            <a:r>
              <a:rPr lang="fi-FI" sz="3000" b="1" kern="0" spc="-10" dirty="0">
                <a:solidFill>
                  <a:srgbClr val="EBEBEB"/>
                </a:solidFill>
                <a:effectLst/>
                <a:latin typeface="Calibri" panose="020F0502020204030204" pitchFamily="34" charset="0"/>
                <a:ea typeface="Calibri" panose="020F0502020204030204" pitchFamily="34" charset="0"/>
              </a:rPr>
              <a:t>Sosiaaliasiavastaavan yhteystietoja</a:t>
            </a:r>
            <a:endParaRPr lang="fi-FI" sz="3000" dirty="0">
              <a:solidFill>
                <a:srgbClr val="EBEBEB"/>
              </a:solidFill>
            </a:endParaRPr>
          </a:p>
        </p:txBody>
      </p:sp>
      <p:sp>
        <p:nvSpPr>
          <p:cNvPr id="3" name="Sisällön paikkamerkki 2">
            <a:extLst>
              <a:ext uri="{FF2B5EF4-FFF2-40B4-BE49-F238E27FC236}">
                <a16:creationId xmlns:a16="http://schemas.microsoft.com/office/drawing/2014/main" id="{C400BCD5-F3F7-0B4E-D28F-872A586EFF19}"/>
              </a:ext>
            </a:extLst>
          </p:cNvPr>
          <p:cNvSpPr>
            <a:spLocks noGrp="1"/>
          </p:cNvSpPr>
          <p:nvPr>
            <p:ph idx="1"/>
          </p:nvPr>
        </p:nvSpPr>
        <p:spPr>
          <a:xfrm>
            <a:off x="5290077" y="437513"/>
            <a:ext cx="5502614" cy="5954325"/>
          </a:xfrm>
        </p:spPr>
        <p:txBody>
          <a:bodyPr anchor="ctr">
            <a:normAutofit/>
          </a:bodyPr>
          <a:lstStyle/>
          <a:p>
            <a:pPr marL="71755">
              <a:lnSpc>
                <a:spcPct val="90000"/>
              </a:lnSpc>
            </a:pPr>
            <a:r>
              <a:rPr lang="fi-FI" sz="2200" b="1" spc="-10" dirty="0">
                <a:effectLst/>
                <a:latin typeface="Calibri" panose="020F0502020204030204" pitchFamily="34" charset="0"/>
                <a:ea typeface="Calibri" panose="020F0502020204030204" pitchFamily="34" charset="0"/>
              </a:rPr>
              <a:t>Päijät-Hämeen</a:t>
            </a:r>
            <a:r>
              <a:rPr lang="fi-FI" sz="2200" b="1" spc="25" dirty="0">
                <a:effectLst/>
                <a:latin typeface="Calibri" panose="020F0502020204030204" pitchFamily="34" charset="0"/>
                <a:ea typeface="Calibri" panose="020F0502020204030204" pitchFamily="34" charset="0"/>
              </a:rPr>
              <a:t> </a:t>
            </a:r>
            <a:r>
              <a:rPr lang="fi-FI" sz="2200" b="1" spc="-10" dirty="0">
                <a:effectLst/>
                <a:latin typeface="Calibri" panose="020F0502020204030204" pitchFamily="34" charset="0"/>
                <a:ea typeface="Calibri" panose="020F0502020204030204" pitchFamily="34" charset="0"/>
              </a:rPr>
              <a:t>hyvinvointialueen</a:t>
            </a:r>
            <a:r>
              <a:rPr lang="fi-FI" sz="2200" b="1" spc="25" dirty="0">
                <a:effectLst/>
                <a:latin typeface="Calibri" panose="020F0502020204030204" pitchFamily="34" charset="0"/>
                <a:ea typeface="Calibri" panose="020F0502020204030204" pitchFamily="34" charset="0"/>
              </a:rPr>
              <a:t> </a:t>
            </a:r>
            <a:r>
              <a:rPr lang="fi-FI" sz="2200" b="1" spc="-10" dirty="0">
                <a:effectLst/>
                <a:latin typeface="Calibri" panose="020F0502020204030204" pitchFamily="34" charset="0"/>
                <a:ea typeface="Calibri" panose="020F0502020204030204" pitchFamily="34" charset="0"/>
              </a:rPr>
              <a:t>sosiaaliasiavastaava</a:t>
            </a:r>
            <a:endParaRPr lang="fi-FI" sz="2200" b="1" dirty="0">
              <a:effectLst/>
              <a:latin typeface="Calibri" panose="020F0502020204030204" pitchFamily="34" charset="0"/>
              <a:ea typeface="Calibri" panose="020F0502020204030204" pitchFamily="34" charset="0"/>
            </a:endParaRPr>
          </a:p>
          <a:p>
            <a:pPr marL="71755">
              <a:lnSpc>
                <a:spcPct val="90000"/>
              </a:lnSpc>
            </a:pPr>
            <a:r>
              <a:rPr lang="fi-FI" sz="2000" dirty="0">
                <a:effectLst/>
                <a:latin typeface="Calibri" panose="020F0502020204030204" pitchFamily="34" charset="0"/>
                <a:ea typeface="Calibri" panose="020F0502020204030204" pitchFamily="34" charset="0"/>
              </a:rPr>
              <a:t>Vastuuhenkilö: Tarja Laukkanen ja Annina Rinne</a:t>
            </a:r>
          </a:p>
          <a:p>
            <a:pPr marL="71755">
              <a:lnSpc>
                <a:spcPct val="90000"/>
              </a:lnSpc>
            </a:pPr>
            <a:r>
              <a:rPr lang="fi-FI" sz="2000" dirty="0">
                <a:latin typeface="Calibri" panose="020F0502020204030204" pitchFamily="34" charset="0"/>
                <a:ea typeface="Calibri" panose="020F0502020204030204" pitchFamily="34" charset="0"/>
              </a:rPr>
              <a:t>Salla </a:t>
            </a:r>
            <a:r>
              <a:rPr lang="fi-FI" sz="2000" dirty="0" err="1">
                <a:latin typeface="Calibri" panose="020F0502020204030204" pitchFamily="34" charset="0"/>
                <a:ea typeface="Calibri" panose="020F0502020204030204" pitchFamily="34" charset="0"/>
              </a:rPr>
              <a:t>Rirtala</a:t>
            </a:r>
            <a:endParaRPr lang="fi-FI" sz="2000" dirty="0">
              <a:latin typeface="Calibri" panose="020F0502020204030204" pitchFamily="34" charset="0"/>
              <a:ea typeface="Calibri" panose="020F0502020204030204" pitchFamily="34" charset="0"/>
            </a:endParaRPr>
          </a:p>
          <a:p>
            <a:pPr marL="71755">
              <a:lnSpc>
                <a:spcPct val="90000"/>
              </a:lnSpc>
            </a:pPr>
            <a:r>
              <a:rPr lang="fi-FI" sz="2000" dirty="0" err="1">
                <a:latin typeface="Calibri" panose="020F0502020204030204" pitchFamily="34" charset="0"/>
                <a:ea typeface="Calibri" panose="020F0502020204030204" pitchFamily="34" charset="0"/>
              </a:rPr>
              <a:t>S:posti</a:t>
            </a:r>
            <a:r>
              <a:rPr lang="fi-FI" sz="2000" dirty="0">
                <a:latin typeface="Calibri" panose="020F0502020204030204" pitchFamily="34" charset="0"/>
                <a:ea typeface="Calibri" panose="020F0502020204030204" pitchFamily="34" charset="0"/>
              </a:rPr>
              <a:t> </a:t>
            </a:r>
            <a:r>
              <a:rPr lang="fi-FI" sz="2000" dirty="0">
                <a:latin typeface="Calibri" panose="020F0502020204030204" pitchFamily="34" charset="0"/>
                <a:ea typeface="Calibri" panose="020F0502020204030204" pitchFamily="34" charset="0"/>
                <a:hlinkClick r:id="rId2"/>
              </a:rPr>
              <a:t>asiavastaaavat@paijatha.fi</a:t>
            </a:r>
            <a:endParaRPr lang="fi-FI" sz="2000" dirty="0">
              <a:latin typeface="Calibri" panose="020F0502020204030204" pitchFamily="34" charset="0"/>
              <a:ea typeface="Calibri" panose="020F0502020204030204" pitchFamily="34" charset="0"/>
            </a:endParaRPr>
          </a:p>
          <a:p>
            <a:pPr marL="71755">
              <a:lnSpc>
                <a:spcPct val="90000"/>
              </a:lnSpc>
            </a:pPr>
            <a:r>
              <a:rPr lang="fi-FI" sz="2000" dirty="0">
                <a:effectLst/>
                <a:latin typeface="Calibri" panose="020F0502020204030204" pitchFamily="34" charset="0"/>
                <a:ea typeface="Calibri" panose="020F0502020204030204" pitchFamily="34" charset="0"/>
              </a:rPr>
              <a:t>Puh: ?35838192504</a:t>
            </a:r>
          </a:p>
          <a:p>
            <a:pPr marL="71755">
              <a:lnSpc>
                <a:spcPct val="90000"/>
              </a:lnSpc>
            </a:pPr>
            <a:endParaRPr lang="fi-FI" sz="2000" dirty="0">
              <a:latin typeface="Calibri" panose="020F0502020204030204" pitchFamily="34" charset="0"/>
              <a:ea typeface="Calibri" panose="020F0502020204030204" pitchFamily="34" charset="0"/>
            </a:endParaRPr>
          </a:p>
          <a:p>
            <a:pPr marL="71755">
              <a:lnSpc>
                <a:spcPct val="90000"/>
              </a:lnSpc>
              <a:spcBef>
                <a:spcPts val="800"/>
              </a:spcBef>
            </a:pPr>
            <a:r>
              <a:rPr lang="fi-FI" sz="2000" b="1" spc="-10" dirty="0">
                <a:effectLst/>
                <a:latin typeface="Calibri" panose="020F0502020204030204" pitchFamily="34" charset="0"/>
                <a:ea typeface="Calibri" panose="020F0502020204030204" pitchFamily="34" charset="0"/>
              </a:rPr>
              <a:t>Keski-Uudenmaan</a:t>
            </a:r>
            <a:r>
              <a:rPr lang="fi-FI" sz="2000" b="1" spc="40" dirty="0">
                <a:effectLst/>
                <a:latin typeface="Calibri" panose="020F0502020204030204" pitchFamily="34" charset="0"/>
                <a:ea typeface="Calibri" panose="020F0502020204030204" pitchFamily="34" charset="0"/>
              </a:rPr>
              <a:t> </a:t>
            </a:r>
            <a:r>
              <a:rPr lang="fi-FI" sz="2000" b="1" spc="-10" dirty="0">
                <a:effectLst/>
                <a:latin typeface="Calibri" panose="020F0502020204030204" pitchFamily="34" charset="0"/>
                <a:ea typeface="Calibri" panose="020F0502020204030204" pitchFamily="34" charset="0"/>
              </a:rPr>
              <a:t>hyvinvointialue</a:t>
            </a:r>
            <a:r>
              <a:rPr lang="fi-FI" sz="2000" b="1" spc="45" dirty="0">
                <a:effectLst/>
                <a:latin typeface="Calibri" panose="020F0502020204030204" pitchFamily="34" charset="0"/>
                <a:ea typeface="Calibri" panose="020F0502020204030204" pitchFamily="34" charset="0"/>
              </a:rPr>
              <a:t> </a:t>
            </a:r>
            <a:r>
              <a:rPr lang="fi-FI" sz="2000" b="1" spc="-10" dirty="0">
                <a:effectLst/>
                <a:latin typeface="Calibri" panose="020F0502020204030204" pitchFamily="34" charset="0"/>
                <a:ea typeface="Calibri" panose="020F0502020204030204" pitchFamily="34" charset="0"/>
              </a:rPr>
              <a:t>sosiaaliasiavastaava</a:t>
            </a:r>
            <a:endParaRPr lang="fi-FI" sz="2000" b="1" dirty="0">
              <a:effectLst/>
              <a:latin typeface="Calibri" panose="020F0502020204030204" pitchFamily="34" charset="0"/>
              <a:ea typeface="Calibri" panose="020F0502020204030204" pitchFamily="34" charset="0"/>
            </a:endParaRPr>
          </a:p>
          <a:p>
            <a:pPr marL="71755">
              <a:lnSpc>
                <a:spcPct val="90000"/>
              </a:lnSpc>
              <a:spcBef>
                <a:spcPts val="800"/>
              </a:spcBef>
            </a:pPr>
            <a:r>
              <a:rPr lang="fi-FI" sz="2000" spc="-10" dirty="0">
                <a:effectLst/>
                <a:latin typeface="Calibri" panose="020F0502020204030204" pitchFamily="34" charset="0"/>
                <a:ea typeface="Calibri" panose="020F0502020204030204" pitchFamily="34" charset="0"/>
              </a:rPr>
              <a:t>Potilas-</a:t>
            </a:r>
            <a:r>
              <a:rPr lang="fi-FI" sz="2000" spc="15" dirty="0">
                <a:effectLst/>
                <a:latin typeface="Calibri" panose="020F0502020204030204" pitchFamily="34" charset="0"/>
                <a:ea typeface="Calibri" panose="020F0502020204030204" pitchFamily="34" charset="0"/>
              </a:rPr>
              <a:t> </a:t>
            </a:r>
            <a:r>
              <a:rPr lang="fi-FI" sz="2000" spc="-10" dirty="0">
                <a:effectLst/>
                <a:latin typeface="Calibri" panose="020F0502020204030204" pitchFamily="34" charset="0"/>
                <a:ea typeface="Calibri" panose="020F0502020204030204" pitchFamily="34" charset="0"/>
              </a:rPr>
              <a:t>ja</a:t>
            </a:r>
            <a:r>
              <a:rPr lang="fi-FI" sz="2000" spc="25" dirty="0">
                <a:effectLst/>
                <a:latin typeface="Calibri" panose="020F0502020204030204" pitchFamily="34" charset="0"/>
                <a:ea typeface="Calibri" panose="020F0502020204030204" pitchFamily="34" charset="0"/>
              </a:rPr>
              <a:t> </a:t>
            </a:r>
            <a:r>
              <a:rPr lang="fi-FI" sz="2000" spc="-10" dirty="0">
                <a:effectLst/>
                <a:latin typeface="Calibri" panose="020F0502020204030204" pitchFamily="34" charset="0"/>
                <a:ea typeface="Calibri" panose="020F0502020204030204" pitchFamily="34" charset="0"/>
              </a:rPr>
              <a:t>sosiaaliasiavastaavien</a:t>
            </a:r>
            <a:r>
              <a:rPr lang="fi-FI" sz="2000" spc="25" dirty="0">
                <a:effectLst/>
                <a:latin typeface="Calibri" panose="020F0502020204030204" pitchFamily="34" charset="0"/>
                <a:ea typeface="Calibri" panose="020F0502020204030204" pitchFamily="34" charset="0"/>
              </a:rPr>
              <a:t> </a:t>
            </a:r>
            <a:r>
              <a:rPr lang="fi-FI" sz="2000" spc="-10" dirty="0">
                <a:effectLst/>
                <a:latin typeface="Calibri" panose="020F0502020204030204" pitchFamily="34" charset="0"/>
                <a:ea typeface="Calibri" panose="020F0502020204030204" pitchFamily="34" charset="0"/>
              </a:rPr>
              <a:t>yhteystiedot</a:t>
            </a:r>
            <a:r>
              <a:rPr lang="fi-FI" sz="2000" spc="30" dirty="0">
                <a:effectLst/>
                <a:latin typeface="Calibri" panose="020F0502020204030204" pitchFamily="34" charset="0"/>
                <a:ea typeface="Calibri" panose="020F0502020204030204" pitchFamily="34" charset="0"/>
              </a:rPr>
              <a:t> </a:t>
            </a:r>
            <a:r>
              <a:rPr lang="fi-FI" sz="2000" spc="-10" dirty="0">
                <a:effectLst/>
                <a:latin typeface="Calibri" panose="020F0502020204030204" pitchFamily="34" charset="0"/>
                <a:ea typeface="Calibri" panose="020F0502020204030204" pitchFamily="34" charset="0"/>
              </a:rPr>
              <a:t>ja</a:t>
            </a:r>
            <a:r>
              <a:rPr lang="fi-FI" sz="2000" spc="25" dirty="0">
                <a:effectLst/>
                <a:latin typeface="Calibri" panose="020F0502020204030204" pitchFamily="34" charset="0"/>
                <a:ea typeface="Calibri" panose="020F0502020204030204" pitchFamily="34" charset="0"/>
              </a:rPr>
              <a:t> </a:t>
            </a:r>
            <a:r>
              <a:rPr lang="fi-FI" sz="2000" spc="-10" dirty="0">
                <a:effectLst/>
                <a:latin typeface="Calibri" panose="020F0502020204030204" pitchFamily="34" charset="0"/>
                <a:ea typeface="Calibri" panose="020F0502020204030204" pitchFamily="34" charset="0"/>
              </a:rPr>
              <a:t>puhelinajat</a:t>
            </a:r>
            <a:r>
              <a:rPr lang="fi-FI" sz="2000" spc="25" dirty="0">
                <a:effectLst/>
                <a:latin typeface="Calibri" panose="020F0502020204030204" pitchFamily="34" charset="0"/>
                <a:ea typeface="Calibri" panose="020F0502020204030204" pitchFamily="34" charset="0"/>
              </a:rPr>
              <a:t> </a:t>
            </a:r>
            <a:r>
              <a:rPr lang="fi-FI" sz="2000" spc="-10" dirty="0">
                <a:effectLst/>
                <a:latin typeface="Calibri" panose="020F0502020204030204" pitchFamily="34" charset="0"/>
                <a:ea typeface="Calibri" panose="020F0502020204030204" pitchFamily="34" charset="0"/>
              </a:rPr>
              <a:t>1.1.2024</a:t>
            </a:r>
            <a:r>
              <a:rPr lang="fi-FI" sz="2000" spc="30" dirty="0">
                <a:effectLst/>
                <a:latin typeface="Calibri" panose="020F0502020204030204" pitchFamily="34" charset="0"/>
                <a:ea typeface="Calibri" panose="020F0502020204030204" pitchFamily="34" charset="0"/>
              </a:rPr>
              <a:t> </a:t>
            </a:r>
            <a:r>
              <a:rPr lang="fi-FI" sz="2000" spc="-10" dirty="0">
                <a:effectLst/>
                <a:latin typeface="Calibri" panose="020F0502020204030204" pitchFamily="34" charset="0"/>
                <a:ea typeface="Calibri" panose="020F0502020204030204" pitchFamily="34" charset="0"/>
              </a:rPr>
              <a:t>alkaen:</a:t>
            </a:r>
          </a:p>
          <a:p>
            <a:pPr marL="71755">
              <a:lnSpc>
                <a:spcPct val="90000"/>
              </a:lnSpc>
              <a:spcBef>
                <a:spcPts val="800"/>
              </a:spcBef>
            </a:pPr>
            <a:r>
              <a:rPr lang="fi-FI" sz="2000" spc="-10" dirty="0">
                <a:latin typeface="Calibri" panose="020F0502020204030204" pitchFamily="34" charset="0"/>
                <a:ea typeface="Calibri" panose="020F0502020204030204" pitchFamily="34" charset="0"/>
              </a:rPr>
              <a:t>Susanna Honkala</a:t>
            </a:r>
          </a:p>
          <a:p>
            <a:pPr marL="71755">
              <a:lnSpc>
                <a:spcPct val="90000"/>
              </a:lnSpc>
              <a:spcBef>
                <a:spcPts val="800"/>
              </a:spcBef>
            </a:pPr>
            <a:r>
              <a:rPr lang="fi-FI" sz="2000" spc="-10" dirty="0">
                <a:effectLst/>
                <a:latin typeface="Calibri" panose="020F0502020204030204" pitchFamily="34" charset="0"/>
                <a:ea typeface="Calibri" panose="020F0502020204030204" pitchFamily="34" charset="0"/>
              </a:rPr>
              <a:t>Puh: 0408074756</a:t>
            </a:r>
          </a:p>
          <a:p>
            <a:pPr marL="71755">
              <a:lnSpc>
                <a:spcPct val="90000"/>
              </a:lnSpc>
              <a:spcBef>
                <a:spcPts val="800"/>
              </a:spcBef>
            </a:pPr>
            <a:r>
              <a:rPr lang="fi-FI" sz="2000" spc="-10" dirty="0" err="1">
                <a:latin typeface="Calibri" panose="020F0502020204030204" pitchFamily="34" charset="0"/>
                <a:ea typeface="Calibri" panose="020F0502020204030204" pitchFamily="34" charset="0"/>
              </a:rPr>
              <a:t>https</a:t>
            </a:r>
            <a:r>
              <a:rPr lang="fi-FI" sz="2000" spc="-10" dirty="0">
                <a:latin typeface="Calibri" panose="020F0502020204030204" pitchFamily="34" charset="0"/>
                <a:ea typeface="Calibri" panose="020F0502020204030204" pitchFamily="34" charset="0"/>
              </a:rPr>
              <a:t>://</a:t>
            </a:r>
            <a:r>
              <a:rPr lang="fi-FI" sz="2000" spc="-10" dirty="0" err="1">
                <a:latin typeface="Calibri" panose="020F0502020204030204" pitchFamily="34" charset="0"/>
                <a:ea typeface="Calibri" panose="020F0502020204030204" pitchFamily="34" charset="0"/>
              </a:rPr>
              <a:t>turvaposti.keusote.fi</a:t>
            </a:r>
            <a:endParaRPr lang="fi-FI" sz="20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322336002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324E43EB-867C-4B35-9A5C-E435157C72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A7C0F5DA-B59F-4F13-8BB8-FFD8F2C572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a:lstStyle/>
          <a:p>
            <a:endParaRPr lang="fi-FI"/>
          </a:p>
        </p:txBody>
      </p:sp>
      <p:sp>
        <p:nvSpPr>
          <p:cNvPr id="25" name="Freeform 5">
            <a:extLst>
              <a:ext uri="{FF2B5EF4-FFF2-40B4-BE49-F238E27FC236}">
                <a16:creationId xmlns:a16="http://schemas.microsoft.com/office/drawing/2014/main" id="{9CEA1DEC-CC9E-4776-9E08-048A15BFA6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fi-FI"/>
          </a:p>
        </p:txBody>
      </p:sp>
      <p:sp>
        <p:nvSpPr>
          <p:cNvPr id="27" name="Freeform: Shape 26">
            <a:extLst>
              <a:ext uri="{FF2B5EF4-FFF2-40B4-BE49-F238E27FC236}">
                <a16:creationId xmlns:a16="http://schemas.microsoft.com/office/drawing/2014/main" id="{9CE399CF-F4B8-4832-A8CB-B93F6B1EF4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5171964" y="-140866"/>
            <a:ext cx="6053670" cy="7139732"/>
          </a:xfrm>
          <a:custGeom>
            <a:avLst/>
            <a:gdLst>
              <a:gd name="connsiteX0" fmla="*/ 6053670 w 6053670"/>
              <a:gd name="connsiteY0" fmla="*/ 1098 h 7139732"/>
              <a:gd name="connsiteX1" fmla="*/ 6053670 w 6053670"/>
              <a:gd name="connsiteY1" fmla="*/ 1084479 h 7139732"/>
              <a:gd name="connsiteX2" fmla="*/ 6053670 w 6053670"/>
              <a:gd name="connsiteY2" fmla="*/ 1254558 h 7139732"/>
              <a:gd name="connsiteX3" fmla="*/ 6053670 w 6053670"/>
              <a:gd name="connsiteY3" fmla="*/ 7139732 h 7139732"/>
              <a:gd name="connsiteX4" fmla="*/ 0 w 6053670"/>
              <a:gd name="connsiteY4" fmla="*/ 7139732 h 7139732"/>
              <a:gd name="connsiteX5" fmla="*/ 0 w 6053670"/>
              <a:gd name="connsiteY5" fmla="*/ 1249853 h 7139732"/>
              <a:gd name="connsiteX6" fmla="*/ 0 w 6053670"/>
              <a:gd name="connsiteY6" fmla="*/ 1084479 h 7139732"/>
              <a:gd name="connsiteX7" fmla="*/ 0 w 6053670"/>
              <a:gd name="connsiteY7" fmla="*/ 0 h 7139732"/>
              <a:gd name="connsiteX8" fmla="*/ 35717 w 6053670"/>
              <a:gd name="connsiteY8" fmla="*/ 5488 h 7139732"/>
              <a:gd name="connsiteX9" fmla="*/ 140445 w 6053670"/>
              <a:gd name="connsiteY9" fmla="*/ 21641 h 7139732"/>
              <a:gd name="connsiteX10" fmla="*/ 216722 w 6053670"/>
              <a:gd name="connsiteY10" fmla="*/ 32932 h 7139732"/>
              <a:gd name="connsiteX11" fmla="*/ 307527 w 6053670"/>
              <a:gd name="connsiteY11" fmla="*/ 44850 h 7139732"/>
              <a:gd name="connsiteX12" fmla="*/ 415282 w 6053670"/>
              <a:gd name="connsiteY12" fmla="*/ 59121 h 7139732"/>
              <a:gd name="connsiteX13" fmla="*/ 534539 w 6053670"/>
              <a:gd name="connsiteY13" fmla="*/ 74175 h 7139732"/>
              <a:gd name="connsiteX14" fmla="*/ 668931 w 6053670"/>
              <a:gd name="connsiteY14" fmla="*/ 90014 h 7139732"/>
              <a:gd name="connsiteX15" fmla="*/ 815430 w 6053670"/>
              <a:gd name="connsiteY15" fmla="*/ 106794 h 7139732"/>
              <a:gd name="connsiteX16" fmla="*/ 974641 w 6053670"/>
              <a:gd name="connsiteY16" fmla="*/ 123574 h 7139732"/>
              <a:gd name="connsiteX17" fmla="*/ 1144144 w 6053670"/>
              <a:gd name="connsiteY17" fmla="*/ 140667 h 7139732"/>
              <a:gd name="connsiteX18" fmla="*/ 1326965 w 6053670"/>
              <a:gd name="connsiteY18" fmla="*/ 156506 h 7139732"/>
              <a:gd name="connsiteX19" fmla="*/ 1518261 w 6053670"/>
              <a:gd name="connsiteY19" fmla="*/ 171717 h 7139732"/>
              <a:gd name="connsiteX20" fmla="*/ 1720453 w 6053670"/>
              <a:gd name="connsiteY20" fmla="*/ 185518 h 7139732"/>
              <a:gd name="connsiteX21" fmla="*/ 1931121 w 6053670"/>
              <a:gd name="connsiteY21" fmla="*/ 198690 h 7139732"/>
              <a:gd name="connsiteX22" fmla="*/ 2150869 w 6053670"/>
              <a:gd name="connsiteY22" fmla="*/ 211079 h 7139732"/>
              <a:gd name="connsiteX23" fmla="*/ 2263467 w 6053670"/>
              <a:gd name="connsiteY23" fmla="*/ 215470 h 7139732"/>
              <a:gd name="connsiteX24" fmla="*/ 2378487 w 6053670"/>
              <a:gd name="connsiteY24" fmla="*/ 220332 h 7139732"/>
              <a:gd name="connsiteX25" fmla="*/ 2495323 w 6053670"/>
              <a:gd name="connsiteY25" fmla="*/ 224879 h 7139732"/>
              <a:gd name="connsiteX26" fmla="*/ 2612764 w 6053670"/>
              <a:gd name="connsiteY26" fmla="*/ 227859 h 7139732"/>
              <a:gd name="connsiteX27" fmla="*/ 2732627 w 6053670"/>
              <a:gd name="connsiteY27" fmla="*/ 230525 h 7139732"/>
              <a:gd name="connsiteX28" fmla="*/ 2853700 w 6053670"/>
              <a:gd name="connsiteY28" fmla="*/ 233348 h 7139732"/>
              <a:gd name="connsiteX29" fmla="*/ 2977195 w 6053670"/>
              <a:gd name="connsiteY29" fmla="*/ 235229 h 7139732"/>
              <a:gd name="connsiteX30" fmla="*/ 3101901 w 6053670"/>
              <a:gd name="connsiteY30" fmla="*/ 235229 h 7139732"/>
              <a:gd name="connsiteX31" fmla="*/ 3227817 w 6053670"/>
              <a:gd name="connsiteY31" fmla="*/ 236170 h 7139732"/>
              <a:gd name="connsiteX32" fmla="*/ 3354944 w 6053670"/>
              <a:gd name="connsiteY32" fmla="*/ 235229 h 7139732"/>
              <a:gd name="connsiteX33" fmla="*/ 3483887 w 6053670"/>
              <a:gd name="connsiteY33" fmla="*/ 233348 h 7139732"/>
              <a:gd name="connsiteX34" fmla="*/ 3612830 w 6053670"/>
              <a:gd name="connsiteY34" fmla="*/ 231623 h 7139732"/>
              <a:gd name="connsiteX35" fmla="*/ 3743590 w 6053670"/>
              <a:gd name="connsiteY35" fmla="*/ 227859 h 7139732"/>
              <a:gd name="connsiteX36" fmla="*/ 3875560 w 6053670"/>
              <a:gd name="connsiteY36" fmla="*/ 223938 h 7139732"/>
              <a:gd name="connsiteX37" fmla="*/ 4007530 w 6053670"/>
              <a:gd name="connsiteY37" fmla="*/ 219391 h 7139732"/>
              <a:gd name="connsiteX38" fmla="*/ 4140710 w 6053670"/>
              <a:gd name="connsiteY38" fmla="*/ 212961 h 7139732"/>
              <a:gd name="connsiteX39" fmla="*/ 4275102 w 6053670"/>
              <a:gd name="connsiteY39" fmla="*/ 205277 h 7139732"/>
              <a:gd name="connsiteX40" fmla="*/ 4410098 w 6053670"/>
              <a:gd name="connsiteY40" fmla="*/ 197907 h 7139732"/>
              <a:gd name="connsiteX41" fmla="*/ 4545096 w 6053670"/>
              <a:gd name="connsiteY41" fmla="*/ 188498 h 7139732"/>
              <a:gd name="connsiteX42" fmla="*/ 4681909 w 6053670"/>
              <a:gd name="connsiteY42" fmla="*/ 177207 h 7139732"/>
              <a:gd name="connsiteX43" fmla="*/ 4816905 w 6053670"/>
              <a:gd name="connsiteY43" fmla="*/ 165916 h 7139732"/>
              <a:gd name="connsiteX44" fmla="*/ 4954323 w 6053670"/>
              <a:gd name="connsiteY44" fmla="*/ 152899 h 7139732"/>
              <a:gd name="connsiteX45" fmla="*/ 5092347 w 6053670"/>
              <a:gd name="connsiteY45" fmla="*/ 138629 h 7139732"/>
              <a:gd name="connsiteX46" fmla="*/ 5228555 w 6053670"/>
              <a:gd name="connsiteY46" fmla="*/ 123574 h 7139732"/>
              <a:gd name="connsiteX47" fmla="*/ 5366578 w 6053670"/>
              <a:gd name="connsiteY47" fmla="*/ 106010 h 7139732"/>
              <a:gd name="connsiteX48" fmla="*/ 5503997 w 6053670"/>
              <a:gd name="connsiteY48" fmla="*/ 87192 h 7139732"/>
              <a:gd name="connsiteX49" fmla="*/ 5642020 w 6053670"/>
              <a:gd name="connsiteY49" fmla="*/ 68530 h 7139732"/>
              <a:gd name="connsiteX50" fmla="*/ 5779438 w 6053670"/>
              <a:gd name="connsiteY50" fmla="*/ 46733 h 7139732"/>
              <a:gd name="connsiteX51" fmla="*/ 5916251 w 6053670"/>
              <a:gd name="connsiteY51" fmla="*/ 24464 h 7139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53670" h="7139732">
                <a:moveTo>
                  <a:pt x="6053670" y="1098"/>
                </a:moveTo>
                <a:lnTo>
                  <a:pt x="6053670" y="1084479"/>
                </a:lnTo>
                <a:lnTo>
                  <a:pt x="6053670" y="1254558"/>
                </a:lnTo>
                <a:lnTo>
                  <a:pt x="6053670" y="7139732"/>
                </a:lnTo>
                <a:lnTo>
                  <a:pt x="0" y="7139732"/>
                </a:lnTo>
                <a:lnTo>
                  <a:pt x="0" y="1249853"/>
                </a:lnTo>
                <a:lnTo>
                  <a:pt x="0" y="1084479"/>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1" y="235229"/>
                </a:lnTo>
                <a:lnTo>
                  <a:pt x="3227817" y="236170"/>
                </a:lnTo>
                <a:lnTo>
                  <a:pt x="3354944" y="235229"/>
                </a:lnTo>
                <a:lnTo>
                  <a:pt x="3483887" y="233348"/>
                </a:lnTo>
                <a:lnTo>
                  <a:pt x="3612830" y="231623"/>
                </a:lnTo>
                <a:lnTo>
                  <a:pt x="3743590" y="227859"/>
                </a:lnTo>
                <a:lnTo>
                  <a:pt x="3875560" y="223938"/>
                </a:lnTo>
                <a:lnTo>
                  <a:pt x="4007530"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bg1"/>
          </a:solidFill>
          <a:ln>
            <a:noFill/>
          </a:ln>
        </p:spPr>
        <p:txBody>
          <a:bodyPr/>
          <a:lstStyle/>
          <a:p>
            <a:endParaRPr lang="fi-FI"/>
          </a:p>
        </p:txBody>
      </p:sp>
      <p:sp>
        <p:nvSpPr>
          <p:cNvPr id="29" name="Freeform 5">
            <a:extLst>
              <a:ext uri="{FF2B5EF4-FFF2-40B4-BE49-F238E27FC236}">
                <a16:creationId xmlns:a16="http://schemas.microsoft.com/office/drawing/2014/main" id="{1F23E73A-FDC8-462C-83C1-3AA8961449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fi-FI"/>
          </a:p>
        </p:txBody>
      </p:sp>
      <p:sp>
        <p:nvSpPr>
          <p:cNvPr id="2" name="Otsikko 1">
            <a:extLst>
              <a:ext uri="{FF2B5EF4-FFF2-40B4-BE49-F238E27FC236}">
                <a16:creationId xmlns:a16="http://schemas.microsoft.com/office/drawing/2014/main" id="{37F5B43D-1F43-B7FF-8BB4-23889EF622A6}"/>
              </a:ext>
            </a:extLst>
          </p:cNvPr>
          <p:cNvSpPr>
            <a:spLocks noGrp="1"/>
          </p:cNvSpPr>
          <p:nvPr>
            <p:ph type="title"/>
          </p:nvPr>
        </p:nvSpPr>
        <p:spPr>
          <a:xfrm>
            <a:off x="994087" y="1130603"/>
            <a:ext cx="3342442" cy="4596794"/>
          </a:xfrm>
        </p:spPr>
        <p:txBody>
          <a:bodyPr anchor="ctr">
            <a:normAutofit/>
          </a:bodyPr>
          <a:lstStyle/>
          <a:p>
            <a:r>
              <a:rPr lang="fi-FI" sz="2700" b="1" kern="0" spc="-5" dirty="0">
                <a:solidFill>
                  <a:srgbClr val="EBEBEB"/>
                </a:solidFill>
                <a:latin typeface="Calibri" panose="020F0502020204030204" pitchFamily="34" charset="0"/>
                <a:ea typeface="Calibri" panose="020F0502020204030204" pitchFamily="34" charset="0"/>
              </a:rPr>
              <a:t>SINULLA ON OIKEUS TEHDÄ </a:t>
            </a:r>
            <a:r>
              <a:rPr lang="fi-FI" sz="2700" b="1" kern="0" spc="-5" dirty="0">
                <a:solidFill>
                  <a:srgbClr val="EBEBEB"/>
                </a:solidFill>
                <a:effectLst/>
                <a:latin typeface="Calibri" panose="020F0502020204030204" pitchFamily="34" charset="0"/>
                <a:ea typeface="Calibri" panose="020F0502020204030204" pitchFamily="34" charset="0"/>
              </a:rPr>
              <a:t>KANTELU</a:t>
            </a:r>
            <a:r>
              <a:rPr lang="fi-FI" sz="2700" b="1" kern="0" spc="-80" dirty="0">
                <a:solidFill>
                  <a:srgbClr val="EBEBEB"/>
                </a:solidFill>
                <a:effectLst/>
                <a:latin typeface="Calibri" panose="020F0502020204030204" pitchFamily="34" charset="0"/>
                <a:ea typeface="Calibri" panose="020F0502020204030204" pitchFamily="34" charset="0"/>
              </a:rPr>
              <a:t> </a:t>
            </a:r>
            <a:r>
              <a:rPr lang="fi-FI" sz="2700" b="1" kern="0" spc="-5" dirty="0">
                <a:solidFill>
                  <a:srgbClr val="EBEBEB"/>
                </a:solidFill>
                <a:effectLst/>
                <a:latin typeface="Calibri" panose="020F0502020204030204" pitchFamily="34" charset="0"/>
                <a:ea typeface="Calibri" panose="020F0502020204030204" pitchFamily="34" charset="0"/>
              </a:rPr>
              <a:t>EDUSKUNNAN</a:t>
            </a:r>
            <a:r>
              <a:rPr lang="fi-FI" sz="2700" b="1" kern="0" spc="-65" dirty="0">
                <a:solidFill>
                  <a:srgbClr val="EBEBEB"/>
                </a:solidFill>
                <a:effectLst/>
                <a:latin typeface="Calibri" panose="020F0502020204030204" pitchFamily="34" charset="0"/>
                <a:ea typeface="Calibri" panose="020F0502020204030204" pitchFamily="34" charset="0"/>
              </a:rPr>
              <a:t> </a:t>
            </a:r>
            <a:r>
              <a:rPr lang="fi-FI" sz="2700" b="1" kern="0" spc="-10" dirty="0">
                <a:solidFill>
                  <a:srgbClr val="EBEBEB"/>
                </a:solidFill>
                <a:effectLst/>
                <a:latin typeface="Calibri" panose="020F0502020204030204" pitchFamily="34" charset="0"/>
                <a:ea typeface="Calibri" panose="020F0502020204030204" pitchFamily="34" charset="0"/>
              </a:rPr>
              <a:t>OIKEUSASIAMIEHELLE</a:t>
            </a:r>
            <a:br>
              <a:rPr lang="fi-FI" sz="2700" b="1" kern="0" spc="-5" dirty="0">
                <a:solidFill>
                  <a:srgbClr val="EBEBEB"/>
                </a:solidFill>
                <a:effectLst/>
                <a:latin typeface="Calibri" panose="020F0502020204030204" pitchFamily="34" charset="0"/>
                <a:ea typeface="Calibri" panose="020F0502020204030204" pitchFamily="34" charset="0"/>
              </a:rPr>
            </a:br>
            <a:endParaRPr lang="fi-FI" sz="2700" dirty="0">
              <a:solidFill>
                <a:srgbClr val="EBEBEB"/>
              </a:solidFill>
            </a:endParaRPr>
          </a:p>
        </p:txBody>
      </p:sp>
      <p:sp>
        <p:nvSpPr>
          <p:cNvPr id="3" name="Sisällön paikkamerkki 2">
            <a:extLst>
              <a:ext uri="{FF2B5EF4-FFF2-40B4-BE49-F238E27FC236}">
                <a16:creationId xmlns:a16="http://schemas.microsoft.com/office/drawing/2014/main" id="{59D0B7AF-BDC2-9223-8F5E-EF1F1B276ED9}"/>
              </a:ext>
            </a:extLst>
          </p:cNvPr>
          <p:cNvSpPr>
            <a:spLocks noGrp="1"/>
          </p:cNvSpPr>
          <p:nvPr>
            <p:ph idx="1"/>
          </p:nvPr>
        </p:nvSpPr>
        <p:spPr>
          <a:xfrm>
            <a:off x="5290077" y="437513"/>
            <a:ext cx="5502614" cy="5954325"/>
          </a:xfrm>
        </p:spPr>
        <p:txBody>
          <a:bodyPr anchor="ctr">
            <a:normAutofit/>
          </a:bodyPr>
          <a:lstStyle/>
          <a:p>
            <a:pPr marL="71755" marR="130175">
              <a:lnSpc>
                <a:spcPct val="90000"/>
              </a:lnSpc>
              <a:spcBef>
                <a:spcPts val="145"/>
              </a:spcBef>
              <a:spcAft>
                <a:spcPts val="0"/>
              </a:spcAft>
            </a:pPr>
            <a:r>
              <a:rPr lang="fi-FI" sz="1700">
                <a:effectLst/>
                <a:latin typeface="Calibri" panose="020F0502020204030204" pitchFamily="34" charset="0"/>
                <a:ea typeface="Calibri" panose="020F0502020204030204" pitchFamily="34" charset="0"/>
              </a:rPr>
              <a:t>Eduskunnan oikeusasiamiehen puoleen voi kääntyä, kun epäilee, että viranomainen tai lastenkodin työntekijä</a:t>
            </a:r>
            <a:r>
              <a:rPr lang="fi-FI" sz="1700" spc="-40">
                <a:effectLst/>
                <a:latin typeface="Calibri" panose="020F0502020204030204" pitchFamily="34" charset="0"/>
                <a:ea typeface="Calibri" panose="020F0502020204030204" pitchFamily="34" charset="0"/>
              </a:rPr>
              <a:t> </a:t>
            </a:r>
            <a:r>
              <a:rPr lang="fi-FI" sz="1700">
                <a:effectLst/>
                <a:latin typeface="Calibri" panose="020F0502020204030204" pitchFamily="34" charset="0"/>
                <a:ea typeface="Calibri" panose="020F0502020204030204" pitchFamily="34" charset="0"/>
              </a:rPr>
              <a:t>ei</a:t>
            </a:r>
            <a:r>
              <a:rPr lang="fi-FI" sz="1700" spc="-40">
                <a:effectLst/>
                <a:latin typeface="Calibri" panose="020F0502020204030204" pitchFamily="34" charset="0"/>
                <a:ea typeface="Calibri" panose="020F0502020204030204" pitchFamily="34" charset="0"/>
              </a:rPr>
              <a:t> </a:t>
            </a:r>
            <a:r>
              <a:rPr lang="fi-FI" sz="1700">
                <a:effectLst/>
                <a:latin typeface="Calibri" panose="020F0502020204030204" pitchFamily="34" charset="0"/>
                <a:ea typeface="Calibri" panose="020F0502020204030204" pitchFamily="34" charset="0"/>
              </a:rPr>
              <a:t>ole</a:t>
            </a:r>
            <a:r>
              <a:rPr lang="fi-FI" sz="1700" spc="-40">
                <a:effectLst/>
                <a:latin typeface="Calibri" panose="020F0502020204030204" pitchFamily="34" charset="0"/>
                <a:ea typeface="Calibri" panose="020F0502020204030204" pitchFamily="34" charset="0"/>
              </a:rPr>
              <a:t> </a:t>
            </a:r>
            <a:r>
              <a:rPr lang="fi-FI" sz="1700">
                <a:effectLst/>
                <a:latin typeface="Calibri" panose="020F0502020204030204" pitchFamily="34" charset="0"/>
                <a:ea typeface="Calibri" panose="020F0502020204030204" pitchFamily="34" charset="0"/>
              </a:rPr>
              <a:t>noudattanut</a:t>
            </a:r>
            <a:r>
              <a:rPr lang="fi-FI" sz="1700" spc="-40">
                <a:effectLst/>
                <a:latin typeface="Calibri" panose="020F0502020204030204" pitchFamily="34" charset="0"/>
                <a:ea typeface="Calibri" panose="020F0502020204030204" pitchFamily="34" charset="0"/>
              </a:rPr>
              <a:t> </a:t>
            </a:r>
            <a:r>
              <a:rPr lang="fi-FI" sz="1700">
                <a:effectLst/>
                <a:latin typeface="Calibri" panose="020F0502020204030204" pitchFamily="34" charset="0"/>
                <a:ea typeface="Calibri" panose="020F0502020204030204" pitchFamily="34" charset="0"/>
              </a:rPr>
              <a:t>lakia</a:t>
            </a:r>
            <a:r>
              <a:rPr lang="fi-FI" sz="1700" spc="-40">
                <a:effectLst/>
                <a:latin typeface="Calibri" panose="020F0502020204030204" pitchFamily="34" charset="0"/>
                <a:ea typeface="Calibri" panose="020F0502020204030204" pitchFamily="34" charset="0"/>
              </a:rPr>
              <a:t> </a:t>
            </a:r>
            <a:r>
              <a:rPr lang="fi-FI" sz="1700">
                <a:effectLst/>
                <a:latin typeface="Calibri" panose="020F0502020204030204" pitchFamily="34" charset="0"/>
                <a:ea typeface="Calibri" panose="020F0502020204030204" pitchFamily="34" charset="0"/>
              </a:rPr>
              <a:t>tai</a:t>
            </a:r>
            <a:r>
              <a:rPr lang="fi-FI" sz="1700" spc="-40">
                <a:effectLst/>
                <a:latin typeface="Calibri" panose="020F0502020204030204" pitchFamily="34" charset="0"/>
                <a:ea typeface="Calibri" panose="020F0502020204030204" pitchFamily="34" charset="0"/>
              </a:rPr>
              <a:t> </a:t>
            </a:r>
            <a:r>
              <a:rPr lang="fi-FI" sz="1700">
                <a:effectLst/>
                <a:latin typeface="Calibri" panose="020F0502020204030204" pitchFamily="34" charset="0"/>
                <a:ea typeface="Calibri" panose="020F0502020204030204" pitchFamily="34" charset="0"/>
              </a:rPr>
              <a:t>täyttänyt</a:t>
            </a:r>
            <a:r>
              <a:rPr lang="fi-FI" sz="1700" spc="-40">
                <a:effectLst/>
                <a:latin typeface="Calibri" panose="020F0502020204030204" pitchFamily="34" charset="0"/>
                <a:ea typeface="Calibri" panose="020F0502020204030204" pitchFamily="34" charset="0"/>
              </a:rPr>
              <a:t> </a:t>
            </a:r>
            <a:r>
              <a:rPr lang="fi-FI" sz="1700">
                <a:effectLst/>
                <a:latin typeface="Calibri" panose="020F0502020204030204" pitchFamily="34" charset="0"/>
                <a:ea typeface="Calibri" panose="020F0502020204030204" pitchFamily="34" charset="0"/>
              </a:rPr>
              <a:t>velvollisuuksiaan</a:t>
            </a:r>
            <a:r>
              <a:rPr lang="fi-FI" sz="1700" spc="-40">
                <a:effectLst/>
                <a:latin typeface="Calibri" panose="020F0502020204030204" pitchFamily="34" charset="0"/>
                <a:ea typeface="Calibri" panose="020F0502020204030204" pitchFamily="34" charset="0"/>
              </a:rPr>
              <a:t> </a:t>
            </a:r>
            <a:r>
              <a:rPr lang="fi-FI" sz="1700">
                <a:effectLst/>
                <a:latin typeface="Calibri" panose="020F0502020204030204" pitchFamily="34" charset="0"/>
                <a:ea typeface="Calibri" panose="020F0502020204030204" pitchFamily="34" charset="0"/>
              </a:rPr>
              <a:t>tai</a:t>
            </a:r>
            <a:r>
              <a:rPr lang="fi-FI" sz="1700" spc="-40">
                <a:effectLst/>
                <a:latin typeface="Calibri" panose="020F0502020204030204" pitchFamily="34" charset="0"/>
                <a:ea typeface="Calibri" panose="020F0502020204030204" pitchFamily="34" charset="0"/>
              </a:rPr>
              <a:t> </a:t>
            </a:r>
            <a:r>
              <a:rPr lang="fi-FI" sz="1700">
                <a:effectLst/>
                <a:latin typeface="Calibri" panose="020F0502020204030204" pitchFamily="34" charset="0"/>
                <a:ea typeface="Calibri" panose="020F0502020204030204" pitchFamily="34" charset="0"/>
              </a:rPr>
              <a:t>jos</a:t>
            </a:r>
            <a:r>
              <a:rPr lang="fi-FI" sz="1700" spc="-40">
                <a:effectLst/>
                <a:latin typeface="Calibri" panose="020F0502020204030204" pitchFamily="34" charset="0"/>
                <a:ea typeface="Calibri" panose="020F0502020204030204" pitchFamily="34" charset="0"/>
              </a:rPr>
              <a:t> </a:t>
            </a:r>
            <a:r>
              <a:rPr lang="fi-FI" sz="1700">
                <a:effectLst/>
                <a:latin typeface="Calibri" panose="020F0502020204030204" pitchFamily="34" charset="0"/>
                <a:ea typeface="Calibri" panose="020F0502020204030204" pitchFamily="34" charset="0"/>
              </a:rPr>
              <a:t>kantelija</a:t>
            </a:r>
            <a:r>
              <a:rPr lang="fi-FI" sz="1700" spc="-40">
                <a:effectLst/>
                <a:latin typeface="Calibri" panose="020F0502020204030204" pitchFamily="34" charset="0"/>
                <a:ea typeface="Calibri" panose="020F0502020204030204" pitchFamily="34" charset="0"/>
              </a:rPr>
              <a:t> </a:t>
            </a:r>
            <a:r>
              <a:rPr lang="fi-FI" sz="1700">
                <a:effectLst/>
                <a:latin typeface="Calibri" panose="020F0502020204030204" pitchFamily="34" charset="0"/>
                <a:ea typeface="Calibri" panose="020F0502020204030204" pitchFamily="34" charset="0"/>
              </a:rPr>
              <a:t>epäilee,</a:t>
            </a:r>
            <a:r>
              <a:rPr lang="fi-FI" sz="1700" spc="-40">
                <a:effectLst/>
                <a:latin typeface="Calibri" panose="020F0502020204030204" pitchFamily="34" charset="0"/>
                <a:ea typeface="Calibri" panose="020F0502020204030204" pitchFamily="34" charset="0"/>
              </a:rPr>
              <a:t> </a:t>
            </a:r>
            <a:r>
              <a:rPr lang="fi-FI" sz="1700">
                <a:effectLst/>
                <a:latin typeface="Calibri" panose="020F0502020204030204" pitchFamily="34" charset="0"/>
                <a:ea typeface="Calibri" panose="020F0502020204030204" pitchFamily="34" charset="0"/>
              </a:rPr>
              <a:t>että</a:t>
            </a:r>
            <a:r>
              <a:rPr lang="fi-FI" sz="1700" spc="-40">
                <a:effectLst/>
                <a:latin typeface="Calibri" panose="020F0502020204030204" pitchFamily="34" charset="0"/>
                <a:ea typeface="Calibri" panose="020F0502020204030204" pitchFamily="34" charset="0"/>
              </a:rPr>
              <a:t> </a:t>
            </a:r>
            <a:r>
              <a:rPr lang="fi-FI" sz="1700">
                <a:effectLst/>
                <a:latin typeface="Calibri" panose="020F0502020204030204" pitchFamily="34" charset="0"/>
                <a:ea typeface="Calibri" panose="020F0502020204030204" pitchFamily="34" charset="0"/>
              </a:rPr>
              <a:t>perus-</a:t>
            </a:r>
            <a:r>
              <a:rPr lang="fi-FI" sz="1700" spc="-40">
                <a:effectLst/>
                <a:latin typeface="Calibri" panose="020F0502020204030204" pitchFamily="34" charset="0"/>
                <a:ea typeface="Calibri" panose="020F0502020204030204" pitchFamily="34" charset="0"/>
              </a:rPr>
              <a:t> </a:t>
            </a:r>
            <a:r>
              <a:rPr lang="fi-FI" sz="1700">
                <a:effectLst/>
                <a:latin typeface="Calibri" panose="020F0502020204030204" pitchFamily="34" charset="0"/>
                <a:ea typeface="Calibri" panose="020F0502020204030204" pitchFamily="34" charset="0"/>
              </a:rPr>
              <a:t>ja ihmisoikeudet eivät ole toteutuneet asianmukaisesti.</a:t>
            </a:r>
          </a:p>
          <a:p>
            <a:pPr marL="71755">
              <a:lnSpc>
                <a:spcPct val="90000"/>
              </a:lnSpc>
              <a:spcBef>
                <a:spcPts val="800"/>
              </a:spcBef>
            </a:pPr>
            <a:r>
              <a:rPr lang="fi-FI" sz="1700">
                <a:effectLst/>
                <a:latin typeface="Calibri" panose="020F0502020204030204" pitchFamily="34" charset="0"/>
                <a:ea typeface="Calibri" panose="020F0502020204030204" pitchFamily="34" charset="0"/>
              </a:rPr>
              <a:t>Kantelun</a:t>
            </a:r>
            <a:r>
              <a:rPr lang="fi-FI" sz="1700" spc="-45">
                <a:effectLst/>
                <a:latin typeface="Calibri" panose="020F0502020204030204" pitchFamily="34" charset="0"/>
                <a:ea typeface="Calibri" panose="020F0502020204030204" pitchFamily="34" charset="0"/>
              </a:rPr>
              <a:t> </a:t>
            </a:r>
            <a:r>
              <a:rPr lang="fi-FI" sz="1700">
                <a:effectLst/>
                <a:latin typeface="Calibri" panose="020F0502020204030204" pitchFamily="34" charset="0"/>
                <a:ea typeface="Calibri" panose="020F0502020204030204" pitchFamily="34" charset="0"/>
              </a:rPr>
              <a:t>voi</a:t>
            </a:r>
            <a:r>
              <a:rPr lang="fi-FI" sz="1700" spc="-45">
                <a:effectLst/>
                <a:latin typeface="Calibri" panose="020F0502020204030204" pitchFamily="34" charset="0"/>
                <a:ea typeface="Calibri" panose="020F0502020204030204" pitchFamily="34" charset="0"/>
              </a:rPr>
              <a:t> </a:t>
            </a:r>
            <a:r>
              <a:rPr lang="fi-FI" sz="1700">
                <a:effectLst/>
                <a:latin typeface="Calibri" panose="020F0502020204030204" pitchFamily="34" charset="0"/>
                <a:ea typeface="Calibri" panose="020F0502020204030204" pitchFamily="34" charset="0"/>
              </a:rPr>
              <a:t>tehdä</a:t>
            </a:r>
            <a:r>
              <a:rPr lang="fi-FI" sz="1700" spc="-45">
                <a:effectLst/>
                <a:latin typeface="Calibri" panose="020F0502020204030204" pitchFamily="34" charset="0"/>
                <a:ea typeface="Calibri" panose="020F0502020204030204" pitchFamily="34" charset="0"/>
              </a:rPr>
              <a:t> </a:t>
            </a:r>
            <a:r>
              <a:rPr lang="fi-FI" sz="1700">
                <a:effectLst/>
                <a:latin typeface="Calibri" panose="020F0502020204030204" pitchFamily="34" charset="0"/>
                <a:ea typeface="Calibri" panose="020F0502020204030204" pitchFamily="34" charset="0"/>
              </a:rPr>
              <a:t>itseään</a:t>
            </a:r>
            <a:r>
              <a:rPr lang="fi-FI" sz="1700" spc="-45">
                <a:effectLst/>
                <a:latin typeface="Calibri" panose="020F0502020204030204" pitchFamily="34" charset="0"/>
                <a:ea typeface="Calibri" panose="020F0502020204030204" pitchFamily="34" charset="0"/>
              </a:rPr>
              <a:t> </a:t>
            </a:r>
            <a:r>
              <a:rPr lang="fi-FI" sz="1700">
                <a:effectLst/>
                <a:latin typeface="Calibri" panose="020F0502020204030204" pitchFamily="34" charset="0"/>
                <a:ea typeface="Calibri" panose="020F0502020204030204" pitchFamily="34" charset="0"/>
              </a:rPr>
              <a:t>koskevasta</a:t>
            </a:r>
            <a:r>
              <a:rPr lang="fi-FI" sz="1700" spc="-45">
                <a:effectLst/>
                <a:latin typeface="Calibri" panose="020F0502020204030204" pitchFamily="34" charset="0"/>
                <a:ea typeface="Calibri" panose="020F0502020204030204" pitchFamily="34" charset="0"/>
              </a:rPr>
              <a:t> </a:t>
            </a:r>
            <a:r>
              <a:rPr lang="fi-FI" sz="1700">
                <a:effectLst/>
                <a:latin typeface="Calibri" panose="020F0502020204030204" pitchFamily="34" charset="0"/>
                <a:ea typeface="Calibri" panose="020F0502020204030204" pitchFamily="34" charset="0"/>
              </a:rPr>
              <a:t>asiasta,</a:t>
            </a:r>
            <a:r>
              <a:rPr lang="fi-FI" sz="1700" spc="-45">
                <a:effectLst/>
                <a:latin typeface="Calibri" panose="020F0502020204030204" pitchFamily="34" charset="0"/>
                <a:ea typeface="Calibri" panose="020F0502020204030204" pitchFamily="34" charset="0"/>
              </a:rPr>
              <a:t> </a:t>
            </a:r>
            <a:r>
              <a:rPr lang="fi-FI" sz="1700">
                <a:effectLst/>
                <a:latin typeface="Calibri" panose="020F0502020204030204" pitchFamily="34" charset="0"/>
                <a:ea typeface="Calibri" panose="020F0502020204030204" pitchFamily="34" charset="0"/>
              </a:rPr>
              <a:t>mutta</a:t>
            </a:r>
            <a:r>
              <a:rPr lang="fi-FI" sz="1700" spc="-45">
                <a:effectLst/>
                <a:latin typeface="Calibri" panose="020F0502020204030204" pitchFamily="34" charset="0"/>
                <a:ea typeface="Calibri" panose="020F0502020204030204" pitchFamily="34" charset="0"/>
              </a:rPr>
              <a:t> </a:t>
            </a:r>
            <a:r>
              <a:rPr lang="fi-FI" sz="1700">
                <a:effectLst/>
                <a:latin typeface="Calibri" panose="020F0502020204030204" pitchFamily="34" charset="0"/>
                <a:ea typeface="Calibri" panose="020F0502020204030204" pitchFamily="34" charset="0"/>
              </a:rPr>
              <a:t>kannella</a:t>
            </a:r>
            <a:r>
              <a:rPr lang="fi-FI" sz="1700" spc="-45">
                <a:effectLst/>
                <a:latin typeface="Calibri" panose="020F0502020204030204" pitchFamily="34" charset="0"/>
                <a:ea typeface="Calibri" panose="020F0502020204030204" pitchFamily="34" charset="0"/>
              </a:rPr>
              <a:t> </a:t>
            </a:r>
            <a:r>
              <a:rPr lang="fi-FI" sz="1700">
                <a:effectLst/>
                <a:latin typeface="Calibri" panose="020F0502020204030204" pitchFamily="34" charset="0"/>
                <a:ea typeface="Calibri" panose="020F0502020204030204" pitchFamily="34" charset="0"/>
              </a:rPr>
              <a:t>voi</a:t>
            </a:r>
            <a:r>
              <a:rPr lang="fi-FI" sz="1700" spc="-45">
                <a:effectLst/>
                <a:latin typeface="Calibri" panose="020F0502020204030204" pitchFamily="34" charset="0"/>
                <a:ea typeface="Calibri" panose="020F0502020204030204" pitchFamily="34" charset="0"/>
              </a:rPr>
              <a:t> </a:t>
            </a:r>
            <a:r>
              <a:rPr lang="fi-FI" sz="1700">
                <a:effectLst/>
                <a:latin typeface="Calibri" panose="020F0502020204030204" pitchFamily="34" charset="0"/>
                <a:ea typeface="Calibri" panose="020F0502020204030204" pitchFamily="34" charset="0"/>
              </a:rPr>
              <a:t>myös</a:t>
            </a:r>
            <a:r>
              <a:rPr lang="fi-FI" sz="1700" spc="-45">
                <a:effectLst/>
                <a:latin typeface="Calibri" panose="020F0502020204030204" pitchFamily="34" charset="0"/>
                <a:ea typeface="Calibri" panose="020F0502020204030204" pitchFamily="34" charset="0"/>
              </a:rPr>
              <a:t> </a:t>
            </a:r>
            <a:r>
              <a:rPr lang="fi-FI" sz="1700">
                <a:effectLst/>
                <a:latin typeface="Calibri" panose="020F0502020204030204" pitchFamily="34" charset="0"/>
                <a:ea typeface="Calibri" panose="020F0502020204030204" pitchFamily="34" charset="0"/>
              </a:rPr>
              <a:t>toisen</a:t>
            </a:r>
            <a:r>
              <a:rPr lang="fi-FI" sz="1700" spc="-45">
                <a:effectLst/>
                <a:latin typeface="Calibri" panose="020F0502020204030204" pitchFamily="34" charset="0"/>
                <a:ea typeface="Calibri" panose="020F0502020204030204" pitchFamily="34" charset="0"/>
              </a:rPr>
              <a:t> </a:t>
            </a:r>
            <a:r>
              <a:rPr lang="fi-FI" sz="1700">
                <a:effectLst/>
                <a:latin typeface="Calibri" panose="020F0502020204030204" pitchFamily="34" charset="0"/>
                <a:ea typeface="Calibri" panose="020F0502020204030204" pitchFamily="34" charset="0"/>
              </a:rPr>
              <a:t>puolesta</a:t>
            </a:r>
            <a:r>
              <a:rPr lang="fi-FI" sz="1700" spc="-45">
                <a:effectLst/>
                <a:latin typeface="Calibri" panose="020F0502020204030204" pitchFamily="34" charset="0"/>
                <a:ea typeface="Calibri" panose="020F0502020204030204" pitchFamily="34" charset="0"/>
              </a:rPr>
              <a:t> </a:t>
            </a:r>
            <a:r>
              <a:rPr lang="fi-FI" sz="1700">
                <a:effectLst/>
                <a:latin typeface="Calibri" panose="020F0502020204030204" pitchFamily="34" charset="0"/>
                <a:ea typeface="Calibri" panose="020F0502020204030204" pitchFamily="34" charset="0"/>
              </a:rPr>
              <a:t>tai</a:t>
            </a:r>
            <a:r>
              <a:rPr lang="fi-FI" sz="1700" spc="-45">
                <a:effectLst/>
                <a:latin typeface="Calibri" panose="020F0502020204030204" pitchFamily="34" charset="0"/>
                <a:ea typeface="Calibri" panose="020F0502020204030204" pitchFamily="34" charset="0"/>
              </a:rPr>
              <a:t> </a:t>
            </a:r>
            <a:r>
              <a:rPr lang="fi-FI" sz="1700">
                <a:effectLst/>
                <a:latin typeface="Calibri" panose="020F0502020204030204" pitchFamily="34" charset="0"/>
                <a:ea typeface="Calibri" panose="020F0502020204030204" pitchFamily="34" charset="0"/>
              </a:rPr>
              <a:t>yhdessä</a:t>
            </a:r>
            <a:r>
              <a:rPr lang="fi-FI" sz="1700" spc="-45">
                <a:effectLst/>
                <a:latin typeface="Calibri" panose="020F0502020204030204" pitchFamily="34" charset="0"/>
                <a:ea typeface="Calibri" panose="020F0502020204030204" pitchFamily="34" charset="0"/>
              </a:rPr>
              <a:t> </a:t>
            </a:r>
            <a:r>
              <a:rPr lang="fi-FI" sz="1700">
                <a:effectLst/>
                <a:latin typeface="Calibri" panose="020F0502020204030204" pitchFamily="34" charset="0"/>
                <a:ea typeface="Calibri" panose="020F0502020204030204" pitchFamily="34" charset="0"/>
              </a:rPr>
              <a:t>muiden kanssa. Tällöin on syytä liittää mukaan valtakirja. Nimettömiä kanteluja ei tutkita.</a:t>
            </a:r>
          </a:p>
          <a:p>
            <a:pPr marL="71755">
              <a:lnSpc>
                <a:spcPct val="90000"/>
              </a:lnSpc>
              <a:spcBef>
                <a:spcPts val="795"/>
              </a:spcBef>
            </a:pPr>
            <a:r>
              <a:rPr lang="fi-FI" sz="1700">
                <a:effectLst/>
                <a:latin typeface="Calibri" panose="020F0502020204030204" pitchFamily="34" charset="0"/>
                <a:ea typeface="Calibri" panose="020F0502020204030204" pitchFamily="34" charset="0"/>
              </a:rPr>
              <a:t>Oikeusasiamies</a:t>
            </a:r>
            <a:r>
              <a:rPr lang="fi-FI" sz="1700" spc="-15">
                <a:effectLst/>
                <a:latin typeface="Calibri" panose="020F0502020204030204" pitchFamily="34" charset="0"/>
                <a:ea typeface="Calibri" panose="020F0502020204030204" pitchFamily="34" charset="0"/>
              </a:rPr>
              <a:t> </a:t>
            </a:r>
            <a:r>
              <a:rPr lang="fi-FI" sz="1700">
                <a:effectLst/>
                <a:latin typeface="Calibri" panose="020F0502020204030204" pitchFamily="34" charset="0"/>
                <a:ea typeface="Calibri" panose="020F0502020204030204" pitchFamily="34" charset="0"/>
              </a:rPr>
              <a:t>tutkii</a:t>
            </a:r>
            <a:r>
              <a:rPr lang="fi-FI" sz="1700" spc="-15">
                <a:effectLst/>
                <a:latin typeface="Calibri" panose="020F0502020204030204" pitchFamily="34" charset="0"/>
                <a:ea typeface="Calibri" panose="020F0502020204030204" pitchFamily="34" charset="0"/>
              </a:rPr>
              <a:t> </a:t>
            </a:r>
            <a:r>
              <a:rPr lang="fi-FI" sz="1700">
                <a:effectLst/>
                <a:latin typeface="Calibri" panose="020F0502020204030204" pitchFamily="34" charset="0"/>
                <a:ea typeface="Calibri" panose="020F0502020204030204" pitchFamily="34" charset="0"/>
              </a:rPr>
              <a:t>kantelun,</a:t>
            </a:r>
            <a:r>
              <a:rPr lang="fi-FI" sz="1700" spc="-15">
                <a:effectLst/>
                <a:latin typeface="Calibri" panose="020F0502020204030204" pitchFamily="34" charset="0"/>
                <a:ea typeface="Calibri" panose="020F0502020204030204" pitchFamily="34" charset="0"/>
              </a:rPr>
              <a:t> </a:t>
            </a:r>
            <a:r>
              <a:rPr lang="fi-FI" sz="1700">
                <a:effectLst/>
                <a:latin typeface="Calibri" panose="020F0502020204030204" pitchFamily="34" charset="0"/>
                <a:ea typeface="Calibri" panose="020F0502020204030204" pitchFamily="34" charset="0"/>
              </a:rPr>
              <a:t>jos</a:t>
            </a:r>
            <a:r>
              <a:rPr lang="fi-FI" sz="1700" spc="-15">
                <a:effectLst/>
                <a:latin typeface="Calibri" panose="020F0502020204030204" pitchFamily="34" charset="0"/>
                <a:ea typeface="Calibri" panose="020F0502020204030204" pitchFamily="34" charset="0"/>
              </a:rPr>
              <a:t> </a:t>
            </a:r>
            <a:r>
              <a:rPr lang="fi-FI" sz="1700">
                <a:effectLst/>
                <a:latin typeface="Calibri" panose="020F0502020204030204" pitchFamily="34" charset="0"/>
                <a:ea typeface="Calibri" panose="020F0502020204030204" pitchFamily="34" charset="0"/>
              </a:rPr>
              <a:t>sen</a:t>
            </a:r>
            <a:r>
              <a:rPr lang="fi-FI" sz="1700" spc="-15">
                <a:effectLst/>
                <a:latin typeface="Calibri" panose="020F0502020204030204" pitchFamily="34" charset="0"/>
                <a:ea typeface="Calibri" panose="020F0502020204030204" pitchFamily="34" charset="0"/>
              </a:rPr>
              <a:t> </a:t>
            </a:r>
            <a:r>
              <a:rPr lang="fi-FI" sz="1700">
                <a:effectLst/>
                <a:latin typeface="Calibri" panose="020F0502020204030204" pitchFamily="34" charset="0"/>
                <a:ea typeface="Calibri" panose="020F0502020204030204" pitchFamily="34" charset="0"/>
              </a:rPr>
              <a:t>perusteella</a:t>
            </a:r>
            <a:r>
              <a:rPr lang="fi-FI" sz="1700" spc="-15">
                <a:effectLst/>
                <a:latin typeface="Calibri" panose="020F0502020204030204" pitchFamily="34" charset="0"/>
                <a:ea typeface="Calibri" panose="020F0502020204030204" pitchFamily="34" charset="0"/>
              </a:rPr>
              <a:t> </a:t>
            </a:r>
            <a:r>
              <a:rPr lang="fi-FI" sz="1700">
                <a:effectLst/>
                <a:latin typeface="Calibri" panose="020F0502020204030204" pitchFamily="34" charset="0"/>
                <a:ea typeface="Calibri" panose="020F0502020204030204" pitchFamily="34" charset="0"/>
              </a:rPr>
              <a:t>on</a:t>
            </a:r>
            <a:r>
              <a:rPr lang="fi-FI" sz="1700" spc="-15">
                <a:effectLst/>
                <a:latin typeface="Calibri" panose="020F0502020204030204" pitchFamily="34" charset="0"/>
                <a:ea typeface="Calibri" panose="020F0502020204030204" pitchFamily="34" charset="0"/>
              </a:rPr>
              <a:t> </a:t>
            </a:r>
            <a:r>
              <a:rPr lang="fi-FI" sz="1700">
                <a:effectLst/>
                <a:latin typeface="Calibri" panose="020F0502020204030204" pitchFamily="34" charset="0"/>
                <a:ea typeface="Calibri" panose="020F0502020204030204" pitchFamily="34" charset="0"/>
              </a:rPr>
              <a:t>aihetta</a:t>
            </a:r>
            <a:r>
              <a:rPr lang="fi-FI" sz="1700" spc="-15">
                <a:effectLst/>
                <a:latin typeface="Calibri" panose="020F0502020204030204" pitchFamily="34" charset="0"/>
                <a:ea typeface="Calibri" panose="020F0502020204030204" pitchFamily="34" charset="0"/>
              </a:rPr>
              <a:t> </a:t>
            </a:r>
            <a:r>
              <a:rPr lang="fi-FI" sz="1700">
                <a:effectLst/>
                <a:latin typeface="Calibri" panose="020F0502020204030204" pitchFamily="34" charset="0"/>
                <a:ea typeface="Calibri" panose="020F0502020204030204" pitchFamily="34" charset="0"/>
              </a:rPr>
              <a:t>epäillä,</a:t>
            </a:r>
            <a:r>
              <a:rPr lang="fi-FI" sz="1700" spc="-15">
                <a:effectLst/>
                <a:latin typeface="Calibri" panose="020F0502020204030204" pitchFamily="34" charset="0"/>
                <a:ea typeface="Calibri" panose="020F0502020204030204" pitchFamily="34" charset="0"/>
              </a:rPr>
              <a:t> </a:t>
            </a:r>
            <a:r>
              <a:rPr lang="fi-FI" sz="1700">
                <a:effectLst/>
                <a:latin typeface="Calibri" panose="020F0502020204030204" pitchFamily="34" charset="0"/>
                <a:ea typeface="Calibri" panose="020F0502020204030204" pitchFamily="34" charset="0"/>
              </a:rPr>
              <a:t>että</a:t>
            </a:r>
            <a:r>
              <a:rPr lang="fi-FI" sz="1700" spc="-15">
                <a:effectLst/>
                <a:latin typeface="Calibri" panose="020F0502020204030204" pitchFamily="34" charset="0"/>
                <a:ea typeface="Calibri" panose="020F0502020204030204" pitchFamily="34" charset="0"/>
              </a:rPr>
              <a:t> </a:t>
            </a:r>
            <a:r>
              <a:rPr lang="fi-FI" sz="1700">
                <a:effectLst/>
                <a:latin typeface="Calibri" panose="020F0502020204030204" pitchFamily="34" charset="0"/>
                <a:ea typeface="Calibri" panose="020F0502020204030204" pitchFamily="34" charset="0"/>
              </a:rPr>
              <a:t>viranomainen</a:t>
            </a:r>
            <a:r>
              <a:rPr lang="fi-FI" sz="1700" spc="-15">
                <a:effectLst/>
                <a:latin typeface="Calibri" panose="020F0502020204030204" pitchFamily="34" charset="0"/>
                <a:ea typeface="Calibri" panose="020F0502020204030204" pitchFamily="34" charset="0"/>
              </a:rPr>
              <a:t> </a:t>
            </a:r>
            <a:r>
              <a:rPr lang="fi-FI" sz="1700">
                <a:effectLst/>
                <a:latin typeface="Calibri" panose="020F0502020204030204" pitchFamily="34" charset="0"/>
                <a:ea typeface="Calibri" panose="020F0502020204030204" pitchFamily="34" charset="0"/>
              </a:rPr>
              <a:t>tai</a:t>
            </a:r>
            <a:r>
              <a:rPr lang="fi-FI" sz="1700" spc="-15">
                <a:effectLst/>
                <a:latin typeface="Calibri" panose="020F0502020204030204" pitchFamily="34" charset="0"/>
                <a:ea typeface="Calibri" panose="020F0502020204030204" pitchFamily="34" charset="0"/>
              </a:rPr>
              <a:t> </a:t>
            </a:r>
            <a:r>
              <a:rPr lang="fi-FI" sz="1700">
                <a:effectLst/>
                <a:latin typeface="Calibri" panose="020F0502020204030204" pitchFamily="34" charset="0"/>
                <a:ea typeface="Calibri" panose="020F0502020204030204" pitchFamily="34" charset="0"/>
              </a:rPr>
              <a:t>lastenkodin työntekijä</a:t>
            </a:r>
            <a:r>
              <a:rPr lang="fi-FI" sz="1700" spc="-45">
                <a:effectLst/>
                <a:latin typeface="Calibri" panose="020F0502020204030204" pitchFamily="34" charset="0"/>
                <a:ea typeface="Calibri" panose="020F0502020204030204" pitchFamily="34" charset="0"/>
              </a:rPr>
              <a:t> </a:t>
            </a:r>
            <a:r>
              <a:rPr lang="fi-FI" sz="1700">
                <a:effectLst/>
                <a:latin typeface="Calibri" panose="020F0502020204030204" pitchFamily="34" charset="0"/>
                <a:ea typeface="Calibri" panose="020F0502020204030204" pitchFamily="34" charset="0"/>
              </a:rPr>
              <a:t>on</a:t>
            </a:r>
            <a:r>
              <a:rPr lang="fi-FI" sz="1700" spc="-45">
                <a:effectLst/>
                <a:latin typeface="Calibri" panose="020F0502020204030204" pitchFamily="34" charset="0"/>
                <a:ea typeface="Calibri" panose="020F0502020204030204" pitchFamily="34" charset="0"/>
              </a:rPr>
              <a:t> </a:t>
            </a:r>
            <a:r>
              <a:rPr lang="fi-FI" sz="1700">
                <a:effectLst/>
                <a:latin typeface="Calibri" panose="020F0502020204030204" pitchFamily="34" charset="0"/>
                <a:ea typeface="Calibri" panose="020F0502020204030204" pitchFamily="34" charset="0"/>
              </a:rPr>
              <a:t>toiminut</a:t>
            </a:r>
            <a:r>
              <a:rPr lang="fi-FI" sz="1700" spc="-45">
                <a:effectLst/>
                <a:latin typeface="Calibri" panose="020F0502020204030204" pitchFamily="34" charset="0"/>
                <a:ea typeface="Calibri" panose="020F0502020204030204" pitchFamily="34" charset="0"/>
              </a:rPr>
              <a:t> </a:t>
            </a:r>
            <a:r>
              <a:rPr lang="fi-FI" sz="1700">
                <a:effectLst/>
                <a:latin typeface="Calibri" panose="020F0502020204030204" pitchFamily="34" charset="0"/>
                <a:ea typeface="Calibri" panose="020F0502020204030204" pitchFamily="34" charset="0"/>
              </a:rPr>
              <a:t>lainvastaisesti</a:t>
            </a:r>
            <a:r>
              <a:rPr lang="fi-FI" sz="1700" spc="-45">
                <a:effectLst/>
                <a:latin typeface="Calibri" panose="020F0502020204030204" pitchFamily="34" charset="0"/>
                <a:ea typeface="Calibri" panose="020F0502020204030204" pitchFamily="34" charset="0"/>
              </a:rPr>
              <a:t> </a:t>
            </a:r>
            <a:r>
              <a:rPr lang="fi-FI" sz="1700">
                <a:effectLst/>
                <a:latin typeface="Calibri" panose="020F0502020204030204" pitchFamily="34" charset="0"/>
                <a:ea typeface="Calibri" panose="020F0502020204030204" pitchFamily="34" charset="0"/>
              </a:rPr>
              <a:t>tai</a:t>
            </a:r>
            <a:r>
              <a:rPr lang="fi-FI" sz="1700" spc="-45">
                <a:effectLst/>
                <a:latin typeface="Calibri" panose="020F0502020204030204" pitchFamily="34" charset="0"/>
                <a:ea typeface="Calibri" panose="020F0502020204030204" pitchFamily="34" charset="0"/>
              </a:rPr>
              <a:t> </a:t>
            </a:r>
            <a:r>
              <a:rPr lang="fi-FI" sz="1700">
                <a:effectLst/>
                <a:latin typeface="Calibri" panose="020F0502020204030204" pitchFamily="34" charset="0"/>
                <a:ea typeface="Calibri" panose="020F0502020204030204" pitchFamily="34" charset="0"/>
              </a:rPr>
              <a:t>jos</a:t>
            </a:r>
            <a:r>
              <a:rPr lang="fi-FI" sz="1700" spc="-45">
                <a:effectLst/>
                <a:latin typeface="Calibri" panose="020F0502020204030204" pitchFamily="34" charset="0"/>
                <a:ea typeface="Calibri" panose="020F0502020204030204" pitchFamily="34" charset="0"/>
              </a:rPr>
              <a:t> </a:t>
            </a:r>
            <a:r>
              <a:rPr lang="fi-FI" sz="1700">
                <a:effectLst/>
                <a:latin typeface="Calibri" panose="020F0502020204030204" pitchFamily="34" charset="0"/>
                <a:ea typeface="Calibri" panose="020F0502020204030204" pitchFamily="34" charset="0"/>
              </a:rPr>
              <a:t>oikeusasiamies</a:t>
            </a:r>
            <a:r>
              <a:rPr lang="fi-FI" sz="1700" spc="-45">
                <a:effectLst/>
                <a:latin typeface="Calibri" panose="020F0502020204030204" pitchFamily="34" charset="0"/>
                <a:ea typeface="Calibri" panose="020F0502020204030204" pitchFamily="34" charset="0"/>
              </a:rPr>
              <a:t> </a:t>
            </a:r>
            <a:r>
              <a:rPr lang="fi-FI" sz="1700">
                <a:effectLst/>
                <a:latin typeface="Calibri" panose="020F0502020204030204" pitchFamily="34" charset="0"/>
                <a:ea typeface="Calibri" panose="020F0502020204030204" pitchFamily="34" charset="0"/>
              </a:rPr>
              <a:t>muusta</a:t>
            </a:r>
            <a:r>
              <a:rPr lang="fi-FI" sz="1700" spc="-45">
                <a:effectLst/>
                <a:latin typeface="Calibri" panose="020F0502020204030204" pitchFamily="34" charset="0"/>
                <a:ea typeface="Calibri" panose="020F0502020204030204" pitchFamily="34" charset="0"/>
              </a:rPr>
              <a:t> </a:t>
            </a:r>
            <a:r>
              <a:rPr lang="fi-FI" sz="1700">
                <a:effectLst/>
                <a:latin typeface="Calibri" panose="020F0502020204030204" pitchFamily="34" charset="0"/>
                <a:ea typeface="Calibri" panose="020F0502020204030204" pitchFamily="34" charset="0"/>
              </a:rPr>
              <a:t>syystä</a:t>
            </a:r>
            <a:r>
              <a:rPr lang="fi-FI" sz="1700" spc="-45">
                <a:effectLst/>
                <a:latin typeface="Calibri" panose="020F0502020204030204" pitchFamily="34" charset="0"/>
                <a:ea typeface="Calibri" panose="020F0502020204030204" pitchFamily="34" charset="0"/>
              </a:rPr>
              <a:t> </a:t>
            </a:r>
            <a:r>
              <a:rPr lang="fi-FI" sz="1700">
                <a:effectLst/>
                <a:latin typeface="Calibri" panose="020F0502020204030204" pitchFamily="34" charset="0"/>
                <a:ea typeface="Calibri" panose="020F0502020204030204" pitchFamily="34" charset="0"/>
              </a:rPr>
              <a:t>katsoo,</a:t>
            </a:r>
            <a:r>
              <a:rPr lang="fi-FI" sz="1700" spc="-45">
                <a:effectLst/>
                <a:latin typeface="Calibri" panose="020F0502020204030204" pitchFamily="34" charset="0"/>
                <a:ea typeface="Calibri" panose="020F0502020204030204" pitchFamily="34" charset="0"/>
              </a:rPr>
              <a:t> </a:t>
            </a:r>
            <a:r>
              <a:rPr lang="fi-FI" sz="1700">
                <a:effectLst/>
                <a:latin typeface="Calibri" panose="020F0502020204030204" pitchFamily="34" charset="0"/>
                <a:ea typeface="Calibri" panose="020F0502020204030204" pitchFamily="34" charset="0"/>
              </a:rPr>
              <a:t>että</a:t>
            </a:r>
            <a:r>
              <a:rPr lang="fi-FI" sz="1700" spc="-45">
                <a:effectLst/>
                <a:latin typeface="Calibri" panose="020F0502020204030204" pitchFamily="34" charset="0"/>
                <a:ea typeface="Calibri" panose="020F0502020204030204" pitchFamily="34" charset="0"/>
              </a:rPr>
              <a:t> </a:t>
            </a:r>
            <a:r>
              <a:rPr lang="fi-FI" sz="1700">
                <a:effectLst/>
                <a:latin typeface="Calibri" panose="020F0502020204030204" pitchFamily="34" charset="0"/>
                <a:ea typeface="Calibri" panose="020F0502020204030204" pitchFamily="34" charset="0"/>
              </a:rPr>
              <a:t>siihen</a:t>
            </a:r>
            <a:r>
              <a:rPr lang="fi-FI" sz="1700" spc="-45">
                <a:effectLst/>
                <a:latin typeface="Calibri" panose="020F0502020204030204" pitchFamily="34" charset="0"/>
                <a:ea typeface="Calibri" panose="020F0502020204030204" pitchFamily="34" charset="0"/>
              </a:rPr>
              <a:t> </a:t>
            </a:r>
            <a:r>
              <a:rPr lang="fi-FI" sz="1700">
                <a:effectLst/>
                <a:latin typeface="Calibri" panose="020F0502020204030204" pitchFamily="34" charset="0"/>
                <a:ea typeface="Calibri" panose="020F0502020204030204" pitchFamily="34" charset="0"/>
              </a:rPr>
              <a:t>on</a:t>
            </a:r>
            <a:r>
              <a:rPr lang="fi-FI" sz="1700" spc="-45">
                <a:effectLst/>
                <a:latin typeface="Calibri" panose="020F0502020204030204" pitchFamily="34" charset="0"/>
                <a:ea typeface="Calibri" panose="020F0502020204030204" pitchFamily="34" charset="0"/>
              </a:rPr>
              <a:t> </a:t>
            </a:r>
            <a:r>
              <a:rPr lang="fi-FI" sz="1700">
                <a:effectLst/>
                <a:latin typeface="Calibri" panose="020F0502020204030204" pitchFamily="34" charset="0"/>
                <a:ea typeface="Calibri" panose="020F0502020204030204" pitchFamily="34" charset="0"/>
              </a:rPr>
              <a:t>aihetta.</a:t>
            </a:r>
          </a:p>
          <a:p>
            <a:pPr marL="71755">
              <a:lnSpc>
                <a:spcPct val="90000"/>
              </a:lnSpc>
              <a:spcBef>
                <a:spcPts val="800"/>
              </a:spcBef>
            </a:pPr>
            <a:r>
              <a:rPr lang="fi-FI" sz="1700" spc="-10">
                <a:effectLst/>
                <a:latin typeface="Calibri" panose="020F0502020204030204" pitchFamily="34" charset="0"/>
                <a:ea typeface="Calibri" panose="020F0502020204030204" pitchFamily="34" charset="0"/>
              </a:rPr>
              <a:t>Kantelun</a:t>
            </a:r>
            <a:r>
              <a:rPr lang="fi-FI" sz="1700" spc="5">
                <a:effectLst/>
                <a:latin typeface="Calibri" panose="020F0502020204030204" pitchFamily="34" charset="0"/>
                <a:ea typeface="Calibri" panose="020F0502020204030204" pitchFamily="34" charset="0"/>
              </a:rPr>
              <a:t> </a:t>
            </a:r>
            <a:r>
              <a:rPr lang="fi-FI" sz="1700" spc="-10">
                <a:effectLst/>
                <a:latin typeface="Calibri" panose="020F0502020204030204" pitchFamily="34" charset="0"/>
                <a:ea typeface="Calibri" panose="020F0502020204030204" pitchFamily="34" charset="0"/>
              </a:rPr>
              <a:t>tekemiseen</a:t>
            </a:r>
            <a:r>
              <a:rPr lang="fi-FI" sz="1700" spc="15">
                <a:effectLst/>
                <a:latin typeface="Calibri" panose="020F0502020204030204" pitchFamily="34" charset="0"/>
                <a:ea typeface="Calibri" panose="020F0502020204030204" pitchFamily="34" charset="0"/>
              </a:rPr>
              <a:t> </a:t>
            </a:r>
            <a:r>
              <a:rPr lang="fi-FI" sz="1700" spc="-10">
                <a:effectLst/>
                <a:latin typeface="Calibri" panose="020F0502020204030204" pitchFamily="34" charset="0"/>
                <a:ea typeface="Calibri" panose="020F0502020204030204" pitchFamily="34" charset="0"/>
              </a:rPr>
              <a:t>saa</a:t>
            </a:r>
            <a:r>
              <a:rPr lang="fi-FI" sz="1700" spc="15">
                <a:effectLst/>
                <a:latin typeface="Calibri" panose="020F0502020204030204" pitchFamily="34" charset="0"/>
                <a:ea typeface="Calibri" panose="020F0502020204030204" pitchFamily="34" charset="0"/>
              </a:rPr>
              <a:t> </a:t>
            </a:r>
            <a:r>
              <a:rPr lang="fi-FI" sz="1700" spc="-10">
                <a:effectLst/>
                <a:latin typeface="Calibri" panose="020F0502020204030204" pitchFamily="34" charset="0"/>
                <a:ea typeface="Calibri" panose="020F0502020204030204" pitchFamily="34" charset="0"/>
              </a:rPr>
              <a:t>halutessaan</a:t>
            </a:r>
            <a:r>
              <a:rPr lang="fi-FI" sz="1700" spc="15">
                <a:effectLst/>
                <a:latin typeface="Calibri" panose="020F0502020204030204" pitchFamily="34" charset="0"/>
                <a:ea typeface="Calibri" panose="020F0502020204030204" pitchFamily="34" charset="0"/>
              </a:rPr>
              <a:t> </a:t>
            </a:r>
            <a:r>
              <a:rPr lang="fi-FI" sz="1700" spc="-10">
                <a:effectLst/>
                <a:latin typeface="Calibri" panose="020F0502020204030204" pitchFamily="34" charset="0"/>
                <a:ea typeface="Calibri" panose="020F0502020204030204" pitchFamily="34" charset="0"/>
              </a:rPr>
              <a:t>apua</a:t>
            </a:r>
            <a:r>
              <a:rPr lang="fi-FI" sz="1700" spc="15">
                <a:effectLst/>
                <a:latin typeface="Calibri" panose="020F0502020204030204" pitchFamily="34" charset="0"/>
                <a:ea typeface="Calibri" panose="020F0502020204030204" pitchFamily="34" charset="0"/>
              </a:rPr>
              <a:t> </a:t>
            </a:r>
            <a:r>
              <a:rPr lang="fi-FI" sz="1700" spc="-10">
                <a:effectLst/>
                <a:latin typeface="Calibri" panose="020F0502020204030204" pitchFamily="34" charset="0"/>
                <a:ea typeface="Calibri" panose="020F0502020204030204" pitchFamily="34" charset="0"/>
              </a:rPr>
              <a:t>lastenkodin</a:t>
            </a:r>
            <a:r>
              <a:rPr lang="fi-FI" sz="1700" spc="15">
                <a:effectLst/>
                <a:latin typeface="Calibri" panose="020F0502020204030204" pitchFamily="34" charset="0"/>
                <a:ea typeface="Calibri" panose="020F0502020204030204" pitchFamily="34" charset="0"/>
              </a:rPr>
              <a:t> </a:t>
            </a:r>
            <a:r>
              <a:rPr lang="fi-FI" sz="1700" spc="-10">
                <a:effectLst/>
                <a:latin typeface="Calibri" panose="020F0502020204030204" pitchFamily="34" charset="0"/>
                <a:ea typeface="Calibri" panose="020F0502020204030204" pitchFamily="34" charset="0"/>
              </a:rPr>
              <a:t>henkilökunnalta.</a:t>
            </a:r>
            <a:r>
              <a:rPr lang="fi-FI" sz="1700">
                <a:effectLst/>
                <a:latin typeface="Calibri" panose="020F0502020204030204" pitchFamily="34" charset="0"/>
                <a:ea typeface="Calibri" panose="020F0502020204030204" pitchFamily="34" charset="0"/>
              </a:rPr>
              <a:t> </a:t>
            </a:r>
          </a:p>
          <a:p>
            <a:pPr marL="71755">
              <a:lnSpc>
                <a:spcPct val="90000"/>
              </a:lnSpc>
            </a:pPr>
            <a:r>
              <a:rPr lang="fi-FI" sz="1700" spc="-10">
                <a:effectLst/>
                <a:latin typeface="Calibri" panose="020F0502020204030204" pitchFamily="34" charset="0"/>
                <a:ea typeface="Calibri" panose="020F0502020204030204" pitchFamily="34" charset="0"/>
              </a:rPr>
              <a:t>Eduskunnan</a:t>
            </a:r>
            <a:r>
              <a:rPr lang="fi-FI" sz="1700" spc="25">
                <a:effectLst/>
                <a:latin typeface="Calibri" panose="020F0502020204030204" pitchFamily="34" charset="0"/>
                <a:ea typeface="Calibri" panose="020F0502020204030204" pitchFamily="34" charset="0"/>
              </a:rPr>
              <a:t> </a:t>
            </a:r>
            <a:r>
              <a:rPr lang="fi-FI" sz="1700" spc="-10">
                <a:effectLst/>
                <a:latin typeface="Calibri" panose="020F0502020204030204" pitchFamily="34" charset="0"/>
                <a:ea typeface="Calibri" panose="020F0502020204030204" pitchFamily="34" charset="0"/>
              </a:rPr>
              <a:t>oikeusasiamies</a:t>
            </a:r>
            <a:endParaRPr lang="fi-FI" sz="1700">
              <a:effectLst/>
              <a:latin typeface="Calibri" panose="020F0502020204030204" pitchFamily="34" charset="0"/>
              <a:ea typeface="Calibri" panose="020F0502020204030204" pitchFamily="34" charset="0"/>
            </a:endParaRPr>
          </a:p>
          <a:p>
            <a:pPr marL="71755">
              <a:lnSpc>
                <a:spcPct val="90000"/>
              </a:lnSpc>
              <a:spcBef>
                <a:spcPts val="265"/>
              </a:spcBef>
              <a:spcAft>
                <a:spcPts val="0"/>
              </a:spcAft>
            </a:pPr>
            <a:r>
              <a:rPr lang="fi-FI" sz="1700">
                <a:latin typeface="Calibri" panose="020F0502020204030204" pitchFamily="34" charset="0"/>
                <a:ea typeface="Calibri" panose="020F0502020204030204" pitchFamily="34" charset="0"/>
              </a:rPr>
              <a:t>Sposti: </a:t>
            </a:r>
            <a:r>
              <a:rPr lang="fi-FI" sz="1700">
                <a:latin typeface="Calibri" panose="020F0502020204030204" pitchFamily="34" charset="0"/>
                <a:ea typeface="Calibri" panose="020F0502020204030204" pitchFamily="34" charset="0"/>
                <a:hlinkClick r:id="rId2">
                  <a:extLst>
                    <a:ext uri="{A12FA001-AC4F-418D-AE19-62706E023703}">
                      <ahyp:hlinkClr xmlns:ahyp="http://schemas.microsoft.com/office/drawing/2018/hyperlinkcolor" val="tx"/>
                    </a:ext>
                  </a:extLst>
                </a:hlinkClick>
              </a:rPr>
              <a:t>oikeusasiamies@eduskunta.fi</a:t>
            </a:r>
            <a:endParaRPr lang="fi-FI" sz="1700">
              <a:latin typeface="Calibri" panose="020F0502020204030204" pitchFamily="34" charset="0"/>
              <a:ea typeface="Calibri" panose="020F0502020204030204" pitchFamily="34" charset="0"/>
            </a:endParaRPr>
          </a:p>
          <a:p>
            <a:pPr marL="71755">
              <a:lnSpc>
                <a:spcPct val="90000"/>
              </a:lnSpc>
              <a:spcBef>
                <a:spcPts val="265"/>
              </a:spcBef>
              <a:spcAft>
                <a:spcPts val="0"/>
              </a:spcAft>
            </a:pPr>
            <a:r>
              <a:rPr lang="fi-FI" sz="1700">
                <a:latin typeface="Calibri" panose="020F0502020204030204" pitchFamily="34" charset="0"/>
                <a:ea typeface="Calibri" panose="020F0502020204030204" pitchFamily="34" charset="0"/>
              </a:rPr>
              <a:t>Osoite: Eduskunnan oikeusasiamiehen kanslia 00102 Eduskunta</a:t>
            </a:r>
          </a:p>
          <a:p>
            <a:pPr marL="71755">
              <a:lnSpc>
                <a:spcPct val="90000"/>
              </a:lnSpc>
              <a:spcBef>
                <a:spcPts val="265"/>
              </a:spcBef>
              <a:spcAft>
                <a:spcPts val="0"/>
              </a:spcAft>
            </a:pPr>
            <a:r>
              <a:rPr lang="fi-FI" sz="1700">
                <a:latin typeface="Calibri" panose="020F0502020204030204" pitchFamily="34" charset="0"/>
                <a:ea typeface="Calibri" panose="020F0502020204030204" pitchFamily="34" charset="0"/>
              </a:rPr>
              <a:t>Puhelin: 094321</a:t>
            </a:r>
            <a:endParaRPr lang="fi-FI" sz="170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171208465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324E43EB-867C-4B35-9A5C-E435157C72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A7C0F5DA-B59F-4F13-8BB8-FFD8F2C572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a:lstStyle/>
          <a:p>
            <a:endParaRPr lang="fi-FI"/>
          </a:p>
        </p:txBody>
      </p:sp>
      <p:sp>
        <p:nvSpPr>
          <p:cNvPr id="28" name="Freeform 5">
            <a:extLst>
              <a:ext uri="{FF2B5EF4-FFF2-40B4-BE49-F238E27FC236}">
                <a16:creationId xmlns:a16="http://schemas.microsoft.com/office/drawing/2014/main" id="{9CEA1DEC-CC9E-4776-9E08-048A15BFA6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fi-FI"/>
          </a:p>
        </p:txBody>
      </p:sp>
      <p:sp>
        <p:nvSpPr>
          <p:cNvPr id="30" name="Freeform: Shape 29">
            <a:extLst>
              <a:ext uri="{FF2B5EF4-FFF2-40B4-BE49-F238E27FC236}">
                <a16:creationId xmlns:a16="http://schemas.microsoft.com/office/drawing/2014/main" id="{9CE399CF-F4B8-4832-A8CB-B93F6B1EF4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5171964" y="-140866"/>
            <a:ext cx="6053670" cy="7139732"/>
          </a:xfrm>
          <a:custGeom>
            <a:avLst/>
            <a:gdLst>
              <a:gd name="connsiteX0" fmla="*/ 6053670 w 6053670"/>
              <a:gd name="connsiteY0" fmla="*/ 1098 h 7139732"/>
              <a:gd name="connsiteX1" fmla="*/ 6053670 w 6053670"/>
              <a:gd name="connsiteY1" fmla="*/ 1084479 h 7139732"/>
              <a:gd name="connsiteX2" fmla="*/ 6053670 w 6053670"/>
              <a:gd name="connsiteY2" fmla="*/ 1254558 h 7139732"/>
              <a:gd name="connsiteX3" fmla="*/ 6053670 w 6053670"/>
              <a:gd name="connsiteY3" fmla="*/ 7139732 h 7139732"/>
              <a:gd name="connsiteX4" fmla="*/ 0 w 6053670"/>
              <a:gd name="connsiteY4" fmla="*/ 7139732 h 7139732"/>
              <a:gd name="connsiteX5" fmla="*/ 0 w 6053670"/>
              <a:gd name="connsiteY5" fmla="*/ 1249853 h 7139732"/>
              <a:gd name="connsiteX6" fmla="*/ 0 w 6053670"/>
              <a:gd name="connsiteY6" fmla="*/ 1084479 h 7139732"/>
              <a:gd name="connsiteX7" fmla="*/ 0 w 6053670"/>
              <a:gd name="connsiteY7" fmla="*/ 0 h 7139732"/>
              <a:gd name="connsiteX8" fmla="*/ 35717 w 6053670"/>
              <a:gd name="connsiteY8" fmla="*/ 5488 h 7139732"/>
              <a:gd name="connsiteX9" fmla="*/ 140445 w 6053670"/>
              <a:gd name="connsiteY9" fmla="*/ 21641 h 7139732"/>
              <a:gd name="connsiteX10" fmla="*/ 216722 w 6053670"/>
              <a:gd name="connsiteY10" fmla="*/ 32932 h 7139732"/>
              <a:gd name="connsiteX11" fmla="*/ 307527 w 6053670"/>
              <a:gd name="connsiteY11" fmla="*/ 44850 h 7139732"/>
              <a:gd name="connsiteX12" fmla="*/ 415282 w 6053670"/>
              <a:gd name="connsiteY12" fmla="*/ 59121 h 7139732"/>
              <a:gd name="connsiteX13" fmla="*/ 534539 w 6053670"/>
              <a:gd name="connsiteY13" fmla="*/ 74175 h 7139732"/>
              <a:gd name="connsiteX14" fmla="*/ 668931 w 6053670"/>
              <a:gd name="connsiteY14" fmla="*/ 90014 h 7139732"/>
              <a:gd name="connsiteX15" fmla="*/ 815430 w 6053670"/>
              <a:gd name="connsiteY15" fmla="*/ 106794 h 7139732"/>
              <a:gd name="connsiteX16" fmla="*/ 974641 w 6053670"/>
              <a:gd name="connsiteY16" fmla="*/ 123574 h 7139732"/>
              <a:gd name="connsiteX17" fmla="*/ 1144144 w 6053670"/>
              <a:gd name="connsiteY17" fmla="*/ 140667 h 7139732"/>
              <a:gd name="connsiteX18" fmla="*/ 1326965 w 6053670"/>
              <a:gd name="connsiteY18" fmla="*/ 156506 h 7139732"/>
              <a:gd name="connsiteX19" fmla="*/ 1518261 w 6053670"/>
              <a:gd name="connsiteY19" fmla="*/ 171717 h 7139732"/>
              <a:gd name="connsiteX20" fmla="*/ 1720453 w 6053670"/>
              <a:gd name="connsiteY20" fmla="*/ 185518 h 7139732"/>
              <a:gd name="connsiteX21" fmla="*/ 1931121 w 6053670"/>
              <a:gd name="connsiteY21" fmla="*/ 198690 h 7139732"/>
              <a:gd name="connsiteX22" fmla="*/ 2150869 w 6053670"/>
              <a:gd name="connsiteY22" fmla="*/ 211079 h 7139732"/>
              <a:gd name="connsiteX23" fmla="*/ 2263467 w 6053670"/>
              <a:gd name="connsiteY23" fmla="*/ 215470 h 7139732"/>
              <a:gd name="connsiteX24" fmla="*/ 2378487 w 6053670"/>
              <a:gd name="connsiteY24" fmla="*/ 220332 h 7139732"/>
              <a:gd name="connsiteX25" fmla="*/ 2495323 w 6053670"/>
              <a:gd name="connsiteY25" fmla="*/ 224879 h 7139732"/>
              <a:gd name="connsiteX26" fmla="*/ 2612764 w 6053670"/>
              <a:gd name="connsiteY26" fmla="*/ 227859 h 7139732"/>
              <a:gd name="connsiteX27" fmla="*/ 2732627 w 6053670"/>
              <a:gd name="connsiteY27" fmla="*/ 230525 h 7139732"/>
              <a:gd name="connsiteX28" fmla="*/ 2853700 w 6053670"/>
              <a:gd name="connsiteY28" fmla="*/ 233348 h 7139732"/>
              <a:gd name="connsiteX29" fmla="*/ 2977195 w 6053670"/>
              <a:gd name="connsiteY29" fmla="*/ 235229 h 7139732"/>
              <a:gd name="connsiteX30" fmla="*/ 3101901 w 6053670"/>
              <a:gd name="connsiteY30" fmla="*/ 235229 h 7139732"/>
              <a:gd name="connsiteX31" fmla="*/ 3227817 w 6053670"/>
              <a:gd name="connsiteY31" fmla="*/ 236170 h 7139732"/>
              <a:gd name="connsiteX32" fmla="*/ 3354944 w 6053670"/>
              <a:gd name="connsiteY32" fmla="*/ 235229 h 7139732"/>
              <a:gd name="connsiteX33" fmla="*/ 3483887 w 6053670"/>
              <a:gd name="connsiteY33" fmla="*/ 233348 h 7139732"/>
              <a:gd name="connsiteX34" fmla="*/ 3612830 w 6053670"/>
              <a:gd name="connsiteY34" fmla="*/ 231623 h 7139732"/>
              <a:gd name="connsiteX35" fmla="*/ 3743590 w 6053670"/>
              <a:gd name="connsiteY35" fmla="*/ 227859 h 7139732"/>
              <a:gd name="connsiteX36" fmla="*/ 3875560 w 6053670"/>
              <a:gd name="connsiteY36" fmla="*/ 223938 h 7139732"/>
              <a:gd name="connsiteX37" fmla="*/ 4007530 w 6053670"/>
              <a:gd name="connsiteY37" fmla="*/ 219391 h 7139732"/>
              <a:gd name="connsiteX38" fmla="*/ 4140710 w 6053670"/>
              <a:gd name="connsiteY38" fmla="*/ 212961 h 7139732"/>
              <a:gd name="connsiteX39" fmla="*/ 4275102 w 6053670"/>
              <a:gd name="connsiteY39" fmla="*/ 205277 h 7139732"/>
              <a:gd name="connsiteX40" fmla="*/ 4410098 w 6053670"/>
              <a:gd name="connsiteY40" fmla="*/ 197907 h 7139732"/>
              <a:gd name="connsiteX41" fmla="*/ 4545096 w 6053670"/>
              <a:gd name="connsiteY41" fmla="*/ 188498 h 7139732"/>
              <a:gd name="connsiteX42" fmla="*/ 4681909 w 6053670"/>
              <a:gd name="connsiteY42" fmla="*/ 177207 h 7139732"/>
              <a:gd name="connsiteX43" fmla="*/ 4816905 w 6053670"/>
              <a:gd name="connsiteY43" fmla="*/ 165916 h 7139732"/>
              <a:gd name="connsiteX44" fmla="*/ 4954323 w 6053670"/>
              <a:gd name="connsiteY44" fmla="*/ 152899 h 7139732"/>
              <a:gd name="connsiteX45" fmla="*/ 5092347 w 6053670"/>
              <a:gd name="connsiteY45" fmla="*/ 138629 h 7139732"/>
              <a:gd name="connsiteX46" fmla="*/ 5228555 w 6053670"/>
              <a:gd name="connsiteY46" fmla="*/ 123574 h 7139732"/>
              <a:gd name="connsiteX47" fmla="*/ 5366578 w 6053670"/>
              <a:gd name="connsiteY47" fmla="*/ 106010 h 7139732"/>
              <a:gd name="connsiteX48" fmla="*/ 5503997 w 6053670"/>
              <a:gd name="connsiteY48" fmla="*/ 87192 h 7139732"/>
              <a:gd name="connsiteX49" fmla="*/ 5642020 w 6053670"/>
              <a:gd name="connsiteY49" fmla="*/ 68530 h 7139732"/>
              <a:gd name="connsiteX50" fmla="*/ 5779438 w 6053670"/>
              <a:gd name="connsiteY50" fmla="*/ 46733 h 7139732"/>
              <a:gd name="connsiteX51" fmla="*/ 5916251 w 6053670"/>
              <a:gd name="connsiteY51" fmla="*/ 24464 h 7139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53670" h="7139732">
                <a:moveTo>
                  <a:pt x="6053670" y="1098"/>
                </a:moveTo>
                <a:lnTo>
                  <a:pt x="6053670" y="1084479"/>
                </a:lnTo>
                <a:lnTo>
                  <a:pt x="6053670" y="1254558"/>
                </a:lnTo>
                <a:lnTo>
                  <a:pt x="6053670" y="7139732"/>
                </a:lnTo>
                <a:lnTo>
                  <a:pt x="0" y="7139732"/>
                </a:lnTo>
                <a:lnTo>
                  <a:pt x="0" y="1249853"/>
                </a:lnTo>
                <a:lnTo>
                  <a:pt x="0" y="1084479"/>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1" y="235229"/>
                </a:lnTo>
                <a:lnTo>
                  <a:pt x="3227817" y="236170"/>
                </a:lnTo>
                <a:lnTo>
                  <a:pt x="3354944" y="235229"/>
                </a:lnTo>
                <a:lnTo>
                  <a:pt x="3483887" y="233348"/>
                </a:lnTo>
                <a:lnTo>
                  <a:pt x="3612830" y="231623"/>
                </a:lnTo>
                <a:lnTo>
                  <a:pt x="3743590" y="227859"/>
                </a:lnTo>
                <a:lnTo>
                  <a:pt x="3875560" y="223938"/>
                </a:lnTo>
                <a:lnTo>
                  <a:pt x="4007530"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bg1"/>
          </a:solidFill>
          <a:ln>
            <a:noFill/>
          </a:ln>
        </p:spPr>
        <p:txBody>
          <a:bodyPr/>
          <a:lstStyle/>
          <a:p>
            <a:endParaRPr lang="fi-FI"/>
          </a:p>
        </p:txBody>
      </p:sp>
      <p:sp>
        <p:nvSpPr>
          <p:cNvPr id="32" name="Freeform 5">
            <a:extLst>
              <a:ext uri="{FF2B5EF4-FFF2-40B4-BE49-F238E27FC236}">
                <a16:creationId xmlns:a16="http://schemas.microsoft.com/office/drawing/2014/main" id="{1F23E73A-FDC8-462C-83C1-3AA8961449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fi-FI"/>
          </a:p>
        </p:txBody>
      </p:sp>
      <p:sp>
        <p:nvSpPr>
          <p:cNvPr id="2" name="Otsikko 1">
            <a:extLst>
              <a:ext uri="{FF2B5EF4-FFF2-40B4-BE49-F238E27FC236}">
                <a16:creationId xmlns:a16="http://schemas.microsoft.com/office/drawing/2014/main" id="{05F71A76-041A-251A-796C-1823E17C88B0}"/>
              </a:ext>
            </a:extLst>
          </p:cNvPr>
          <p:cNvSpPr>
            <a:spLocks noGrp="1"/>
          </p:cNvSpPr>
          <p:nvPr>
            <p:ph type="title"/>
          </p:nvPr>
        </p:nvSpPr>
        <p:spPr>
          <a:xfrm>
            <a:off x="994087" y="1130603"/>
            <a:ext cx="3342442" cy="4596794"/>
          </a:xfrm>
        </p:spPr>
        <p:txBody>
          <a:bodyPr anchor="ctr">
            <a:normAutofit/>
          </a:bodyPr>
          <a:lstStyle/>
          <a:p>
            <a:r>
              <a:rPr lang="fi-FI" sz="3200" b="1" kern="0" spc="-5" dirty="0">
                <a:solidFill>
                  <a:srgbClr val="EBEBEB"/>
                </a:solidFill>
                <a:latin typeface="Calibri" panose="020F0502020204030204" pitchFamily="34" charset="0"/>
                <a:ea typeface="Calibri" panose="020F0502020204030204" pitchFamily="34" charset="0"/>
              </a:rPr>
              <a:t>SINULLA ON OIKEUS TEHDÄ </a:t>
            </a:r>
            <a:r>
              <a:rPr lang="fi-FI" sz="3200" b="1" kern="0" spc="-5" dirty="0">
                <a:solidFill>
                  <a:srgbClr val="EBEBEB"/>
                </a:solidFill>
                <a:effectLst/>
                <a:latin typeface="Calibri" panose="020F0502020204030204" pitchFamily="34" charset="0"/>
                <a:ea typeface="Calibri" panose="020F0502020204030204" pitchFamily="34" charset="0"/>
              </a:rPr>
              <a:t>KANTELU</a:t>
            </a:r>
            <a:r>
              <a:rPr lang="fi-FI" sz="3200" b="1" kern="0" spc="-80" dirty="0">
                <a:solidFill>
                  <a:srgbClr val="EBEBEB"/>
                </a:solidFill>
                <a:effectLst/>
                <a:latin typeface="Calibri" panose="020F0502020204030204" pitchFamily="34" charset="0"/>
                <a:ea typeface="Calibri" panose="020F0502020204030204" pitchFamily="34" charset="0"/>
              </a:rPr>
              <a:t> </a:t>
            </a:r>
            <a:r>
              <a:rPr lang="fi-FI" sz="3200" b="1" kern="0" spc="-5" dirty="0">
                <a:solidFill>
                  <a:srgbClr val="EBEBEB"/>
                </a:solidFill>
                <a:effectLst/>
                <a:latin typeface="Calibri" panose="020F0502020204030204" pitchFamily="34" charset="0"/>
                <a:ea typeface="Calibri" panose="020F0502020204030204" pitchFamily="34" charset="0"/>
              </a:rPr>
              <a:t>LUPA- JA </a:t>
            </a:r>
            <a:r>
              <a:rPr lang="fi-FI" sz="3200" b="1" kern="0" spc="-5" dirty="0">
                <a:solidFill>
                  <a:srgbClr val="EBEBEB"/>
                </a:solidFill>
                <a:latin typeface="Calibri" panose="020F0502020204030204" pitchFamily="34" charset="0"/>
                <a:ea typeface="Calibri" panose="020F0502020204030204" pitchFamily="34" charset="0"/>
              </a:rPr>
              <a:t>VALVONTAVIRASTOON</a:t>
            </a:r>
            <a:endParaRPr lang="fi-FI" sz="3200" dirty="0">
              <a:solidFill>
                <a:srgbClr val="EBEBEB"/>
              </a:solidFill>
            </a:endParaRPr>
          </a:p>
        </p:txBody>
      </p:sp>
      <p:sp>
        <p:nvSpPr>
          <p:cNvPr id="3" name="Sisällön paikkamerkki 2">
            <a:extLst>
              <a:ext uri="{FF2B5EF4-FFF2-40B4-BE49-F238E27FC236}">
                <a16:creationId xmlns:a16="http://schemas.microsoft.com/office/drawing/2014/main" id="{844F4F4D-8B38-5429-3C77-F9234095949F}"/>
              </a:ext>
            </a:extLst>
          </p:cNvPr>
          <p:cNvSpPr>
            <a:spLocks noGrp="1"/>
          </p:cNvSpPr>
          <p:nvPr>
            <p:ph idx="1"/>
          </p:nvPr>
        </p:nvSpPr>
        <p:spPr>
          <a:xfrm>
            <a:off x="5290077" y="437513"/>
            <a:ext cx="5502614" cy="5954325"/>
          </a:xfrm>
        </p:spPr>
        <p:txBody>
          <a:bodyPr anchor="ctr">
            <a:normAutofit/>
          </a:bodyPr>
          <a:lstStyle/>
          <a:p>
            <a:pPr marL="0" indent="0">
              <a:lnSpc>
                <a:spcPct val="90000"/>
              </a:lnSpc>
              <a:spcAft>
                <a:spcPts val="600"/>
              </a:spcAft>
              <a:buNone/>
            </a:pPr>
            <a:r>
              <a:rPr lang="fi-FI" sz="1400"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fi-FI" sz="1400" dirty="0">
              <a:effectLst/>
              <a:latin typeface="Aptos" panose="020B0004020202020204" pitchFamily="34" charset="0"/>
              <a:ea typeface="Times New Roman" panose="02020603050405020304" pitchFamily="18" charset="0"/>
              <a:cs typeface="Times New Roman" panose="02020603050405020304" pitchFamily="18" charset="0"/>
            </a:endParaRPr>
          </a:p>
          <a:p>
            <a:pPr>
              <a:lnSpc>
                <a:spcPct val="90000"/>
              </a:lnSpc>
              <a:spcAft>
                <a:spcPts val="600"/>
              </a:spcAft>
            </a:pPr>
            <a:r>
              <a:rPr lang="fi-FI" sz="1400" b="1" dirty="0">
                <a:effectLst/>
                <a:latin typeface="Times New Roman" panose="02020603050405020304" pitchFamily="18" charset="0"/>
                <a:ea typeface="Times New Roman" panose="02020603050405020304" pitchFamily="18" charset="0"/>
                <a:cs typeface="Times New Roman" panose="02020603050405020304" pitchFamily="18" charset="0"/>
              </a:rPr>
              <a:t>Miten teen sähköisen kantelun Lupa- ja valvontavirastoon?</a:t>
            </a:r>
            <a:endParaRPr lang="fi-FI" sz="1400" dirty="0">
              <a:effectLst/>
              <a:latin typeface="Aptos" panose="020B0004020202020204" pitchFamily="34" charset="0"/>
              <a:ea typeface="Times New Roman" panose="02020603050405020304" pitchFamily="18" charset="0"/>
              <a:cs typeface="Times New Roman" panose="02020603050405020304" pitchFamily="18" charset="0"/>
            </a:endParaRPr>
          </a:p>
          <a:p>
            <a:pPr>
              <a:lnSpc>
                <a:spcPct val="90000"/>
              </a:lnSpc>
              <a:spcAft>
                <a:spcPts val="600"/>
              </a:spcAft>
            </a:pPr>
            <a:r>
              <a:rPr lang="fi-FI" sz="1400" dirty="0">
                <a:effectLst/>
                <a:latin typeface="Times New Roman" panose="02020603050405020304" pitchFamily="18" charset="0"/>
                <a:ea typeface="Times New Roman" panose="02020603050405020304" pitchFamily="18" charset="0"/>
                <a:cs typeface="Times New Roman" panose="02020603050405020304" pitchFamily="18" charset="0"/>
              </a:rPr>
              <a:t>Voit tehdä sähköisen kantelun Lupa- ja valvontavirastoon sähköisessä asiointipalvelussa. Sähköisen asiointipalvelun käyttö edellyttää </a:t>
            </a:r>
            <a:r>
              <a:rPr lang="fi-FI" sz="1400" dirty="0" err="1">
                <a:effectLst/>
                <a:latin typeface="Times New Roman" panose="02020603050405020304" pitchFamily="18" charset="0"/>
                <a:ea typeface="Times New Roman" panose="02020603050405020304" pitchFamily="18" charset="0"/>
                <a:cs typeface="Times New Roman" panose="02020603050405020304" pitchFamily="18" charset="0"/>
              </a:rPr>
              <a:t>Suomi.fi</a:t>
            </a:r>
            <a:r>
              <a:rPr lang="fi-FI" sz="1400" dirty="0">
                <a:effectLst/>
                <a:latin typeface="Times New Roman" panose="02020603050405020304" pitchFamily="18" charset="0"/>
                <a:ea typeface="Times New Roman" panose="02020603050405020304" pitchFamily="18" charset="0"/>
                <a:cs typeface="Times New Roman" panose="02020603050405020304" pitchFamily="18" charset="0"/>
              </a:rPr>
              <a:t>-tunnistautumista, johon voit käyttää verkkopankkitunnuksia, mobiilivarmennetta tai muuta tunnistusvälinettä.</a:t>
            </a:r>
            <a:endParaRPr lang="fi-FI" sz="1400" dirty="0">
              <a:effectLst/>
              <a:latin typeface="Aptos" panose="020B0004020202020204" pitchFamily="34" charset="0"/>
              <a:ea typeface="Times New Roman" panose="02020603050405020304" pitchFamily="18" charset="0"/>
              <a:cs typeface="Times New Roman" panose="02020603050405020304" pitchFamily="18" charset="0"/>
            </a:endParaRPr>
          </a:p>
          <a:p>
            <a:pPr>
              <a:lnSpc>
                <a:spcPct val="90000"/>
              </a:lnSpc>
              <a:spcAft>
                <a:spcPts val="600"/>
              </a:spcAft>
            </a:pPr>
            <a:r>
              <a:rPr lang="fi-FI" sz="1400" dirty="0">
                <a:effectLst/>
                <a:latin typeface="Times New Roman" panose="02020603050405020304" pitchFamily="18" charset="0"/>
                <a:ea typeface="Times New Roman" panose="02020603050405020304" pitchFamily="18" charset="0"/>
                <a:cs typeface="Times New Roman" panose="02020603050405020304" pitchFamily="18" charset="0"/>
              </a:rPr>
              <a:t>Sähköisen kantelun käsittelyssä LVV tarvitsee seuraavat tiedot:</a:t>
            </a:r>
            <a:endParaRPr lang="fi-FI" sz="1400" dirty="0">
              <a:effectLst/>
              <a:latin typeface="Aptos" panose="020B0004020202020204" pitchFamily="34" charset="0"/>
              <a:ea typeface="Times New Roman" panose="02020603050405020304" pitchFamily="18" charset="0"/>
              <a:cs typeface="Times New Roman" panose="02020603050405020304" pitchFamily="18" charset="0"/>
            </a:endParaRPr>
          </a:p>
          <a:p>
            <a:pPr marL="342900" lvl="0" indent="-342900">
              <a:lnSpc>
                <a:spcPct val="90000"/>
              </a:lnSpc>
              <a:spcAft>
                <a:spcPts val="600"/>
              </a:spcAft>
              <a:buSzPts val="1000"/>
              <a:buFont typeface="Symbol" pitchFamily="2" charset="2"/>
              <a:buChar char=""/>
              <a:tabLst>
                <a:tab pos="457200" algn="l"/>
              </a:tabLst>
            </a:pPr>
            <a:r>
              <a:rPr lang="fi-FI" sz="1400" dirty="0">
                <a:effectLst/>
                <a:latin typeface="Times New Roman" panose="02020603050405020304" pitchFamily="18" charset="0"/>
                <a:ea typeface="Times New Roman" panose="02020603050405020304" pitchFamily="18" charset="0"/>
                <a:cs typeface="Times New Roman" panose="02020603050405020304" pitchFamily="18" charset="0"/>
              </a:rPr>
              <a:t>kantelijan tiedot</a:t>
            </a:r>
            <a:endParaRPr lang="fi-FI" sz="1400" dirty="0">
              <a:effectLst/>
              <a:latin typeface="Aptos" panose="020B0004020202020204" pitchFamily="34" charset="0"/>
              <a:ea typeface="Times New Roman" panose="02020603050405020304" pitchFamily="18" charset="0"/>
              <a:cs typeface="Times New Roman" panose="02020603050405020304" pitchFamily="18" charset="0"/>
            </a:endParaRPr>
          </a:p>
          <a:p>
            <a:pPr marL="342900" lvl="0" indent="-342900">
              <a:lnSpc>
                <a:spcPct val="90000"/>
              </a:lnSpc>
              <a:spcAft>
                <a:spcPts val="600"/>
              </a:spcAft>
              <a:buSzPts val="1000"/>
              <a:buFont typeface="Symbol" pitchFamily="2" charset="2"/>
              <a:buChar char=""/>
              <a:tabLst>
                <a:tab pos="457200" algn="l"/>
              </a:tabLst>
            </a:pPr>
            <a:r>
              <a:rPr lang="fi-FI" sz="1400" dirty="0">
                <a:effectLst/>
                <a:latin typeface="Times New Roman" panose="02020603050405020304" pitchFamily="18" charset="0"/>
                <a:ea typeface="Times New Roman" panose="02020603050405020304" pitchFamily="18" charset="0"/>
                <a:cs typeface="Times New Roman" panose="02020603050405020304" pitchFamily="18" charset="0"/>
              </a:rPr>
              <a:t>potilaan tai asiakkaan tiedot</a:t>
            </a:r>
            <a:endParaRPr lang="fi-FI" sz="1400" dirty="0">
              <a:effectLst/>
              <a:latin typeface="Aptos" panose="020B0004020202020204" pitchFamily="34" charset="0"/>
              <a:ea typeface="Times New Roman" panose="02020603050405020304" pitchFamily="18" charset="0"/>
              <a:cs typeface="Times New Roman" panose="02020603050405020304" pitchFamily="18" charset="0"/>
            </a:endParaRPr>
          </a:p>
          <a:p>
            <a:pPr marL="342900" lvl="0" indent="-342900">
              <a:lnSpc>
                <a:spcPct val="90000"/>
              </a:lnSpc>
              <a:spcAft>
                <a:spcPts val="600"/>
              </a:spcAft>
              <a:buSzPts val="1000"/>
              <a:buFont typeface="Symbol" pitchFamily="2" charset="2"/>
              <a:buChar char=""/>
              <a:tabLst>
                <a:tab pos="457200" algn="l"/>
              </a:tabLst>
            </a:pPr>
            <a:r>
              <a:rPr lang="fi-FI" sz="1400" dirty="0">
                <a:effectLst/>
                <a:latin typeface="Times New Roman" panose="02020603050405020304" pitchFamily="18" charset="0"/>
                <a:ea typeface="Times New Roman" panose="02020603050405020304" pitchFamily="18" charset="0"/>
                <a:cs typeface="Times New Roman" panose="02020603050405020304" pitchFamily="18" charset="0"/>
              </a:rPr>
              <a:t>kantelun kohde eli toimintayksikkö tai hoitopaikka  </a:t>
            </a:r>
            <a:endParaRPr lang="fi-FI" sz="1400" dirty="0">
              <a:effectLst/>
              <a:latin typeface="Aptos" panose="020B0004020202020204" pitchFamily="34" charset="0"/>
              <a:ea typeface="Times New Roman" panose="02020603050405020304" pitchFamily="18" charset="0"/>
              <a:cs typeface="Times New Roman" panose="02020603050405020304" pitchFamily="18" charset="0"/>
            </a:endParaRPr>
          </a:p>
          <a:p>
            <a:pPr marL="342900" lvl="0" indent="-342900">
              <a:lnSpc>
                <a:spcPct val="90000"/>
              </a:lnSpc>
              <a:spcAft>
                <a:spcPts val="600"/>
              </a:spcAft>
              <a:buSzPts val="1000"/>
              <a:buFont typeface="Symbol" pitchFamily="2" charset="2"/>
              <a:buChar char=""/>
              <a:tabLst>
                <a:tab pos="457200" algn="l"/>
              </a:tabLst>
            </a:pPr>
            <a:r>
              <a:rPr lang="fi-FI" sz="1400" dirty="0">
                <a:effectLst/>
                <a:latin typeface="Times New Roman" panose="02020603050405020304" pitchFamily="18" charset="0"/>
                <a:ea typeface="Times New Roman" panose="02020603050405020304" pitchFamily="18" charset="0"/>
                <a:cs typeface="Times New Roman" panose="02020603050405020304" pitchFamily="18" charset="0"/>
              </a:rPr>
              <a:t>tapahtuma-ajankohta</a:t>
            </a:r>
            <a:endParaRPr lang="fi-FI" sz="1400" dirty="0">
              <a:effectLst/>
              <a:latin typeface="Aptos" panose="020B0004020202020204" pitchFamily="34" charset="0"/>
              <a:ea typeface="Times New Roman" panose="02020603050405020304" pitchFamily="18" charset="0"/>
              <a:cs typeface="Times New Roman" panose="02020603050405020304" pitchFamily="18" charset="0"/>
            </a:endParaRPr>
          </a:p>
          <a:p>
            <a:pPr marL="342900" lvl="0" indent="-342900">
              <a:lnSpc>
                <a:spcPct val="90000"/>
              </a:lnSpc>
              <a:spcAft>
                <a:spcPts val="600"/>
              </a:spcAft>
              <a:buSzPts val="1000"/>
              <a:buFont typeface="Symbol" pitchFamily="2" charset="2"/>
              <a:buChar char=""/>
              <a:tabLst>
                <a:tab pos="457200" algn="l"/>
              </a:tabLst>
            </a:pPr>
            <a:r>
              <a:rPr lang="fi-FI" sz="1400" dirty="0">
                <a:effectLst/>
                <a:latin typeface="Times New Roman" panose="02020603050405020304" pitchFamily="18" charset="0"/>
                <a:ea typeface="Times New Roman" panose="02020603050405020304" pitchFamily="18" charset="0"/>
                <a:cs typeface="Times New Roman" panose="02020603050405020304" pitchFamily="18" charset="0"/>
              </a:rPr>
              <a:t>kuvaus asiasta tai tapahtumasta, jota kantelu koskee</a:t>
            </a:r>
            <a:endParaRPr lang="fi-FI" sz="1400" dirty="0">
              <a:effectLst/>
              <a:latin typeface="Aptos" panose="020B0004020202020204" pitchFamily="34" charset="0"/>
              <a:ea typeface="Times New Roman" panose="02020603050405020304" pitchFamily="18" charset="0"/>
              <a:cs typeface="Times New Roman" panose="02020603050405020304" pitchFamily="18" charset="0"/>
            </a:endParaRPr>
          </a:p>
          <a:p>
            <a:pPr marL="342900" lvl="0" indent="-342900">
              <a:lnSpc>
                <a:spcPct val="90000"/>
              </a:lnSpc>
              <a:spcAft>
                <a:spcPts val="600"/>
              </a:spcAft>
              <a:buSzPts val="1000"/>
              <a:buFont typeface="Symbol" pitchFamily="2" charset="2"/>
              <a:buChar char=""/>
              <a:tabLst>
                <a:tab pos="457200" algn="l"/>
              </a:tabLst>
            </a:pPr>
            <a:r>
              <a:rPr lang="fi-FI" sz="1400" dirty="0">
                <a:effectLst/>
                <a:latin typeface="Times New Roman" panose="02020603050405020304" pitchFamily="18" charset="0"/>
                <a:ea typeface="Times New Roman" panose="02020603050405020304" pitchFamily="18" charset="0"/>
                <a:cs typeface="Times New Roman" panose="02020603050405020304" pitchFamily="18" charset="0"/>
              </a:rPr>
              <a:t>tietoa aiemmin mahdollisesti tehdystä muistutuksesta tai kantelusta</a:t>
            </a:r>
            <a:endParaRPr lang="fi-FI" sz="1400" dirty="0">
              <a:effectLst/>
              <a:latin typeface="Aptos" panose="020B0004020202020204" pitchFamily="34" charset="0"/>
              <a:ea typeface="Times New Roman" panose="02020603050405020304" pitchFamily="18" charset="0"/>
              <a:cs typeface="Times New Roman" panose="02020603050405020304" pitchFamily="18" charset="0"/>
            </a:endParaRPr>
          </a:p>
          <a:p>
            <a:pPr marL="342900" lvl="0" indent="-342900">
              <a:lnSpc>
                <a:spcPct val="90000"/>
              </a:lnSpc>
              <a:spcAft>
                <a:spcPts val="600"/>
              </a:spcAft>
              <a:buSzPts val="1000"/>
              <a:buFont typeface="Symbol" pitchFamily="2" charset="2"/>
              <a:buChar char=""/>
              <a:tabLst>
                <a:tab pos="457200" algn="l"/>
              </a:tabLst>
            </a:pPr>
            <a:r>
              <a:rPr lang="fi-FI" sz="1400" dirty="0">
                <a:effectLst/>
                <a:latin typeface="Times New Roman" panose="02020603050405020304" pitchFamily="18" charset="0"/>
                <a:ea typeface="Times New Roman" panose="02020603050405020304" pitchFamily="18" charset="0"/>
                <a:cs typeface="Times New Roman" panose="02020603050405020304" pitchFamily="18" charset="0"/>
              </a:rPr>
              <a:t>asian käsittely muiden mahdollisten tahojen kanssa.</a:t>
            </a:r>
            <a:endParaRPr lang="fi-FI" sz="1400" dirty="0">
              <a:effectLst/>
              <a:latin typeface="Aptos" panose="020B0004020202020204" pitchFamily="34" charset="0"/>
              <a:ea typeface="Times New Roman" panose="02020603050405020304" pitchFamily="18" charset="0"/>
              <a:cs typeface="Times New Roman" panose="02020603050405020304" pitchFamily="18" charset="0"/>
            </a:endParaRPr>
          </a:p>
          <a:p>
            <a:pPr>
              <a:lnSpc>
                <a:spcPct val="90000"/>
              </a:lnSpc>
            </a:pPr>
            <a:endParaRPr lang="fi-FI" sz="1400" dirty="0"/>
          </a:p>
        </p:txBody>
      </p:sp>
    </p:spTree>
    <p:extLst>
      <p:ext uri="{BB962C8B-B14F-4D97-AF65-F5344CB8AC3E}">
        <p14:creationId xmlns:p14="http://schemas.microsoft.com/office/powerpoint/2010/main" val="338384783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24E43EB-867C-4B35-9A5C-E435157C72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A7C0F5DA-B59F-4F13-8BB8-FFD8F2C572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a:lstStyle/>
          <a:p>
            <a:endParaRPr lang="fi-FI"/>
          </a:p>
        </p:txBody>
      </p:sp>
      <p:sp>
        <p:nvSpPr>
          <p:cNvPr id="12" name="Freeform 5">
            <a:extLst>
              <a:ext uri="{FF2B5EF4-FFF2-40B4-BE49-F238E27FC236}">
                <a16:creationId xmlns:a16="http://schemas.microsoft.com/office/drawing/2014/main" id="{9CEA1DEC-CC9E-4776-9E08-048A15BFA6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fi-FI"/>
          </a:p>
        </p:txBody>
      </p:sp>
      <p:sp>
        <p:nvSpPr>
          <p:cNvPr id="14" name="Freeform: Shape 13">
            <a:extLst>
              <a:ext uri="{FF2B5EF4-FFF2-40B4-BE49-F238E27FC236}">
                <a16:creationId xmlns:a16="http://schemas.microsoft.com/office/drawing/2014/main" id="{9CE399CF-F4B8-4832-A8CB-B93F6B1EF4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5171964" y="-140866"/>
            <a:ext cx="6053670" cy="7139732"/>
          </a:xfrm>
          <a:custGeom>
            <a:avLst/>
            <a:gdLst>
              <a:gd name="connsiteX0" fmla="*/ 6053670 w 6053670"/>
              <a:gd name="connsiteY0" fmla="*/ 1098 h 7139732"/>
              <a:gd name="connsiteX1" fmla="*/ 6053670 w 6053670"/>
              <a:gd name="connsiteY1" fmla="*/ 1084479 h 7139732"/>
              <a:gd name="connsiteX2" fmla="*/ 6053670 w 6053670"/>
              <a:gd name="connsiteY2" fmla="*/ 1254558 h 7139732"/>
              <a:gd name="connsiteX3" fmla="*/ 6053670 w 6053670"/>
              <a:gd name="connsiteY3" fmla="*/ 7139732 h 7139732"/>
              <a:gd name="connsiteX4" fmla="*/ 0 w 6053670"/>
              <a:gd name="connsiteY4" fmla="*/ 7139732 h 7139732"/>
              <a:gd name="connsiteX5" fmla="*/ 0 w 6053670"/>
              <a:gd name="connsiteY5" fmla="*/ 1249853 h 7139732"/>
              <a:gd name="connsiteX6" fmla="*/ 0 w 6053670"/>
              <a:gd name="connsiteY6" fmla="*/ 1084479 h 7139732"/>
              <a:gd name="connsiteX7" fmla="*/ 0 w 6053670"/>
              <a:gd name="connsiteY7" fmla="*/ 0 h 7139732"/>
              <a:gd name="connsiteX8" fmla="*/ 35717 w 6053670"/>
              <a:gd name="connsiteY8" fmla="*/ 5488 h 7139732"/>
              <a:gd name="connsiteX9" fmla="*/ 140445 w 6053670"/>
              <a:gd name="connsiteY9" fmla="*/ 21641 h 7139732"/>
              <a:gd name="connsiteX10" fmla="*/ 216722 w 6053670"/>
              <a:gd name="connsiteY10" fmla="*/ 32932 h 7139732"/>
              <a:gd name="connsiteX11" fmla="*/ 307527 w 6053670"/>
              <a:gd name="connsiteY11" fmla="*/ 44850 h 7139732"/>
              <a:gd name="connsiteX12" fmla="*/ 415282 w 6053670"/>
              <a:gd name="connsiteY12" fmla="*/ 59121 h 7139732"/>
              <a:gd name="connsiteX13" fmla="*/ 534539 w 6053670"/>
              <a:gd name="connsiteY13" fmla="*/ 74175 h 7139732"/>
              <a:gd name="connsiteX14" fmla="*/ 668931 w 6053670"/>
              <a:gd name="connsiteY14" fmla="*/ 90014 h 7139732"/>
              <a:gd name="connsiteX15" fmla="*/ 815430 w 6053670"/>
              <a:gd name="connsiteY15" fmla="*/ 106794 h 7139732"/>
              <a:gd name="connsiteX16" fmla="*/ 974641 w 6053670"/>
              <a:gd name="connsiteY16" fmla="*/ 123574 h 7139732"/>
              <a:gd name="connsiteX17" fmla="*/ 1144144 w 6053670"/>
              <a:gd name="connsiteY17" fmla="*/ 140667 h 7139732"/>
              <a:gd name="connsiteX18" fmla="*/ 1326965 w 6053670"/>
              <a:gd name="connsiteY18" fmla="*/ 156506 h 7139732"/>
              <a:gd name="connsiteX19" fmla="*/ 1518261 w 6053670"/>
              <a:gd name="connsiteY19" fmla="*/ 171717 h 7139732"/>
              <a:gd name="connsiteX20" fmla="*/ 1720453 w 6053670"/>
              <a:gd name="connsiteY20" fmla="*/ 185518 h 7139732"/>
              <a:gd name="connsiteX21" fmla="*/ 1931121 w 6053670"/>
              <a:gd name="connsiteY21" fmla="*/ 198690 h 7139732"/>
              <a:gd name="connsiteX22" fmla="*/ 2150869 w 6053670"/>
              <a:gd name="connsiteY22" fmla="*/ 211079 h 7139732"/>
              <a:gd name="connsiteX23" fmla="*/ 2263467 w 6053670"/>
              <a:gd name="connsiteY23" fmla="*/ 215470 h 7139732"/>
              <a:gd name="connsiteX24" fmla="*/ 2378487 w 6053670"/>
              <a:gd name="connsiteY24" fmla="*/ 220332 h 7139732"/>
              <a:gd name="connsiteX25" fmla="*/ 2495323 w 6053670"/>
              <a:gd name="connsiteY25" fmla="*/ 224879 h 7139732"/>
              <a:gd name="connsiteX26" fmla="*/ 2612764 w 6053670"/>
              <a:gd name="connsiteY26" fmla="*/ 227859 h 7139732"/>
              <a:gd name="connsiteX27" fmla="*/ 2732627 w 6053670"/>
              <a:gd name="connsiteY27" fmla="*/ 230525 h 7139732"/>
              <a:gd name="connsiteX28" fmla="*/ 2853700 w 6053670"/>
              <a:gd name="connsiteY28" fmla="*/ 233348 h 7139732"/>
              <a:gd name="connsiteX29" fmla="*/ 2977195 w 6053670"/>
              <a:gd name="connsiteY29" fmla="*/ 235229 h 7139732"/>
              <a:gd name="connsiteX30" fmla="*/ 3101901 w 6053670"/>
              <a:gd name="connsiteY30" fmla="*/ 235229 h 7139732"/>
              <a:gd name="connsiteX31" fmla="*/ 3227817 w 6053670"/>
              <a:gd name="connsiteY31" fmla="*/ 236170 h 7139732"/>
              <a:gd name="connsiteX32" fmla="*/ 3354944 w 6053670"/>
              <a:gd name="connsiteY32" fmla="*/ 235229 h 7139732"/>
              <a:gd name="connsiteX33" fmla="*/ 3483887 w 6053670"/>
              <a:gd name="connsiteY33" fmla="*/ 233348 h 7139732"/>
              <a:gd name="connsiteX34" fmla="*/ 3612830 w 6053670"/>
              <a:gd name="connsiteY34" fmla="*/ 231623 h 7139732"/>
              <a:gd name="connsiteX35" fmla="*/ 3743590 w 6053670"/>
              <a:gd name="connsiteY35" fmla="*/ 227859 h 7139732"/>
              <a:gd name="connsiteX36" fmla="*/ 3875560 w 6053670"/>
              <a:gd name="connsiteY36" fmla="*/ 223938 h 7139732"/>
              <a:gd name="connsiteX37" fmla="*/ 4007530 w 6053670"/>
              <a:gd name="connsiteY37" fmla="*/ 219391 h 7139732"/>
              <a:gd name="connsiteX38" fmla="*/ 4140710 w 6053670"/>
              <a:gd name="connsiteY38" fmla="*/ 212961 h 7139732"/>
              <a:gd name="connsiteX39" fmla="*/ 4275102 w 6053670"/>
              <a:gd name="connsiteY39" fmla="*/ 205277 h 7139732"/>
              <a:gd name="connsiteX40" fmla="*/ 4410098 w 6053670"/>
              <a:gd name="connsiteY40" fmla="*/ 197907 h 7139732"/>
              <a:gd name="connsiteX41" fmla="*/ 4545096 w 6053670"/>
              <a:gd name="connsiteY41" fmla="*/ 188498 h 7139732"/>
              <a:gd name="connsiteX42" fmla="*/ 4681909 w 6053670"/>
              <a:gd name="connsiteY42" fmla="*/ 177207 h 7139732"/>
              <a:gd name="connsiteX43" fmla="*/ 4816905 w 6053670"/>
              <a:gd name="connsiteY43" fmla="*/ 165916 h 7139732"/>
              <a:gd name="connsiteX44" fmla="*/ 4954323 w 6053670"/>
              <a:gd name="connsiteY44" fmla="*/ 152899 h 7139732"/>
              <a:gd name="connsiteX45" fmla="*/ 5092347 w 6053670"/>
              <a:gd name="connsiteY45" fmla="*/ 138629 h 7139732"/>
              <a:gd name="connsiteX46" fmla="*/ 5228555 w 6053670"/>
              <a:gd name="connsiteY46" fmla="*/ 123574 h 7139732"/>
              <a:gd name="connsiteX47" fmla="*/ 5366578 w 6053670"/>
              <a:gd name="connsiteY47" fmla="*/ 106010 h 7139732"/>
              <a:gd name="connsiteX48" fmla="*/ 5503997 w 6053670"/>
              <a:gd name="connsiteY48" fmla="*/ 87192 h 7139732"/>
              <a:gd name="connsiteX49" fmla="*/ 5642020 w 6053670"/>
              <a:gd name="connsiteY49" fmla="*/ 68530 h 7139732"/>
              <a:gd name="connsiteX50" fmla="*/ 5779438 w 6053670"/>
              <a:gd name="connsiteY50" fmla="*/ 46733 h 7139732"/>
              <a:gd name="connsiteX51" fmla="*/ 5916251 w 6053670"/>
              <a:gd name="connsiteY51" fmla="*/ 24464 h 7139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53670" h="7139732">
                <a:moveTo>
                  <a:pt x="6053670" y="1098"/>
                </a:moveTo>
                <a:lnTo>
                  <a:pt x="6053670" y="1084479"/>
                </a:lnTo>
                <a:lnTo>
                  <a:pt x="6053670" y="1254558"/>
                </a:lnTo>
                <a:lnTo>
                  <a:pt x="6053670" y="7139732"/>
                </a:lnTo>
                <a:lnTo>
                  <a:pt x="0" y="7139732"/>
                </a:lnTo>
                <a:lnTo>
                  <a:pt x="0" y="1249853"/>
                </a:lnTo>
                <a:lnTo>
                  <a:pt x="0" y="1084479"/>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1" y="235229"/>
                </a:lnTo>
                <a:lnTo>
                  <a:pt x="3227817" y="236170"/>
                </a:lnTo>
                <a:lnTo>
                  <a:pt x="3354944" y="235229"/>
                </a:lnTo>
                <a:lnTo>
                  <a:pt x="3483887" y="233348"/>
                </a:lnTo>
                <a:lnTo>
                  <a:pt x="3612830" y="231623"/>
                </a:lnTo>
                <a:lnTo>
                  <a:pt x="3743590" y="227859"/>
                </a:lnTo>
                <a:lnTo>
                  <a:pt x="3875560" y="223938"/>
                </a:lnTo>
                <a:lnTo>
                  <a:pt x="4007530"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bg1"/>
          </a:solidFill>
          <a:ln>
            <a:noFill/>
          </a:ln>
        </p:spPr>
        <p:txBody>
          <a:bodyPr/>
          <a:lstStyle/>
          <a:p>
            <a:endParaRPr lang="fi-FI"/>
          </a:p>
        </p:txBody>
      </p:sp>
      <p:sp>
        <p:nvSpPr>
          <p:cNvPr id="16" name="Freeform 5">
            <a:extLst>
              <a:ext uri="{FF2B5EF4-FFF2-40B4-BE49-F238E27FC236}">
                <a16:creationId xmlns:a16="http://schemas.microsoft.com/office/drawing/2014/main" id="{1F23E73A-FDC8-462C-83C1-3AA8961449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fi-FI"/>
          </a:p>
        </p:txBody>
      </p:sp>
      <p:sp>
        <p:nvSpPr>
          <p:cNvPr id="2" name="Otsikko 1">
            <a:extLst>
              <a:ext uri="{FF2B5EF4-FFF2-40B4-BE49-F238E27FC236}">
                <a16:creationId xmlns:a16="http://schemas.microsoft.com/office/drawing/2014/main" id="{C710FE31-C064-2BC1-2BC2-6C36C7B3573E}"/>
              </a:ext>
            </a:extLst>
          </p:cNvPr>
          <p:cNvSpPr>
            <a:spLocks noGrp="1"/>
          </p:cNvSpPr>
          <p:nvPr>
            <p:ph type="title"/>
          </p:nvPr>
        </p:nvSpPr>
        <p:spPr>
          <a:xfrm>
            <a:off x="994087" y="1130603"/>
            <a:ext cx="3342442" cy="4596794"/>
          </a:xfrm>
        </p:spPr>
        <p:txBody>
          <a:bodyPr anchor="ctr">
            <a:normAutofit/>
          </a:bodyPr>
          <a:lstStyle/>
          <a:p>
            <a:r>
              <a:rPr lang="fi-FI" sz="3200" b="1" kern="0" spc="-5" dirty="0">
                <a:solidFill>
                  <a:srgbClr val="EBEBEB"/>
                </a:solidFill>
                <a:latin typeface="Calibri" panose="020F0502020204030204" pitchFamily="34" charset="0"/>
                <a:ea typeface="Calibri" panose="020F0502020204030204" pitchFamily="34" charset="0"/>
              </a:rPr>
              <a:t>SINULLA ON OIKEUS TEHDÄ </a:t>
            </a:r>
            <a:r>
              <a:rPr lang="fi-FI" sz="3200" b="1" kern="0" spc="-5" dirty="0">
                <a:solidFill>
                  <a:srgbClr val="EBEBEB"/>
                </a:solidFill>
                <a:effectLst/>
                <a:latin typeface="Calibri" panose="020F0502020204030204" pitchFamily="34" charset="0"/>
                <a:ea typeface="Calibri" panose="020F0502020204030204" pitchFamily="34" charset="0"/>
              </a:rPr>
              <a:t>KANTELU</a:t>
            </a:r>
            <a:r>
              <a:rPr lang="fi-FI" sz="3200" b="1" kern="0" spc="-80" dirty="0">
                <a:solidFill>
                  <a:srgbClr val="EBEBEB"/>
                </a:solidFill>
                <a:effectLst/>
                <a:latin typeface="Calibri" panose="020F0502020204030204" pitchFamily="34" charset="0"/>
                <a:ea typeface="Calibri" panose="020F0502020204030204" pitchFamily="34" charset="0"/>
              </a:rPr>
              <a:t> </a:t>
            </a:r>
            <a:r>
              <a:rPr lang="fi-FI" sz="3200" b="1" kern="0" spc="-5" dirty="0">
                <a:solidFill>
                  <a:srgbClr val="EBEBEB"/>
                </a:solidFill>
                <a:effectLst/>
                <a:latin typeface="Calibri" panose="020F0502020204030204" pitchFamily="34" charset="0"/>
                <a:ea typeface="Calibri" panose="020F0502020204030204" pitchFamily="34" charset="0"/>
              </a:rPr>
              <a:t>LUPA- JA </a:t>
            </a:r>
            <a:r>
              <a:rPr lang="fi-FI" sz="3200" b="1" kern="0" spc="-5" dirty="0">
                <a:solidFill>
                  <a:srgbClr val="EBEBEB"/>
                </a:solidFill>
                <a:latin typeface="Calibri" panose="020F0502020204030204" pitchFamily="34" charset="0"/>
                <a:ea typeface="Calibri" panose="020F0502020204030204" pitchFamily="34" charset="0"/>
              </a:rPr>
              <a:t>VALVONTAVIRASTOON JATKUU</a:t>
            </a:r>
            <a:endParaRPr lang="fi-FI" sz="3200" dirty="0">
              <a:solidFill>
                <a:srgbClr val="EBEBEB"/>
              </a:solidFill>
            </a:endParaRPr>
          </a:p>
        </p:txBody>
      </p:sp>
      <p:sp>
        <p:nvSpPr>
          <p:cNvPr id="3" name="Sisällön paikkamerkki 2">
            <a:extLst>
              <a:ext uri="{FF2B5EF4-FFF2-40B4-BE49-F238E27FC236}">
                <a16:creationId xmlns:a16="http://schemas.microsoft.com/office/drawing/2014/main" id="{F7D010AD-3868-4115-AE87-AF3D518C085B}"/>
              </a:ext>
            </a:extLst>
          </p:cNvPr>
          <p:cNvSpPr>
            <a:spLocks noGrp="1"/>
          </p:cNvSpPr>
          <p:nvPr>
            <p:ph idx="1"/>
          </p:nvPr>
        </p:nvSpPr>
        <p:spPr>
          <a:xfrm>
            <a:off x="5290077" y="437513"/>
            <a:ext cx="5502614" cy="5954325"/>
          </a:xfrm>
        </p:spPr>
        <p:txBody>
          <a:bodyPr anchor="ctr">
            <a:normAutofit fontScale="85000" lnSpcReduction="10000"/>
          </a:bodyPr>
          <a:lstStyle/>
          <a:p>
            <a:pPr algn="just">
              <a:lnSpc>
                <a:spcPct val="115000"/>
              </a:lnSpc>
              <a:spcBef>
                <a:spcPts val="800"/>
              </a:spcBef>
              <a:spcAft>
                <a:spcPts val="400"/>
              </a:spcAft>
            </a:pPr>
            <a:r>
              <a:rPr lang="fi-FI" sz="1800" b="1" dirty="0">
                <a:solidFill>
                  <a:srgbClr val="0F4761"/>
                </a:solidFill>
                <a:effectLst/>
                <a:latin typeface="Times New Roman" panose="02020603050405020304" pitchFamily="18" charset="0"/>
                <a:ea typeface="Times New Roman" panose="02020603050405020304" pitchFamily="18" charset="0"/>
                <a:cs typeface="Times New Roman" panose="02020603050405020304" pitchFamily="18" charset="0"/>
              </a:rPr>
              <a:t>Mitä kantelun tekemisessä on hyvä huomioida?</a:t>
            </a:r>
            <a:endParaRPr lang="fi-FI" sz="1800" dirty="0">
              <a:effectLst/>
              <a:latin typeface="Aptos" panose="020B0004020202020204" pitchFamily="34" charset="0"/>
              <a:ea typeface="Times New Roman" panose="02020603050405020304" pitchFamily="18" charset="0"/>
              <a:cs typeface="Times New Roman" panose="02020603050405020304" pitchFamily="18" charset="0"/>
            </a:endParaRPr>
          </a:p>
          <a:p>
            <a:pPr algn="l">
              <a:lnSpc>
                <a:spcPct val="115000"/>
              </a:lnSpc>
              <a:spcAft>
                <a:spcPts val="600"/>
              </a:spcAft>
            </a:pPr>
            <a:r>
              <a:rPr lang="fi-FI"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Jos olet tyytymätön saamaasi palveluun tai hoitoon, keskustele asiasta ensin suoraan palveluntuottajan tai päätöksen tehneen henkilön kanssa. Voit myös ottaa yhteyttä hänen esihenkilöönsä. Usein tilanne selviää parhaiten avoimella keskustelulla. Voit tehdä palveluntuottajalle kirjallisen muistutuksen ennen kuin teet kantelun. Kun lähetät kantelun, liitä siihen mukaan tekemäsi muistutus sekä saamasi vastaus.</a:t>
            </a:r>
            <a:endParaRPr lang="fi-FI" sz="1800" dirty="0">
              <a:effectLst/>
              <a:latin typeface="Aptos" panose="020B0004020202020204" pitchFamily="34" charset="0"/>
              <a:ea typeface="Times New Roman" panose="02020603050405020304" pitchFamily="18" charset="0"/>
              <a:cs typeface="Times New Roman" panose="02020603050405020304" pitchFamily="18" charset="0"/>
            </a:endParaRPr>
          </a:p>
          <a:p>
            <a:pPr algn="l">
              <a:lnSpc>
                <a:spcPct val="115000"/>
              </a:lnSpc>
              <a:spcAft>
                <a:spcPts val="600"/>
              </a:spcAft>
            </a:pPr>
            <a:r>
              <a:rPr lang="fi-FI"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Huomioithan, että LVV ei kertomansa mukaan tutki kantelua, jos</a:t>
            </a:r>
            <a:endParaRPr lang="fi-FI" sz="1800" dirty="0">
              <a:effectLst/>
              <a:latin typeface="Aptos" panose="020B0004020202020204" pitchFamily="34" charset="0"/>
              <a:ea typeface="Times New Roman" panose="02020603050405020304" pitchFamily="18" charset="0"/>
              <a:cs typeface="Times New Roman" panose="02020603050405020304" pitchFamily="18" charset="0"/>
            </a:endParaRPr>
          </a:p>
          <a:p>
            <a:pPr marL="342900" lvl="0" indent="-342900" algn="l">
              <a:lnSpc>
                <a:spcPct val="115000"/>
              </a:lnSpc>
              <a:spcAft>
                <a:spcPts val="600"/>
              </a:spcAft>
              <a:buSzPts val="1000"/>
              <a:buFont typeface="Symbol" pitchFamily="2" charset="2"/>
              <a:buChar char=""/>
              <a:tabLst>
                <a:tab pos="457200" algn="l"/>
              </a:tabLst>
            </a:pPr>
            <a:r>
              <a:rPr lang="fi-FI"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se koskee yli kaksi vuotta vanhaa asiaa</a:t>
            </a:r>
            <a:endParaRPr lang="fi-FI" sz="1800" dirty="0">
              <a:effectLst/>
              <a:latin typeface="Aptos" panose="020B0004020202020204" pitchFamily="34" charset="0"/>
              <a:ea typeface="Times New Roman" panose="02020603050405020304" pitchFamily="18" charset="0"/>
              <a:cs typeface="Times New Roman" panose="02020603050405020304" pitchFamily="18" charset="0"/>
            </a:endParaRPr>
          </a:p>
          <a:p>
            <a:pPr marL="342900" lvl="0" indent="-342900" algn="l">
              <a:lnSpc>
                <a:spcPct val="115000"/>
              </a:lnSpc>
              <a:spcAft>
                <a:spcPts val="600"/>
              </a:spcAft>
              <a:buSzPts val="1000"/>
              <a:buFont typeface="Symbol" pitchFamily="2" charset="2"/>
              <a:buChar char=""/>
              <a:tabLst>
                <a:tab pos="457200" algn="l"/>
              </a:tabLst>
            </a:pPr>
            <a:r>
              <a:rPr lang="fi-FI"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kantelu on jätetty nimettömänä tai niin puutteellisena, ettei siitä ilmene, mistä asiassa on kyse</a:t>
            </a:r>
            <a:endParaRPr lang="fi-FI" sz="1800" dirty="0">
              <a:effectLst/>
              <a:latin typeface="Aptos" panose="020B0004020202020204" pitchFamily="34" charset="0"/>
              <a:ea typeface="Times New Roman" panose="02020603050405020304" pitchFamily="18" charset="0"/>
              <a:cs typeface="Times New Roman" panose="02020603050405020304" pitchFamily="18" charset="0"/>
            </a:endParaRPr>
          </a:p>
          <a:p>
            <a:pPr marL="342900" lvl="0" indent="-342900" algn="l">
              <a:lnSpc>
                <a:spcPct val="115000"/>
              </a:lnSpc>
              <a:spcAft>
                <a:spcPts val="600"/>
              </a:spcAft>
              <a:buSzPts val="1000"/>
              <a:buFont typeface="Symbol" pitchFamily="2" charset="2"/>
              <a:buChar char=""/>
              <a:tabLst>
                <a:tab pos="457200" algn="l"/>
              </a:tabLst>
            </a:pPr>
            <a:r>
              <a:rPr lang="fi-FI"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samaa asiaa koskeva kantelu on käsitelty jo aiemmin </a:t>
            </a:r>
            <a:endParaRPr lang="fi-FI" sz="1800" dirty="0">
              <a:effectLst/>
              <a:latin typeface="Aptos" panose="020B0004020202020204" pitchFamily="34" charset="0"/>
              <a:ea typeface="Times New Roman" panose="02020603050405020304" pitchFamily="18" charset="0"/>
              <a:cs typeface="Times New Roman" panose="02020603050405020304" pitchFamily="18" charset="0"/>
            </a:endParaRPr>
          </a:p>
          <a:p>
            <a:pPr marL="342900" lvl="0" indent="-342900" algn="l">
              <a:lnSpc>
                <a:spcPct val="115000"/>
              </a:lnSpc>
              <a:spcAft>
                <a:spcPts val="600"/>
              </a:spcAft>
              <a:buSzPts val="1000"/>
              <a:buFont typeface="Symbol" pitchFamily="2" charset="2"/>
              <a:buChar char=""/>
              <a:tabLst>
                <a:tab pos="457200" algn="l"/>
              </a:tabLst>
            </a:pPr>
            <a:r>
              <a:rPr lang="fi-FI"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toinen viranomainen, kuten eduskunnan oikeusasiamiehen kanslia tai oikeuskansleri, käsittelee asiaa</a:t>
            </a:r>
            <a:endParaRPr lang="fi-FI" sz="1800" dirty="0">
              <a:effectLst/>
              <a:latin typeface="Aptos" panose="020B0004020202020204" pitchFamily="34" charset="0"/>
              <a:ea typeface="Times New Roman" panose="02020603050405020304" pitchFamily="18" charset="0"/>
              <a:cs typeface="Times New Roman" panose="02020603050405020304" pitchFamily="18" charset="0"/>
            </a:endParaRPr>
          </a:p>
          <a:p>
            <a:pPr marL="342900" lvl="0" indent="-342900" algn="l">
              <a:lnSpc>
                <a:spcPct val="115000"/>
              </a:lnSpc>
              <a:spcAft>
                <a:spcPts val="600"/>
              </a:spcAft>
              <a:buSzPts val="1000"/>
              <a:buFont typeface="Symbol" pitchFamily="2" charset="2"/>
              <a:buChar char=""/>
              <a:tabLst>
                <a:tab pos="457200" algn="l"/>
              </a:tabLst>
            </a:pPr>
            <a:r>
              <a:rPr lang="fi-FI"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se on heidän arvionsa mukaan aiheeton tai ei muutoin anna aihetta toimenpiteille.</a:t>
            </a:r>
            <a:endParaRPr lang="fi-FI" sz="1800" dirty="0">
              <a:effectLst/>
              <a:latin typeface="Aptos" panose="020B0004020202020204" pitchFamily="34" charset="0"/>
              <a:ea typeface="Times New Roman" panose="02020603050405020304" pitchFamily="18" charset="0"/>
              <a:cs typeface="Times New Roman" panose="02020603050405020304" pitchFamily="18" charset="0"/>
            </a:endParaRPr>
          </a:p>
          <a:p>
            <a:endParaRPr lang="fi-FI" sz="2000" dirty="0"/>
          </a:p>
        </p:txBody>
      </p:sp>
    </p:spTree>
    <p:extLst>
      <p:ext uri="{BB962C8B-B14F-4D97-AF65-F5344CB8AC3E}">
        <p14:creationId xmlns:p14="http://schemas.microsoft.com/office/powerpoint/2010/main" val="108377725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324E43EB-867C-4B35-9A5C-E435157C72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A7C0F5DA-B59F-4F13-8BB8-FFD8F2C572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a:lstStyle/>
          <a:p>
            <a:endParaRPr lang="fi-FI"/>
          </a:p>
        </p:txBody>
      </p:sp>
      <p:sp>
        <p:nvSpPr>
          <p:cNvPr id="25" name="Freeform 5">
            <a:extLst>
              <a:ext uri="{FF2B5EF4-FFF2-40B4-BE49-F238E27FC236}">
                <a16:creationId xmlns:a16="http://schemas.microsoft.com/office/drawing/2014/main" id="{9CEA1DEC-CC9E-4776-9E08-048A15BFA6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fi-FI"/>
          </a:p>
        </p:txBody>
      </p:sp>
      <p:sp>
        <p:nvSpPr>
          <p:cNvPr id="27" name="Freeform: Shape 26">
            <a:extLst>
              <a:ext uri="{FF2B5EF4-FFF2-40B4-BE49-F238E27FC236}">
                <a16:creationId xmlns:a16="http://schemas.microsoft.com/office/drawing/2014/main" id="{9CE399CF-F4B8-4832-A8CB-B93F6B1EF4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5171964" y="-140866"/>
            <a:ext cx="6053670" cy="7139732"/>
          </a:xfrm>
          <a:custGeom>
            <a:avLst/>
            <a:gdLst>
              <a:gd name="connsiteX0" fmla="*/ 6053670 w 6053670"/>
              <a:gd name="connsiteY0" fmla="*/ 1098 h 7139732"/>
              <a:gd name="connsiteX1" fmla="*/ 6053670 w 6053670"/>
              <a:gd name="connsiteY1" fmla="*/ 1084479 h 7139732"/>
              <a:gd name="connsiteX2" fmla="*/ 6053670 w 6053670"/>
              <a:gd name="connsiteY2" fmla="*/ 1254558 h 7139732"/>
              <a:gd name="connsiteX3" fmla="*/ 6053670 w 6053670"/>
              <a:gd name="connsiteY3" fmla="*/ 7139732 h 7139732"/>
              <a:gd name="connsiteX4" fmla="*/ 0 w 6053670"/>
              <a:gd name="connsiteY4" fmla="*/ 7139732 h 7139732"/>
              <a:gd name="connsiteX5" fmla="*/ 0 w 6053670"/>
              <a:gd name="connsiteY5" fmla="*/ 1249853 h 7139732"/>
              <a:gd name="connsiteX6" fmla="*/ 0 w 6053670"/>
              <a:gd name="connsiteY6" fmla="*/ 1084479 h 7139732"/>
              <a:gd name="connsiteX7" fmla="*/ 0 w 6053670"/>
              <a:gd name="connsiteY7" fmla="*/ 0 h 7139732"/>
              <a:gd name="connsiteX8" fmla="*/ 35717 w 6053670"/>
              <a:gd name="connsiteY8" fmla="*/ 5488 h 7139732"/>
              <a:gd name="connsiteX9" fmla="*/ 140445 w 6053670"/>
              <a:gd name="connsiteY9" fmla="*/ 21641 h 7139732"/>
              <a:gd name="connsiteX10" fmla="*/ 216722 w 6053670"/>
              <a:gd name="connsiteY10" fmla="*/ 32932 h 7139732"/>
              <a:gd name="connsiteX11" fmla="*/ 307527 w 6053670"/>
              <a:gd name="connsiteY11" fmla="*/ 44850 h 7139732"/>
              <a:gd name="connsiteX12" fmla="*/ 415282 w 6053670"/>
              <a:gd name="connsiteY12" fmla="*/ 59121 h 7139732"/>
              <a:gd name="connsiteX13" fmla="*/ 534539 w 6053670"/>
              <a:gd name="connsiteY13" fmla="*/ 74175 h 7139732"/>
              <a:gd name="connsiteX14" fmla="*/ 668931 w 6053670"/>
              <a:gd name="connsiteY14" fmla="*/ 90014 h 7139732"/>
              <a:gd name="connsiteX15" fmla="*/ 815430 w 6053670"/>
              <a:gd name="connsiteY15" fmla="*/ 106794 h 7139732"/>
              <a:gd name="connsiteX16" fmla="*/ 974641 w 6053670"/>
              <a:gd name="connsiteY16" fmla="*/ 123574 h 7139732"/>
              <a:gd name="connsiteX17" fmla="*/ 1144144 w 6053670"/>
              <a:gd name="connsiteY17" fmla="*/ 140667 h 7139732"/>
              <a:gd name="connsiteX18" fmla="*/ 1326965 w 6053670"/>
              <a:gd name="connsiteY18" fmla="*/ 156506 h 7139732"/>
              <a:gd name="connsiteX19" fmla="*/ 1518261 w 6053670"/>
              <a:gd name="connsiteY19" fmla="*/ 171717 h 7139732"/>
              <a:gd name="connsiteX20" fmla="*/ 1720453 w 6053670"/>
              <a:gd name="connsiteY20" fmla="*/ 185518 h 7139732"/>
              <a:gd name="connsiteX21" fmla="*/ 1931121 w 6053670"/>
              <a:gd name="connsiteY21" fmla="*/ 198690 h 7139732"/>
              <a:gd name="connsiteX22" fmla="*/ 2150869 w 6053670"/>
              <a:gd name="connsiteY22" fmla="*/ 211079 h 7139732"/>
              <a:gd name="connsiteX23" fmla="*/ 2263467 w 6053670"/>
              <a:gd name="connsiteY23" fmla="*/ 215470 h 7139732"/>
              <a:gd name="connsiteX24" fmla="*/ 2378487 w 6053670"/>
              <a:gd name="connsiteY24" fmla="*/ 220332 h 7139732"/>
              <a:gd name="connsiteX25" fmla="*/ 2495323 w 6053670"/>
              <a:gd name="connsiteY25" fmla="*/ 224879 h 7139732"/>
              <a:gd name="connsiteX26" fmla="*/ 2612764 w 6053670"/>
              <a:gd name="connsiteY26" fmla="*/ 227859 h 7139732"/>
              <a:gd name="connsiteX27" fmla="*/ 2732627 w 6053670"/>
              <a:gd name="connsiteY27" fmla="*/ 230525 h 7139732"/>
              <a:gd name="connsiteX28" fmla="*/ 2853700 w 6053670"/>
              <a:gd name="connsiteY28" fmla="*/ 233348 h 7139732"/>
              <a:gd name="connsiteX29" fmla="*/ 2977195 w 6053670"/>
              <a:gd name="connsiteY29" fmla="*/ 235229 h 7139732"/>
              <a:gd name="connsiteX30" fmla="*/ 3101901 w 6053670"/>
              <a:gd name="connsiteY30" fmla="*/ 235229 h 7139732"/>
              <a:gd name="connsiteX31" fmla="*/ 3227817 w 6053670"/>
              <a:gd name="connsiteY31" fmla="*/ 236170 h 7139732"/>
              <a:gd name="connsiteX32" fmla="*/ 3354944 w 6053670"/>
              <a:gd name="connsiteY32" fmla="*/ 235229 h 7139732"/>
              <a:gd name="connsiteX33" fmla="*/ 3483887 w 6053670"/>
              <a:gd name="connsiteY33" fmla="*/ 233348 h 7139732"/>
              <a:gd name="connsiteX34" fmla="*/ 3612830 w 6053670"/>
              <a:gd name="connsiteY34" fmla="*/ 231623 h 7139732"/>
              <a:gd name="connsiteX35" fmla="*/ 3743590 w 6053670"/>
              <a:gd name="connsiteY35" fmla="*/ 227859 h 7139732"/>
              <a:gd name="connsiteX36" fmla="*/ 3875560 w 6053670"/>
              <a:gd name="connsiteY36" fmla="*/ 223938 h 7139732"/>
              <a:gd name="connsiteX37" fmla="*/ 4007530 w 6053670"/>
              <a:gd name="connsiteY37" fmla="*/ 219391 h 7139732"/>
              <a:gd name="connsiteX38" fmla="*/ 4140710 w 6053670"/>
              <a:gd name="connsiteY38" fmla="*/ 212961 h 7139732"/>
              <a:gd name="connsiteX39" fmla="*/ 4275102 w 6053670"/>
              <a:gd name="connsiteY39" fmla="*/ 205277 h 7139732"/>
              <a:gd name="connsiteX40" fmla="*/ 4410098 w 6053670"/>
              <a:gd name="connsiteY40" fmla="*/ 197907 h 7139732"/>
              <a:gd name="connsiteX41" fmla="*/ 4545096 w 6053670"/>
              <a:gd name="connsiteY41" fmla="*/ 188498 h 7139732"/>
              <a:gd name="connsiteX42" fmla="*/ 4681909 w 6053670"/>
              <a:gd name="connsiteY42" fmla="*/ 177207 h 7139732"/>
              <a:gd name="connsiteX43" fmla="*/ 4816905 w 6053670"/>
              <a:gd name="connsiteY43" fmla="*/ 165916 h 7139732"/>
              <a:gd name="connsiteX44" fmla="*/ 4954323 w 6053670"/>
              <a:gd name="connsiteY44" fmla="*/ 152899 h 7139732"/>
              <a:gd name="connsiteX45" fmla="*/ 5092347 w 6053670"/>
              <a:gd name="connsiteY45" fmla="*/ 138629 h 7139732"/>
              <a:gd name="connsiteX46" fmla="*/ 5228555 w 6053670"/>
              <a:gd name="connsiteY46" fmla="*/ 123574 h 7139732"/>
              <a:gd name="connsiteX47" fmla="*/ 5366578 w 6053670"/>
              <a:gd name="connsiteY47" fmla="*/ 106010 h 7139732"/>
              <a:gd name="connsiteX48" fmla="*/ 5503997 w 6053670"/>
              <a:gd name="connsiteY48" fmla="*/ 87192 h 7139732"/>
              <a:gd name="connsiteX49" fmla="*/ 5642020 w 6053670"/>
              <a:gd name="connsiteY49" fmla="*/ 68530 h 7139732"/>
              <a:gd name="connsiteX50" fmla="*/ 5779438 w 6053670"/>
              <a:gd name="connsiteY50" fmla="*/ 46733 h 7139732"/>
              <a:gd name="connsiteX51" fmla="*/ 5916251 w 6053670"/>
              <a:gd name="connsiteY51" fmla="*/ 24464 h 7139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53670" h="7139732">
                <a:moveTo>
                  <a:pt x="6053670" y="1098"/>
                </a:moveTo>
                <a:lnTo>
                  <a:pt x="6053670" y="1084479"/>
                </a:lnTo>
                <a:lnTo>
                  <a:pt x="6053670" y="1254558"/>
                </a:lnTo>
                <a:lnTo>
                  <a:pt x="6053670" y="7139732"/>
                </a:lnTo>
                <a:lnTo>
                  <a:pt x="0" y="7139732"/>
                </a:lnTo>
                <a:lnTo>
                  <a:pt x="0" y="1249853"/>
                </a:lnTo>
                <a:lnTo>
                  <a:pt x="0" y="1084479"/>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1" y="235229"/>
                </a:lnTo>
                <a:lnTo>
                  <a:pt x="3227817" y="236170"/>
                </a:lnTo>
                <a:lnTo>
                  <a:pt x="3354944" y="235229"/>
                </a:lnTo>
                <a:lnTo>
                  <a:pt x="3483887" y="233348"/>
                </a:lnTo>
                <a:lnTo>
                  <a:pt x="3612830" y="231623"/>
                </a:lnTo>
                <a:lnTo>
                  <a:pt x="3743590" y="227859"/>
                </a:lnTo>
                <a:lnTo>
                  <a:pt x="3875560" y="223938"/>
                </a:lnTo>
                <a:lnTo>
                  <a:pt x="4007530"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bg1"/>
          </a:solidFill>
          <a:ln>
            <a:noFill/>
          </a:ln>
        </p:spPr>
        <p:txBody>
          <a:bodyPr/>
          <a:lstStyle/>
          <a:p>
            <a:endParaRPr lang="fi-FI"/>
          </a:p>
        </p:txBody>
      </p:sp>
      <p:sp>
        <p:nvSpPr>
          <p:cNvPr id="29" name="Freeform 5">
            <a:extLst>
              <a:ext uri="{FF2B5EF4-FFF2-40B4-BE49-F238E27FC236}">
                <a16:creationId xmlns:a16="http://schemas.microsoft.com/office/drawing/2014/main" id="{1F23E73A-FDC8-462C-83C1-3AA8961449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fi-FI"/>
          </a:p>
        </p:txBody>
      </p:sp>
      <p:sp>
        <p:nvSpPr>
          <p:cNvPr id="2" name="Otsikko 1">
            <a:extLst>
              <a:ext uri="{FF2B5EF4-FFF2-40B4-BE49-F238E27FC236}">
                <a16:creationId xmlns:a16="http://schemas.microsoft.com/office/drawing/2014/main" id="{62631EAD-E6F0-C41F-2B5F-47910D91978C}"/>
              </a:ext>
            </a:extLst>
          </p:cNvPr>
          <p:cNvSpPr>
            <a:spLocks noGrp="1"/>
          </p:cNvSpPr>
          <p:nvPr>
            <p:ph type="title"/>
          </p:nvPr>
        </p:nvSpPr>
        <p:spPr>
          <a:xfrm>
            <a:off x="994087" y="1130603"/>
            <a:ext cx="3342442" cy="4596794"/>
          </a:xfrm>
        </p:spPr>
        <p:txBody>
          <a:bodyPr anchor="ctr">
            <a:normAutofit/>
          </a:bodyPr>
          <a:lstStyle/>
          <a:p>
            <a:r>
              <a:rPr lang="fi-FI" sz="2500" b="1" kern="0" spc="-5" dirty="0">
                <a:solidFill>
                  <a:srgbClr val="EBEBEB"/>
                </a:solidFill>
                <a:latin typeface="Calibri" panose="020F0502020204030204" pitchFamily="34" charset="0"/>
                <a:ea typeface="Calibri" panose="020F0502020204030204" pitchFamily="34" charset="0"/>
              </a:rPr>
              <a:t>SINULLA ON OIKEUS TEHDÄ </a:t>
            </a:r>
            <a:r>
              <a:rPr lang="fi-FI" sz="2500" b="1" kern="0" spc="-5" dirty="0">
                <a:solidFill>
                  <a:srgbClr val="EBEBEB"/>
                </a:solidFill>
                <a:effectLst/>
                <a:latin typeface="Calibri" panose="020F0502020204030204" pitchFamily="34" charset="0"/>
                <a:ea typeface="Calibri" panose="020F0502020204030204" pitchFamily="34" charset="0"/>
              </a:rPr>
              <a:t>KANTELU</a:t>
            </a:r>
            <a:r>
              <a:rPr lang="fi-FI" sz="2500" b="1" kern="0" spc="-80" dirty="0">
                <a:solidFill>
                  <a:srgbClr val="EBEBEB"/>
                </a:solidFill>
                <a:effectLst/>
                <a:latin typeface="Calibri" panose="020F0502020204030204" pitchFamily="34" charset="0"/>
                <a:ea typeface="Calibri" panose="020F0502020204030204" pitchFamily="34" charset="0"/>
              </a:rPr>
              <a:t> </a:t>
            </a:r>
            <a:r>
              <a:rPr lang="fi-FI" sz="2500" b="1" kern="0" spc="-5" dirty="0">
                <a:solidFill>
                  <a:srgbClr val="EBEBEB"/>
                </a:solidFill>
                <a:effectLst/>
                <a:latin typeface="Calibri" panose="020F0502020204030204" pitchFamily="34" charset="0"/>
                <a:ea typeface="Calibri" panose="020F0502020204030204" pitchFamily="34" charset="0"/>
              </a:rPr>
              <a:t>LUPA- JA </a:t>
            </a:r>
            <a:r>
              <a:rPr lang="fi-FI" sz="2500" b="1" kern="0" spc="-5" dirty="0">
                <a:solidFill>
                  <a:srgbClr val="EBEBEB"/>
                </a:solidFill>
                <a:latin typeface="Calibri" panose="020F0502020204030204" pitchFamily="34" charset="0"/>
                <a:ea typeface="Calibri" panose="020F0502020204030204" pitchFamily="34" charset="0"/>
              </a:rPr>
              <a:t>VALVONTAVIRASTOON JATKUU</a:t>
            </a:r>
            <a:endParaRPr lang="fi-FI" sz="2500" dirty="0">
              <a:solidFill>
                <a:srgbClr val="EBEBEB"/>
              </a:solidFill>
            </a:endParaRPr>
          </a:p>
        </p:txBody>
      </p:sp>
      <p:sp>
        <p:nvSpPr>
          <p:cNvPr id="3" name="Sisällön paikkamerkki 2">
            <a:extLst>
              <a:ext uri="{FF2B5EF4-FFF2-40B4-BE49-F238E27FC236}">
                <a16:creationId xmlns:a16="http://schemas.microsoft.com/office/drawing/2014/main" id="{D796B5D8-EB82-7AAA-15CB-C24C380141ED}"/>
              </a:ext>
            </a:extLst>
          </p:cNvPr>
          <p:cNvSpPr>
            <a:spLocks noGrp="1"/>
          </p:cNvSpPr>
          <p:nvPr>
            <p:ph idx="1"/>
          </p:nvPr>
        </p:nvSpPr>
        <p:spPr>
          <a:xfrm>
            <a:off x="5290077" y="437513"/>
            <a:ext cx="5502614" cy="5954325"/>
          </a:xfrm>
        </p:spPr>
        <p:txBody>
          <a:bodyPr anchor="ctr">
            <a:normAutofit fontScale="92500" lnSpcReduction="20000"/>
          </a:bodyPr>
          <a:lstStyle/>
          <a:p>
            <a:pPr algn="l">
              <a:lnSpc>
                <a:spcPct val="115000"/>
              </a:lnSpc>
              <a:spcAft>
                <a:spcPts val="600"/>
              </a:spcAft>
            </a:pPr>
            <a:r>
              <a:rPr lang="fi-FI"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Huomioi myös seuraavat asiat:</a:t>
            </a:r>
            <a:endParaRPr lang="fi-FI" sz="1800" dirty="0">
              <a:effectLst/>
              <a:latin typeface="Aptos" panose="020B0004020202020204" pitchFamily="34" charset="0"/>
              <a:ea typeface="Times New Roman" panose="02020603050405020304" pitchFamily="18" charset="0"/>
              <a:cs typeface="Times New Roman" panose="02020603050405020304" pitchFamily="18" charset="0"/>
            </a:endParaRPr>
          </a:p>
          <a:p>
            <a:pPr marL="342900" lvl="0" indent="-342900" algn="l">
              <a:lnSpc>
                <a:spcPct val="115000"/>
              </a:lnSpc>
              <a:spcAft>
                <a:spcPts val="600"/>
              </a:spcAft>
              <a:buSzPts val="1000"/>
              <a:buFont typeface="Symbol" pitchFamily="2" charset="2"/>
              <a:buChar char=""/>
              <a:tabLst>
                <a:tab pos="457200" algn="l"/>
              </a:tabLst>
            </a:pPr>
            <a:r>
              <a:rPr lang="fi-FI"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Kantelua ei voi tehdä nimettömästi. Jos LVV ottaa kantelusi tutkittavaksi, LVV ottaa yhteyttä tahoon, jota kantelu koskee. Tällöin he lähettävät kantelun kohteelle kaikki toimittamasi asiakirjat, ja nimesi tulee kantelun kohteen tietoon.  </a:t>
            </a:r>
            <a:endParaRPr lang="fi-FI" sz="1800" dirty="0">
              <a:effectLst/>
              <a:latin typeface="Aptos" panose="020B0004020202020204" pitchFamily="34" charset="0"/>
              <a:ea typeface="Times New Roman" panose="02020603050405020304" pitchFamily="18" charset="0"/>
              <a:cs typeface="Times New Roman" panose="02020603050405020304" pitchFamily="18" charset="0"/>
            </a:endParaRPr>
          </a:p>
          <a:p>
            <a:pPr marL="342900" lvl="0" indent="-342900" algn="l">
              <a:lnSpc>
                <a:spcPct val="115000"/>
              </a:lnSpc>
              <a:spcAft>
                <a:spcPts val="600"/>
              </a:spcAft>
              <a:buSzPts val="1000"/>
              <a:buFont typeface="Symbol" pitchFamily="2" charset="2"/>
              <a:buChar char=""/>
              <a:tabLst>
                <a:tab pos="457200" algn="l"/>
              </a:tabLst>
            </a:pPr>
            <a:r>
              <a:rPr lang="fi-FI"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Kantelupäätös on salassa pidettävä, jos kantelussa on salassa pidettäviä tietoja, kuten sosiaali- ja terveydenhuollon asiakastietoja. </a:t>
            </a:r>
            <a:endParaRPr lang="fi-FI" sz="1800" dirty="0">
              <a:effectLst/>
              <a:latin typeface="Aptos" panose="020B0004020202020204" pitchFamily="34" charset="0"/>
              <a:ea typeface="Times New Roman" panose="02020603050405020304" pitchFamily="18" charset="0"/>
              <a:cs typeface="Times New Roman" panose="02020603050405020304" pitchFamily="18" charset="0"/>
            </a:endParaRPr>
          </a:p>
          <a:p>
            <a:pPr marL="342900" lvl="0" indent="-342900" algn="l">
              <a:lnSpc>
                <a:spcPct val="115000"/>
              </a:lnSpc>
              <a:spcAft>
                <a:spcPts val="600"/>
              </a:spcAft>
              <a:buSzPts val="1000"/>
              <a:buFont typeface="Symbol" pitchFamily="2" charset="2"/>
              <a:buChar char=""/>
              <a:tabLst>
                <a:tab pos="457200" algn="l"/>
              </a:tabLst>
            </a:pPr>
            <a:r>
              <a:rPr lang="fi-FI"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Kantelupäätöksestä ei voi valittaa.</a:t>
            </a:r>
            <a:endParaRPr lang="fi-FI" sz="1800" dirty="0">
              <a:effectLst/>
              <a:latin typeface="Aptos" panose="020B0004020202020204" pitchFamily="34" charset="0"/>
              <a:ea typeface="Times New Roman" panose="02020603050405020304" pitchFamily="18" charset="0"/>
              <a:cs typeface="Times New Roman" panose="02020603050405020304" pitchFamily="18" charset="0"/>
            </a:endParaRPr>
          </a:p>
          <a:p>
            <a:pPr marL="342900" lvl="0" indent="-342900" algn="l">
              <a:lnSpc>
                <a:spcPct val="115000"/>
              </a:lnSpc>
              <a:spcAft>
                <a:spcPts val="600"/>
              </a:spcAft>
              <a:buSzPts val="1000"/>
              <a:buFont typeface="Symbol" pitchFamily="2" charset="2"/>
              <a:buChar char=""/>
              <a:tabLst>
                <a:tab pos="457200" algn="l"/>
              </a:tabLst>
            </a:pPr>
            <a:r>
              <a:rPr lang="fi-FI"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Kanteluprosessi on pitkä. Päätöksen saaminen saattaa kestää kauan, jopa yli vuoden.</a:t>
            </a:r>
            <a:endParaRPr lang="fi-FI" sz="1800" dirty="0">
              <a:effectLst/>
              <a:latin typeface="Aptos" panose="020B0004020202020204" pitchFamily="34" charset="0"/>
              <a:ea typeface="Times New Roman" panose="02020603050405020304" pitchFamily="18" charset="0"/>
              <a:cs typeface="Times New Roman" panose="02020603050405020304" pitchFamily="18" charset="0"/>
            </a:endParaRPr>
          </a:p>
          <a:p>
            <a:pPr marL="342900" lvl="0" indent="-342900" algn="l">
              <a:lnSpc>
                <a:spcPct val="115000"/>
              </a:lnSpc>
              <a:spcAft>
                <a:spcPts val="600"/>
              </a:spcAft>
              <a:buSzPts val="1000"/>
              <a:buFont typeface="Symbol" pitchFamily="2" charset="2"/>
              <a:buChar char=""/>
              <a:tabLst>
                <a:tab pos="457200" algn="l"/>
              </a:tabLst>
            </a:pPr>
            <a:r>
              <a:rPr lang="fi-FI"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Tarvitset valtakirjan, jos teet kantelun toisen henkilön puolesta. Vain laillinen edustaja voi ilman valtakirjaa saada päätöksen edustamansa henkilön asiassa. Laillinen edustaja voi olla esimerkiksi alaikäisen huoltaja tai henkilön edunvalvoja. Lisää edunvalvontapäätös kantelun liitteeksi.</a:t>
            </a:r>
            <a:endParaRPr lang="fi-FI" sz="1800" dirty="0">
              <a:effectLst/>
              <a:latin typeface="Aptos" panose="020B0004020202020204" pitchFamily="34" charset="0"/>
              <a:ea typeface="Times New Roman" panose="02020603050405020304" pitchFamily="18" charset="0"/>
              <a:cs typeface="Times New Roman" panose="02020603050405020304" pitchFamily="18" charset="0"/>
            </a:endParaRPr>
          </a:p>
          <a:p>
            <a:endParaRPr lang="fi-FI" sz="2000" dirty="0"/>
          </a:p>
        </p:txBody>
      </p:sp>
    </p:spTree>
    <p:extLst>
      <p:ext uri="{BB962C8B-B14F-4D97-AF65-F5344CB8AC3E}">
        <p14:creationId xmlns:p14="http://schemas.microsoft.com/office/powerpoint/2010/main" val="181278844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324E43EB-867C-4B35-9A5C-E435157C72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A7C0F5DA-B59F-4F13-8BB8-FFD8F2C572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a:lstStyle/>
          <a:p>
            <a:endParaRPr lang="fi-FI"/>
          </a:p>
        </p:txBody>
      </p:sp>
      <p:sp>
        <p:nvSpPr>
          <p:cNvPr id="25" name="Freeform 5">
            <a:extLst>
              <a:ext uri="{FF2B5EF4-FFF2-40B4-BE49-F238E27FC236}">
                <a16:creationId xmlns:a16="http://schemas.microsoft.com/office/drawing/2014/main" id="{9CEA1DEC-CC9E-4776-9E08-048A15BFA6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fi-FI"/>
          </a:p>
        </p:txBody>
      </p:sp>
      <p:sp>
        <p:nvSpPr>
          <p:cNvPr id="27" name="Freeform: Shape 26">
            <a:extLst>
              <a:ext uri="{FF2B5EF4-FFF2-40B4-BE49-F238E27FC236}">
                <a16:creationId xmlns:a16="http://schemas.microsoft.com/office/drawing/2014/main" id="{9CE399CF-F4B8-4832-A8CB-B93F6B1EF4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5171964" y="-140866"/>
            <a:ext cx="6053670" cy="7139732"/>
          </a:xfrm>
          <a:custGeom>
            <a:avLst/>
            <a:gdLst>
              <a:gd name="connsiteX0" fmla="*/ 6053670 w 6053670"/>
              <a:gd name="connsiteY0" fmla="*/ 1098 h 7139732"/>
              <a:gd name="connsiteX1" fmla="*/ 6053670 w 6053670"/>
              <a:gd name="connsiteY1" fmla="*/ 1084479 h 7139732"/>
              <a:gd name="connsiteX2" fmla="*/ 6053670 w 6053670"/>
              <a:gd name="connsiteY2" fmla="*/ 1254558 h 7139732"/>
              <a:gd name="connsiteX3" fmla="*/ 6053670 w 6053670"/>
              <a:gd name="connsiteY3" fmla="*/ 7139732 h 7139732"/>
              <a:gd name="connsiteX4" fmla="*/ 0 w 6053670"/>
              <a:gd name="connsiteY4" fmla="*/ 7139732 h 7139732"/>
              <a:gd name="connsiteX5" fmla="*/ 0 w 6053670"/>
              <a:gd name="connsiteY5" fmla="*/ 1249853 h 7139732"/>
              <a:gd name="connsiteX6" fmla="*/ 0 w 6053670"/>
              <a:gd name="connsiteY6" fmla="*/ 1084479 h 7139732"/>
              <a:gd name="connsiteX7" fmla="*/ 0 w 6053670"/>
              <a:gd name="connsiteY7" fmla="*/ 0 h 7139732"/>
              <a:gd name="connsiteX8" fmla="*/ 35717 w 6053670"/>
              <a:gd name="connsiteY8" fmla="*/ 5488 h 7139732"/>
              <a:gd name="connsiteX9" fmla="*/ 140445 w 6053670"/>
              <a:gd name="connsiteY9" fmla="*/ 21641 h 7139732"/>
              <a:gd name="connsiteX10" fmla="*/ 216722 w 6053670"/>
              <a:gd name="connsiteY10" fmla="*/ 32932 h 7139732"/>
              <a:gd name="connsiteX11" fmla="*/ 307527 w 6053670"/>
              <a:gd name="connsiteY11" fmla="*/ 44850 h 7139732"/>
              <a:gd name="connsiteX12" fmla="*/ 415282 w 6053670"/>
              <a:gd name="connsiteY12" fmla="*/ 59121 h 7139732"/>
              <a:gd name="connsiteX13" fmla="*/ 534539 w 6053670"/>
              <a:gd name="connsiteY13" fmla="*/ 74175 h 7139732"/>
              <a:gd name="connsiteX14" fmla="*/ 668931 w 6053670"/>
              <a:gd name="connsiteY14" fmla="*/ 90014 h 7139732"/>
              <a:gd name="connsiteX15" fmla="*/ 815430 w 6053670"/>
              <a:gd name="connsiteY15" fmla="*/ 106794 h 7139732"/>
              <a:gd name="connsiteX16" fmla="*/ 974641 w 6053670"/>
              <a:gd name="connsiteY16" fmla="*/ 123574 h 7139732"/>
              <a:gd name="connsiteX17" fmla="*/ 1144144 w 6053670"/>
              <a:gd name="connsiteY17" fmla="*/ 140667 h 7139732"/>
              <a:gd name="connsiteX18" fmla="*/ 1326965 w 6053670"/>
              <a:gd name="connsiteY18" fmla="*/ 156506 h 7139732"/>
              <a:gd name="connsiteX19" fmla="*/ 1518261 w 6053670"/>
              <a:gd name="connsiteY19" fmla="*/ 171717 h 7139732"/>
              <a:gd name="connsiteX20" fmla="*/ 1720453 w 6053670"/>
              <a:gd name="connsiteY20" fmla="*/ 185518 h 7139732"/>
              <a:gd name="connsiteX21" fmla="*/ 1931121 w 6053670"/>
              <a:gd name="connsiteY21" fmla="*/ 198690 h 7139732"/>
              <a:gd name="connsiteX22" fmla="*/ 2150869 w 6053670"/>
              <a:gd name="connsiteY22" fmla="*/ 211079 h 7139732"/>
              <a:gd name="connsiteX23" fmla="*/ 2263467 w 6053670"/>
              <a:gd name="connsiteY23" fmla="*/ 215470 h 7139732"/>
              <a:gd name="connsiteX24" fmla="*/ 2378487 w 6053670"/>
              <a:gd name="connsiteY24" fmla="*/ 220332 h 7139732"/>
              <a:gd name="connsiteX25" fmla="*/ 2495323 w 6053670"/>
              <a:gd name="connsiteY25" fmla="*/ 224879 h 7139732"/>
              <a:gd name="connsiteX26" fmla="*/ 2612764 w 6053670"/>
              <a:gd name="connsiteY26" fmla="*/ 227859 h 7139732"/>
              <a:gd name="connsiteX27" fmla="*/ 2732627 w 6053670"/>
              <a:gd name="connsiteY27" fmla="*/ 230525 h 7139732"/>
              <a:gd name="connsiteX28" fmla="*/ 2853700 w 6053670"/>
              <a:gd name="connsiteY28" fmla="*/ 233348 h 7139732"/>
              <a:gd name="connsiteX29" fmla="*/ 2977195 w 6053670"/>
              <a:gd name="connsiteY29" fmla="*/ 235229 h 7139732"/>
              <a:gd name="connsiteX30" fmla="*/ 3101901 w 6053670"/>
              <a:gd name="connsiteY30" fmla="*/ 235229 h 7139732"/>
              <a:gd name="connsiteX31" fmla="*/ 3227817 w 6053670"/>
              <a:gd name="connsiteY31" fmla="*/ 236170 h 7139732"/>
              <a:gd name="connsiteX32" fmla="*/ 3354944 w 6053670"/>
              <a:gd name="connsiteY32" fmla="*/ 235229 h 7139732"/>
              <a:gd name="connsiteX33" fmla="*/ 3483887 w 6053670"/>
              <a:gd name="connsiteY33" fmla="*/ 233348 h 7139732"/>
              <a:gd name="connsiteX34" fmla="*/ 3612830 w 6053670"/>
              <a:gd name="connsiteY34" fmla="*/ 231623 h 7139732"/>
              <a:gd name="connsiteX35" fmla="*/ 3743590 w 6053670"/>
              <a:gd name="connsiteY35" fmla="*/ 227859 h 7139732"/>
              <a:gd name="connsiteX36" fmla="*/ 3875560 w 6053670"/>
              <a:gd name="connsiteY36" fmla="*/ 223938 h 7139732"/>
              <a:gd name="connsiteX37" fmla="*/ 4007530 w 6053670"/>
              <a:gd name="connsiteY37" fmla="*/ 219391 h 7139732"/>
              <a:gd name="connsiteX38" fmla="*/ 4140710 w 6053670"/>
              <a:gd name="connsiteY38" fmla="*/ 212961 h 7139732"/>
              <a:gd name="connsiteX39" fmla="*/ 4275102 w 6053670"/>
              <a:gd name="connsiteY39" fmla="*/ 205277 h 7139732"/>
              <a:gd name="connsiteX40" fmla="*/ 4410098 w 6053670"/>
              <a:gd name="connsiteY40" fmla="*/ 197907 h 7139732"/>
              <a:gd name="connsiteX41" fmla="*/ 4545096 w 6053670"/>
              <a:gd name="connsiteY41" fmla="*/ 188498 h 7139732"/>
              <a:gd name="connsiteX42" fmla="*/ 4681909 w 6053670"/>
              <a:gd name="connsiteY42" fmla="*/ 177207 h 7139732"/>
              <a:gd name="connsiteX43" fmla="*/ 4816905 w 6053670"/>
              <a:gd name="connsiteY43" fmla="*/ 165916 h 7139732"/>
              <a:gd name="connsiteX44" fmla="*/ 4954323 w 6053670"/>
              <a:gd name="connsiteY44" fmla="*/ 152899 h 7139732"/>
              <a:gd name="connsiteX45" fmla="*/ 5092347 w 6053670"/>
              <a:gd name="connsiteY45" fmla="*/ 138629 h 7139732"/>
              <a:gd name="connsiteX46" fmla="*/ 5228555 w 6053670"/>
              <a:gd name="connsiteY46" fmla="*/ 123574 h 7139732"/>
              <a:gd name="connsiteX47" fmla="*/ 5366578 w 6053670"/>
              <a:gd name="connsiteY47" fmla="*/ 106010 h 7139732"/>
              <a:gd name="connsiteX48" fmla="*/ 5503997 w 6053670"/>
              <a:gd name="connsiteY48" fmla="*/ 87192 h 7139732"/>
              <a:gd name="connsiteX49" fmla="*/ 5642020 w 6053670"/>
              <a:gd name="connsiteY49" fmla="*/ 68530 h 7139732"/>
              <a:gd name="connsiteX50" fmla="*/ 5779438 w 6053670"/>
              <a:gd name="connsiteY50" fmla="*/ 46733 h 7139732"/>
              <a:gd name="connsiteX51" fmla="*/ 5916251 w 6053670"/>
              <a:gd name="connsiteY51" fmla="*/ 24464 h 7139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53670" h="7139732">
                <a:moveTo>
                  <a:pt x="6053670" y="1098"/>
                </a:moveTo>
                <a:lnTo>
                  <a:pt x="6053670" y="1084479"/>
                </a:lnTo>
                <a:lnTo>
                  <a:pt x="6053670" y="1254558"/>
                </a:lnTo>
                <a:lnTo>
                  <a:pt x="6053670" y="7139732"/>
                </a:lnTo>
                <a:lnTo>
                  <a:pt x="0" y="7139732"/>
                </a:lnTo>
                <a:lnTo>
                  <a:pt x="0" y="1249853"/>
                </a:lnTo>
                <a:lnTo>
                  <a:pt x="0" y="1084479"/>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1" y="235229"/>
                </a:lnTo>
                <a:lnTo>
                  <a:pt x="3227817" y="236170"/>
                </a:lnTo>
                <a:lnTo>
                  <a:pt x="3354944" y="235229"/>
                </a:lnTo>
                <a:lnTo>
                  <a:pt x="3483887" y="233348"/>
                </a:lnTo>
                <a:lnTo>
                  <a:pt x="3612830" y="231623"/>
                </a:lnTo>
                <a:lnTo>
                  <a:pt x="3743590" y="227859"/>
                </a:lnTo>
                <a:lnTo>
                  <a:pt x="3875560" y="223938"/>
                </a:lnTo>
                <a:lnTo>
                  <a:pt x="4007530"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bg1"/>
          </a:solidFill>
          <a:ln>
            <a:noFill/>
          </a:ln>
        </p:spPr>
        <p:txBody>
          <a:bodyPr/>
          <a:lstStyle/>
          <a:p>
            <a:endParaRPr lang="fi-FI"/>
          </a:p>
        </p:txBody>
      </p:sp>
      <p:sp>
        <p:nvSpPr>
          <p:cNvPr id="29" name="Freeform 5">
            <a:extLst>
              <a:ext uri="{FF2B5EF4-FFF2-40B4-BE49-F238E27FC236}">
                <a16:creationId xmlns:a16="http://schemas.microsoft.com/office/drawing/2014/main" id="{1F23E73A-FDC8-462C-83C1-3AA8961449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fi-FI"/>
          </a:p>
        </p:txBody>
      </p:sp>
      <p:sp>
        <p:nvSpPr>
          <p:cNvPr id="2" name="Otsikko 1">
            <a:extLst>
              <a:ext uri="{FF2B5EF4-FFF2-40B4-BE49-F238E27FC236}">
                <a16:creationId xmlns:a16="http://schemas.microsoft.com/office/drawing/2014/main" id="{62631EAD-E6F0-C41F-2B5F-47910D91978C}"/>
              </a:ext>
            </a:extLst>
          </p:cNvPr>
          <p:cNvSpPr>
            <a:spLocks noGrp="1"/>
          </p:cNvSpPr>
          <p:nvPr>
            <p:ph type="title"/>
          </p:nvPr>
        </p:nvSpPr>
        <p:spPr>
          <a:xfrm>
            <a:off x="994087" y="1130603"/>
            <a:ext cx="3342442" cy="4596794"/>
          </a:xfrm>
        </p:spPr>
        <p:txBody>
          <a:bodyPr anchor="ctr">
            <a:normAutofit/>
          </a:bodyPr>
          <a:lstStyle/>
          <a:p>
            <a:r>
              <a:rPr lang="fi-FI" sz="2500" b="1" kern="0" spc="-5" dirty="0">
                <a:solidFill>
                  <a:srgbClr val="EBEBEB"/>
                </a:solidFill>
                <a:latin typeface="Calibri" panose="020F0502020204030204" pitchFamily="34" charset="0"/>
                <a:ea typeface="Calibri" panose="020F0502020204030204" pitchFamily="34" charset="0"/>
              </a:rPr>
              <a:t>SINULLA ON OIKEUS TEHDÄ </a:t>
            </a:r>
            <a:r>
              <a:rPr lang="fi-FI" sz="2500" b="1" kern="0" spc="-5" dirty="0">
                <a:solidFill>
                  <a:srgbClr val="EBEBEB"/>
                </a:solidFill>
                <a:effectLst/>
                <a:latin typeface="Calibri" panose="020F0502020204030204" pitchFamily="34" charset="0"/>
                <a:ea typeface="Calibri" panose="020F0502020204030204" pitchFamily="34" charset="0"/>
              </a:rPr>
              <a:t>KANTELU</a:t>
            </a:r>
            <a:r>
              <a:rPr lang="fi-FI" sz="2500" b="1" kern="0" spc="-80" dirty="0">
                <a:solidFill>
                  <a:srgbClr val="EBEBEB"/>
                </a:solidFill>
                <a:effectLst/>
                <a:latin typeface="Calibri" panose="020F0502020204030204" pitchFamily="34" charset="0"/>
                <a:ea typeface="Calibri" panose="020F0502020204030204" pitchFamily="34" charset="0"/>
              </a:rPr>
              <a:t> </a:t>
            </a:r>
            <a:r>
              <a:rPr lang="fi-FI" sz="2500" b="1" kern="0" spc="-5" dirty="0">
                <a:solidFill>
                  <a:srgbClr val="EBEBEB"/>
                </a:solidFill>
                <a:effectLst/>
                <a:latin typeface="Calibri" panose="020F0502020204030204" pitchFamily="34" charset="0"/>
                <a:ea typeface="Calibri" panose="020F0502020204030204" pitchFamily="34" charset="0"/>
              </a:rPr>
              <a:t>LUPA- JA </a:t>
            </a:r>
            <a:r>
              <a:rPr lang="fi-FI" sz="2500" b="1" kern="0" spc="-5" dirty="0">
                <a:solidFill>
                  <a:srgbClr val="EBEBEB"/>
                </a:solidFill>
                <a:latin typeface="Calibri" panose="020F0502020204030204" pitchFamily="34" charset="0"/>
                <a:ea typeface="Calibri" panose="020F0502020204030204" pitchFamily="34" charset="0"/>
              </a:rPr>
              <a:t>VALVONTAVIRASTOON JATKUU</a:t>
            </a:r>
            <a:endParaRPr lang="fi-FI" sz="2500" dirty="0">
              <a:solidFill>
                <a:srgbClr val="EBEBEB"/>
              </a:solidFill>
            </a:endParaRPr>
          </a:p>
        </p:txBody>
      </p:sp>
      <p:sp>
        <p:nvSpPr>
          <p:cNvPr id="3" name="Sisällön paikkamerkki 2">
            <a:extLst>
              <a:ext uri="{FF2B5EF4-FFF2-40B4-BE49-F238E27FC236}">
                <a16:creationId xmlns:a16="http://schemas.microsoft.com/office/drawing/2014/main" id="{D796B5D8-EB82-7AAA-15CB-C24C380141ED}"/>
              </a:ext>
            </a:extLst>
          </p:cNvPr>
          <p:cNvSpPr>
            <a:spLocks noGrp="1"/>
          </p:cNvSpPr>
          <p:nvPr>
            <p:ph idx="1"/>
          </p:nvPr>
        </p:nvSpPr>
        <p:spPr>
          <a:xfrm>
            <a:off x="5290077" y="437513"/>
            <a:ext cx="5502614" cy="5954325"/>
          </a:xfrm>
        </p:spPr>
        <p:txBody>
          <a:bodyPr anchor="ctr">
            <a:normAutofit fontScale="85000" lnSpcReduction="20000"/>
          </a:bodyPr>
          <a:lstStyle/>
          <a:p>
            <a:pPr algn="just">
              <a:lnSpc>
                <a:spcPct val="115000"/>
              </a:lnSpc>
              <a:spcBef>
                <a:spcPts val="800"/>
              </a:spcBef>
              <a:spcAft>
                <a:spcPts val="400"/>
              </a:spcAft>
            </a:pPr>
            <a:r>
              <a:rPr lang="en-US" sz="1800" b="1" dirty="0" err="1">
                <a:solidFill>
                  <a:srgbClr val="0F4761"/>
                </a:solidFill>
                <a:effectLst/>
                <a:latin typeface="Times New Roman" panose="02020603050405020304" pitchFamily="18" charset="0"/>
                <a:ea typeface="Times New Roman" panose="02020603050405020304" pitchFamily="18" charset="0"/>
                <a:cs typeface="Times New Roman" panose="02020603050405020304" pitchFamily="18" charset="0"/>
              </a:rPr>
              <a:t>Miten</a:t>
            </a:r>
            <a:r>
              <a:rPr lang="en-US" sz="1800" b="1" dirty="0">
                <a:solidFill>
                  <a:srgbClr val="0F476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b="1" dirty="0" err="1">
                <a:solidFill>
                  <a:srgbClr val="0F4761"/>
                </a:solidFill>
                <a:effectLst/>
                <a:latin typeface="Times New Roman" panose="02020603050405020304" pitchFamily="18" charset="0"/>
                <a:ea typeface="Times New Roman" panose="02020603050405020304" pitchFamily="18" charset="0"/>
                <a:cs typeface="Times New Roman" panose="02020603050405020304" pitchFamily="18" charset="0"/>
              </a:rPr>
              <a:t>kantelun</a:t>
            </a:r>
            <a:r>
              <a:rPr lang="en-US" sz="1800" b="1" dirty="0">
                <a:solidFill>
                  <a:srgbClr val="0F476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b="1" dirty="0" err="1">
                <a:solidFill>
                  <a:srgbClr val="0F4761"/>
                </a:solidFill>
                <a:effectLst/>
                <a:latin typeface="Times New Roman" panose="02020603050405020304" pitchFamily="18" charset="0"/>
                <a:ea typeface="Times New Roman" panose="02020603050405020304" pitchFamily="18" charset="0"/>
                <a:cs typeface="Times New Roman" panose="02020603050405020304" pitchFamily="18" charset="0"/>
              </a:rPr>
              <a:t>käsittely</a:t>
            </a:r>
            <a:r>
              <a:rPr lang="en-US" sz="1800" b="1" dirty="0">
                <a:solidFill>
                  <a:srgbClr val="0F476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b="1" dirty="0" err="1">
                <a:solidFill>
                  <a:srgbClr val="0F4761"/>
                </a:solidFill>
                <a:effectLst/>
                <a:latin typeface="Times New Roman" panose="02020603050405020304" pitchFamily="18" charset="0"/>
                <a:ea typeface="Times New Roman" panose="02020603050405020304" pitchFamily="18" charset="0"/>
                <a:cs typeface="Times New Roman" panose="02020603050405020304" pitchFamily="18" charset="0"/>
              </a:rPr>
              <a:t>etenee</a:t>
            </a:r>
            <a:r>
              <a:rPr lang="en-US" sz="1800" b="1" dirty="0">
                <a:solidFill>
                  <a:srgbClr val="0F4761"/>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fi-FI" sz="1800" dirty="0">
              <a:effectLst/>
              <a:latin typeface="Aptos" panose="020B0004020202020204" pitchFamily="34" charset="0"/>
              <a:ea typeface="Times New Roman" panose="02020603050405020304" pitchFamily="18" charset="0"/>
              <a:cs typeface="Times New Roman" panose="02020603050405020304" pitchFamily="18" charset="0"/>
            </a:endParaRPr>
          </a:p>
          <a:p>
            <a:r>
              <a:rPr lang="fi-FI" sz="1800" dirty="0">
                <a:solidFill>
                  <a:srgbClr val="000000"/>
                </a:solidFill>
                <a:effectLst/>
                <a:latin typeface="Times New Roman" panose="02020603050405020304" pitchFamily="18" charset="0"/>
                <a:ea typeface="Times New Roman" panose="02020603050405020304" pitchFamily="18" charset="0"/>
              </a:rPr>
              <a:t>Jos lähetät kantelun sähköisen asiointipalvelun kautta, saat siitä kuittauksen sähköpostiisi. Jos taas lähetät kantelun sähköpostitse kirjaamoon, saat vastaanottokuittauksen suoraan kirjaamolta.</a:t>
            </a:r>
            <a:endParaRPr lang="fi-FI" sz="1800" dirty="0">
              <a:effectLst/>
              <a:latin typeface="Times New Roman" panose="02020603050405020304" pitchFamily="18" charset="0"/>
              <a:ea typeface="Times New Roman" panose="02020603050405020304" pitchFamily="18" charset="0"/>
            </a:endParaRPr>
          </a:p>
          <a:p>
            <a:r>
              <a:rPr lang="fi-FI" sz="1800" dirty="0">
                <a:solidFill>
                  <a:srgbClr val="000000"/>
                </a:solidFill>
                <a:effectLst/>
                <a:latin typeface="Times New Roman" panose="02020603050405020304" pitchFamily="18" charset="0"/>
                <a:ea typeface="Times New Roman" panose="02020603050405020304" pitchFamily="18" charset="0"/>
              </a:rPr>
              <a:t>Huomioi, että asian perehtymiseen menee LVV:ltä enemmän aikaa, jos se sisältää useita eri kysymyksiä. Jos kantelu ei anna aihetta ryhtyä toimenpiteisiin, he ilmoittavat siitä sinulle mahdollisimman pian.</a:t>
            </a:r>
            <a:endParaRPr lang="fi-FI" sz="1800" dirty="0">
              <a:effectLst/>
              <a:latin typeface="Times New Roman" panose="02020603050405020304" pitchFamily="18" charset="0"/>
              <a:ea typeface="Times New Roman" panose="02020603050405020304" pitchFamily="18" charset="0"/>
            </a:endParaRPr>
          </a:p>
          <a:p>
            <a:r>
              <a:rPr lang="fi-FI" sz="1800" dirty="0">
                <a:solidFill>
                  <a:srgbClr val="000000"/>
                </a:solidFill>
                <a:effectLst/>
                <a:latin typeface="Times New Roman" panose="02020603050405020304" pitchFamily="18" charset="0"/>
                <a:ea typeface="Times New Roman" panose="02020603050405020304" pitchFamily="18" charset="0"/>
              </a:rPr>
              <a:t>LVV voi myös siirtää sosiaali- ja terveydenhuollon kantelun käsiteltäväksi muistutuksena hyvinvointialueelle tai yksityiselle palveluntuottajalle. </a:t>
            </a:r>
            <a:endParaRPr lang="fi-FI" sz="1800" dirty="0">
              <a:effectLst/>
              <a:latin typeface="Times New Roman" panose="02020603050405020304" pitchFamily="18" charset="0"/>
              <a:ea typeface="Times New Roman" panose="02020603050405020304" pitchFamily="18" charset="0"/>
            </a:endParaRPr>
          </a:p>
          <a:p>
            <a:r>
              <a:rPr lang="fi-FI" sz="1800" dirty="0">
                <a:solidFill>
                  <a:srgbClr val="000000"/>
                </a:solidFill>
                <a:effectLst/>
                <a:latin typeface="Times New Roman" panose="02020603050405020304" pitchFamily="18" charset="0"/>
                <a:ea typeface="Times New Roman" panose="02020603050405020304" pitchFamily="18" charset="0"/>
              </a:rPr>
              <a:t>Lupa- ja valvontavirasto voi käsitellä ja ratkaista kantelun pelkästään kanteluasiakirjojen perusteella. Jos kantelu otetaan tarkempaan tutkintaan, he hankkivat tarpeelliseksi katsomiaan selvityksiä, asiakirjoja ja asiantuntijalausuntoja. Pyytäessään selvitystä LVV lähettää kantelun kohteelle kaikki heille toimittamasi asiakirjat. He saattavat myös tarvittaessa pyytää sinulta vastinetta saaduista selvityksistä.</a:t>
            </a:r>
            <a:endParaRPr lang="fi-FI" sz="1800" dirty="0">
              <a:effectLst/>
              <a:latin typeface="Times New Roman" panose="02020603050405020304" pitchFamily="18" charset="0"/>
              <a:ea typeface="Times New Roman" panose="02020603050405020304" pitchFamily="18" charset="0"/>
            </a:endParaRPr>
          </a:p>
          <a:p>
            <a:r>
              <a:rPr lang="fi-FI" sz="1800" dirty="0">
                <a:solidFill>
                  <a:srgbClr val="000000"/>
                </a:solidFill>
                <a:effectLst/>
                <a:latin typeface="Times New Roman" panose="02020603050405020304" pitchFamily="18" charset="0"/>
                <a:ea typeface="Times New Roman" panose="02020603050405020304" pitchFamily="18" charset="0"/>
              </a:rPr>
              <a:t>Kun kantelusi on ratkaistu, LVV toimittaa sinulle päätöksen. Kantelupäätös voidaan toimittaa </a:t>
            </a:r>
            <a:r>
              <a:rPr lang="fi-FI" sz="1800" dirty="0" err="1">
                <a:solidFill>
                  <a:srgbClr val="000000"/>
                </a:solidFill>
                <a:effectLst/>
                <a:latin typeface="Times New Roman" panose="02020603050405020304" pitchFamily="18" charset="0"/>
                <a:ea typeface="Times New Roman" panose="02020603050405020304" pitchFamily="18" charset="0"/>
              </a:rPr>
              <a:t>Suomi.fi</a:t>
            </a:r>
            <a:r>
              <a:rPr lang="fi-FI" sz="1800" dirty="0">
                <a:solidFill>
                  <a:srgbClr val="000000"/>
                </a:solidFill>
                <a:effectLst/>
                <a:latin typeface="Times New Roman" panose="02020603050405020304" pitchFamily="18" charset="0"/>
                <a:ea typeface="Times New Roman" panose="02020603050405020304" pitchFamily="18" charset="0"/>
              </a:rPr>
              <a:t>-viestinä, sähköpostilla, turvapostilla tai postin kautta. Kantelupäätökseen ei voi hakea muutosta.</a:t>
            </a:r>
            <a:endParaRPr lang="fi-FI" sz="1800" dirty="0">
              <a:effectLst/>
              <a:latin typeface="Times New Roman" panose="02020603050405020304" pitchFamily="18" charset="0"/>
              <a:ea typeface="Times New Roman" panose="02020603050405020304" pitchFamily="18" charset="0"/>
            </a:endParaRPr>
          </a:p>
          <a:p>
            <a:r>
              <a:rPr lang="fi-FI" sz="1800" dirty="0">
                <a:solidFill>
                  <a:srgbClr val="000000"/>
                </a:solidFill>
                <a:effectLst/>
                <a:latin typeface="Times New Roman" panose="02020603050405020304" pitchFamily="18" charset="0"/>
                <a:ea typeface="Times New Roman" panose="02020603050405020304" pitchFamily="18" charset="0"/>
              </a:rPr>
              <a:t>Jos olet tehnyt kantelun toisen henkilön asiassa ja kantelu koskee salassa pidettäviä asioita, lähetämme sinulle päätöksen vain, jos olet toimittanut meille valtakirjan. Joka tapauksessa ilmoitamme, että kantelu on ratkaistu.</a:t>
            </a:r>
            <a:endParaRPr lang="fi-FI" sz="1800" dirty="0">
              <a:effectLst/>
              <a:latin typeface="Times New Roman" panose="02020603050405020304" pitchFamily="18" charset="0"/>
              <a:ea typeface="Times New Roman" panose="02020603050405020304" pitchFamily="18" charset="0"/>
            </a:endParaRPr>
          </a:p>
          <a:p>
            <a:pPr marL="0" indent="0">
              <a:buNone/>
            </a:pPr>
            <a:endParaRPr lang="fi-FI" sz="2000" dirty="0"/>
          </a:p>
        </p:txBody>
      </p:sp>
    </p:spTree>
    <p:extLst>
      <p:ext uri="{BB962C8B-B14F-4D97-AF65-F5344CB8AC3E}">
        <p14:creationId xmlns:p14="http://schemas.microsoft.com/office/powerpoint/2010/main" val="326331813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324E43EB-867C-4B35-9A5C-E435157C72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A7C0F5DA-B59F-4F13-8BB8-FFD8F2C572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a:lstStyle/>
          <a:p>
            <a:endParaRPr lang="fi-FI"/>
          </a:p>
        </p:txBody>
      </p:sp>
      <p:sp>
        <p:nvSpPr>
          <p:cNvPr id="25" name="Freeform 5">
            <a:extLst>
              <a:ext uri="{FF2B5EF4-FFF2-40B4-BE49-F238E27FC236}">
                <a16:creationId xmlns:a16="http://schemas.microsoft.com/office/drawing/2014/main" id="{9CEA1DEC-CC9E-4776-9E08-048A15BFA6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fi-FI"/>
          </a:p>
        </p:txBody>
      </p:sp>
      <p:sp>
        <p:nvSpPr>
          <p:cNvPr id="27" name="Freeform: Shape 26">
            <a:extLst>
              <a:ext uri="{FF2B5EF4-FFF2-40B4-BE49-F238E27FC236}">
                <a16:creationId xmlns:a16="http://schemas.microsoft.com/office/drawing/2014/main" id="{9CE399CF-F4B8-4832-A8CB-B93F6B1EF4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5171964" y="-140866"/>
            <a:ext cx="6053670" cy="7139732"/>
          </a:xfrm>
          <a:custGeom>
            <a:avLst/>
            <a:gdLst>
              <a:gd name="connsiteX0" fmla="*/ 6053670 w 6053670"/>
              <a:gd name="connsiteY0" fmla="*/ 1098 h 7139732"/>
              <a:gd name="connsiteX1" fmla="*/ 6053670 w 6053670"/>
              <a:gd name="connsiteY1" fmla="*/ 1084479 h 7139732"/>
              <a:gd name="connsiteX2" fmla="*/ 6053670 w 6053670"/>
              <a:gd name="connsiteY2" fmla="*/ 1254558 h 7139732"/>
              <a:gd name="connsiteX3" fmla="*/ 6053670 w 6053670"/>
              <a:gd name="connsiteY3" fmla="*/ 7139732 h 7139732"/>
              <a:gd name="connsiteX4" fmla="*/ 0 w 6053670"/>
              <a:gd name="connsiteY4" fmla="*/ 7139732 h 7139732"/>
              <a:gd name="connsiteX5" fmla="*/ 0 w 6053670"/>
              <a:gd name="connsiteY5" fmla="*/ 1249853 h 7139732"/>
              <a:gd name="connsiteX6" fmla="*/ 0 w 6053670"/>
              <a:gd name="connsiteY6" fmla="*/ 1084479 h 7139732"/>
              <a:gd name="connsiteX7" fmla="*/ 0 w 6053670"/>
              <a:gd name="connsiteY7" fmla="*/ 0 h 7139732"/>
              <a:gd name="connsiteX8" fmla="*/ 35717 w 6053670"/>
              <a:gd name="connsiteY8" fmla="*/ 5488 h 7139732"/>
              <a:gd name="connsiteX9" fmla="*/ 140445 w 6053670"/>
              <a:gd name="connsiteY9" fmla="*/ 21641 h 7139732"/>
              <a:gd name="connsiteX10" fmla="*/ 216722 w 6053670"/>
              <a:gd name="connsiteY10" fmla="*/ 32932 h 7139732"/>
              <a:gd name="connsiteX11" fmla="*/ 307527 w 6053670"/>
              <a:gd name="connsiteY11" fmla="*/ 44850 h 7139732"/>
              <a:gd name="connsiteX12" fmla="*/ 415282 w 6053670"/>
              <a:gd name="connsiteY12" fmla="*/ 59121 h 7139732"/>
              <a:gd name="connsiteX13" fmla="*/ 534539 w 6053670"/>
              <a:gd name="connsiteY13" fmla="*/ 74175 h 7139732"/>
              <a:gd name="connsiteX14" fmla="*/ 668931 w 6053670"/>
              <a:gd name="connsiteY14" fmla="*/ 90014 h 7139732"/>
              <a:gd name="connsiteX15" fmla="*/ 815430 w 6053670"/>
              <a:gd name="connsiteY15" fmla="*/ 106794 h 7139732"/>
              <a:gd name="connsiteX16" fmla="*/ 974641 w 6053670"/>
              <a:gd name="connsiteY16" fmla="*/ 123574 h 7139732"/>
              <a:gd name="connsiteX17" fmla="*/ 1144144 w 6053670"/>
              <a:gd name="connsiteY17" fmla="*/ 140667 h 7139732"/>
              <a:gd name="connsiteX18" fmla="*/ 1326965 w 6053670"/>
              <a:gd name="connsiteY18" fmla="*/ 156506 h 7139732"/>
              <a:gd name="connsiteX19" fmla="*/ 1518261 w 6053670"/>
              <a:gd name="connsiteY19" fmla="*/ 171717 h 7139732"/>
              <a:gd name="connsiteX20" fmla="*/ 1720453 w 6053670"/>
              <a:gd name="connsiteY20" fmla="*/ 185518 h 7139732"/>
              <a:gd name="connsiteX21" fmla="*/ 1931121 w 6053670"/>
              <a:gd name="connsiteY21" fmla="*/ 198690 h 7139732"/>
              <a:gd name="connsiteX22" fmla="*/ 2150869 w 6053670"/>
              <a:gd name="connsiteY22" fmla="*/ 211079 h 7139732"/>
              <a:gd name="connsiteX23" fmla="*/ 2263467 w 6053670"/>
              <a:gd name="connsiteY23" fmla="*/ 215470 h 7139732"/>
              <a:gd name="connsiteX24" fmla="*/ 2378487 w 6053670"/>
              <a:gd name="connsiteY24" fmla="*/ 220332 h 7139732"/>
              <a:gd name="connsiteX25" fmla="*/ 2495323 w 6053670"/>
              <a:gd name="connsiteY25" fmla="*/ 224879 h 7139732"/>
              <a:gd name="connsiteX26" fmla="*/ 2612764 w 6053670"/>
              <a:gd name="connsiteY26" fmla="*/ 227859 h 7139732"/>
              <a:gd name="connsiteX27" fmla="*/ 2732627 w 6053670"/>
              <a:gd name="connsiteY27" fmla="*/ 230525 h 7139732"/>
              <a:gd name="connsiteX28" fmla="*/ 2853700 w 6053670"/>
              <a:gd name="connsiteY28" fmla="*/ 233348 h 7139732"/>
              <a:gd name="connsiteX29" fmla="*/ 2977195 w 6053670"/>
              <a:gd name="connsiteY29" fmla="*/ 235229 h 7139732"/>
              <a:gd name="connsiteX30" fmla="*/ 3101901 w 6053670"/>
              <a:gd name="connsiteY30" fmla="*/ 235229 h 7139732"/>
              <a:gd name="connsiteX31" fmla="*/ 3227817 w 6053670"/>
              <a:gd name="connsiteY31" fmla="*/ 236170 h 7139732"/>
              <a:gd name="connsiteX32" fmla="*/ 3354944 w 6053670"/>
              <a:gd name="connsiteY32" fmla="*/ 235229 h 7139732"/>
              <a:gd name="connsiteX33" fmla="*/ 3483887 w 6053670"/>
              <a:gd name="connsiteY33" fmla="*/ 233348 h 7139732"/>
              <a:gd name="connsiteX34" fmla="*/ 3612830 w 6053670"/>
              <a:gd name="connsiteY34" fmla="*/ 231623 h 7139732"/>
              <a:gd name="connsiteX35" fmla="*/ 3743590 w 6053670"/>
              <a:gd name="connsiteY35" fmla="*/ 227859 h 7139732"/>
              <a:gd name="connsiteX36" fmla="*/ 3875560 w 6053670"/>
              <a:gd name="connsiteY36" fmla="*/ 223938 h 7139732"/>
              <a:gd name="connsiteX37" fmla="*/ 4007530 w 6053670"/>
              <a:gd name="connsiteY37" fmla="*/ 219391 h 7139732"/>
              <a:gd name="connsiteX38" fmla="*/ 4140710 w 6053670"/>
              <a:gd name="connsiteY38" fmla="*/ 212961 h 7139732"/>
              <a:gd name="connsiteX39" fmla="*/ 4275102 w 6053670"/>
              <a:gd name="connsiteY39" fmla="*/ 205277 h 7139732"/>
              <a:gd name="connsiteX40" fmla="*/ 4410098 w 6053670"/>
              <a:gd name="connsiteY40" fmla="*/ 197907 h 7139732"/>
              <a:gd name="connsiteX41" fmla="*/ 4545096 w 6053670"/>
              <a:gd name="connsiteY41" fmla="*/ 188498 h 7139732"/>
              <a:gd name="connsiteX42" fmla="*/ 4681909 w 6053670"/>
              <a:gd name="connsiteY42" fmla="*/ 177207 h 7139732"/>
              <a:gd name="connsiteX43" fmla="*/ 4816905 w 6053670"/>
              <a:gd name="connsiteY43" fmla="*/ 165916 h 7139732"/>
              <a:gd name="connsiteX44" fmla="*/ 4954323 w 6053670"/>
              <a:gd name="connsiteY44" fmla="*/ 152899 h 7139732"/>
              <a:gd name="connsiteX45" fmla="*/ 5092347 w 6053670"/>
              <a:gd name="connsiteY45" fmla="*/ 138629 h 7139732"/>
              <a:gd name="connsiteX46" fmla="*/ 5228555 w 6053670"/>
              <a:gd name="connsiteY46" fmla="*/ 123574 h 7139732"/>
              <a:gd name="connsiteX47" fmla="*/ 5366578 w 6053670"/>
              <a:gd name="connsiteY47" fmla="*/ 106010 h 7139732"/>
              <a:gd name="connsiteX48" fmla="*/ 5503997 w 6053670"/>
              <a:gd name="connsiteY48" fmla="*/ 87192 h 7139732"/>
              <a:gd name="connsiteX49" fmla="*/ 5642020 w 6053670"/>
              <a:gd name="connsiteY49" fmla="*/ 68530 h 7139732"/>
              <a:gd name="connsiteX50" fmla="*/ 5779438 w 6053670"/>
              <a:gd name="connsiteY50" fmla="*/ 46733 h 7139732"/>
              <a:gd name="connsiteX51" fmla="*/ 5916251 w 6053670"/>
              <a:gd name="connsiteY51" fmla="*/ 24464 h 7139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53670" h="7139732">
                <a:moveTo>
                  <a:pt x="6053670" y="1098"/>
                </a:moveTo>
                <a:lnTo>
                  <a:pt x="6053670" y="1084479"/>
                </a:lnTo>
                <a:lnTo>
                  <a:pt x="6053670" y="1254558"/>
                </a:lnTo>
                <a:lnTo>
                  <a:pt x="6053670" y="7139732"/>
                </a:lnTo>
                <a:lnTo>
                  <a:pt x="0" y="7139732"/>
                </a:lnTo>
                <a:lnTo>
                  <a:pt x="0" y="1249853"/>
                </a:lnTo>
                <a:lnTo>
                  <a:pt x="0" y="1084479"/>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1" y="235229"/>
                </a:lnTo>
                <a:lnTo>
                  <a:pt x="3227817" y="236170"/>
                </a:lnTo>
                <a:lnTo>
                  <a:pt x="3354944" y="235229"/>
                </a:lnTo>
                <a:lnTo>
                  <a:pt x="3483887" y="233348"/>
                </a:lnTo>
                <a:lnTo>
                  <a:pt x="3612830" y="231623"/>
                </a:lnTo>
                <a:lnTo>
                  <a:pt x="3743590" y="227859"/>
                </a:lnTo>
                <a:lnTo>
                  <a:pt x="3875560" y="223938"/>
                </a:lnTo>
                <a:lnTo>
                  <a:pt x="4007530"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bg1"/>
          </a:solidFill>
          <a:ln>
            <a:noFill/>
          </a:ln>
        </p:spPr>
        <p:txBody>
          <a:bodyPr/>
          <a:lstStyle/>
          <a:p>
            <a:endParaRPr lang="fi-FI"/>
          </a:p>
        </p:txBody>
      </p:sp>
      <p:sp>
        <p:nvSpPr>
          <p:cNvPr id="29" name="Freeform 5">
            <a:extLst>
              <a:ext uri="{FF2B5EF4-FFF2-40B4-BE49-F238E27FC236}">
                <a16:creationId xmlns:a16="http://schemas.microsoft.com/office/drawing/2014/main" id="{1F23E73A-FDC8-462C-83C1-3AA8961449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fi-FI"/>
          </a:p>
        </p:txBody>
      </p:sp>
      <p:sp>
        <p:nvSpPr>
          <p:cNvPr id="2" name="Otsikko 1">
            <a:extLst>
              <a:ext uri="{FF2B5EF4-FFF2-40B4-BE49-F238E27FC236}">
                <a16:creationId xmlns:a16="http://schemas.microsoft.com/office/drawing/2014/main" id="{62631EAD-E6F0-C41F-2B5F-47910D91978C}"/>
              </a:ext>
            </a:extLst>
          </p:cNvPr>
          <p:cNvSpPr>
            <a:spLocks noGrp="1"/>
          </p:cNvSpPr>
          <p:nvPr>
            <p:ph type="title"/>
          </p:nvPr>
        </p:nvSpPr>
        <p:spPr>
          <a:xfrm>
            <a:off x="994087" y="1130603"/>
            <a:ext cx="3342442" cy="4596794"/>
          </a:xfrm>
        </p:spPr>
        <p:txBody>
          <a:bodyPr anchor="ctr">
            <a:normAutofit/>
          </a:bodyPr>
          <a:lstStyle/>
          <a:p>
            <a:r>
              <a:rPr lang="fi-FI" sz="2500" b="1" kern="0" spc="-5" dirty="0">
                <a:solidFill>
                  <a:srgbClr val="EBEBEB"/>
                </a:solidFill>
                <a:latin typeface="Calibri" panose="020F0502020204030204" pitchFamily="34" charset="0"/>
                <a:ea typeface="Calibri" panose="020F0502020204030204" pitchFamily="34" charset="0"/>
              </a:rPr>
              <a:t>SINULLA ON OIKEUS TEHDÄ </a:t>
            </a:r>
            <a:r>
              <a:rPr lang="fi-FI" sz="2500" b="1" kern="0" spc="-5" dirty="0">
                <a:solidFill>
                  <a:srgbClr val="EBEBEB"/>
                </a:solidFill>
                <a:effectLst/>
                <a:latin typeface="Calibri" panose="020F0502020204030204" pitchFamily="34" charset="0"/>
                <a:ea typeface="Calibri" panose="020F0502020204030204" pitchFamily="34" charset="0"/>
              </a:rPr>
              <a:t>KANTELU</a:t>
            </a:r>
            <a:r>
              <a:rPr lang="fi-FI" sz="2500" b="1" kern="0" spc="-80" dirty="0">
                <a:solidFill>
                  <a:srgbClr val="EBEBEB"/>
                </a:solidFill>
                <a:effectLst/>
                <a:latin typeface="Calibri" panose="020F0502020204030204" pitchFamily="34" charset="0"/>
                <a:ea typeface="Calibri" panose="020F0502020204030204" pitchFamily="34" charset="0"/>
              </a:rPr>
              <a:t> </a:t>
            </a:r>
            <a:r>
              <a:rPr lang="fi-FI" sz="2500" b="1" kern="0" spc="-5" dirty="0">
                <a:solidFill>
                  <a:srgbClr val="EBEBEB"/>
                </a:solidFill>
                <a:effectLst/>
                <a:latin typeface="Calibri" panose="020F0502020204030204" pitchFamily="34" charset="0"/>
                <a:ea typeface="Calibri" panose="020F0502020204030204" pitchFamily="34" charset="0"/>
              </a:rPr>
              <a:t>LUPA- JA </a:t>
            </a:r>
            <a:r>
              <a:rPr lang="fi-FI" sz="2500" b="1" kern="0" spc="-5" dirty="0">
                <a:solidFill>
                  <a:srgbClr val="EBEBEB"/>
                </a:solidFill>
                <a:latin typeface="Calibri" panose="020F0502020204030204" pitchFamily="34" charset="0"/>
                <a:ea typeface="Calibri" panose="020F0502020204030204" pitchFamily="34" charset="0"/>
              </a:rPr>
              <a:t>VALVONTAVIRASTOON JATKUU</a:t>
            </a:r>
            <a:endParaRPr lang="fi-FI" sz="2500" dirty="0">
              <a:solidFill>
                <a:srgbClr val="EBEBEB"/>
              </a:solidFill>
            </a:endParaRPr>
          </a:p>
        </p:txBody>
      </p:sp>
      <p:sp>
        <p:nvSpPr>
          <p:cNvPr id="3" name="Sisällön paikkamerkki 2">
            <a:extLst>
              <a:ext uri="{FF2B5EF4-FFF2-40B4-BE49-F238E27FC236}">
                <a16:creationId xmlns:a16="http://schemas.microsoft.com/office/drawing/2014/main" id="{D796B5D8-EB82-7AAA-15CB-C24C380141ED}"/>
              </a:ext>
            </a:extLst>
          </p:cNvPr>
          <p:cNvSpPr>
            <a:spLocks noGrp="1"/>
          </p:cNvSpPr>
          <p:nvPr>
            <p:ph idx="1"/>
          </p:nvPr>
        </p:nvSpPr>
        <p:spPr>
          <a:xfrm>
            <a:off x="5290077" y="437513"/>
            <a:ext cx="5502614" cy="5954325"/>
          </a:xfrm>
        </p:spPr>
        <p:txBody>
          <a:bodyPr anchor="ctr">
            <a:normAutofit lnSpcReduction="10000"/>
          </a:bodyPr>
          <a:lstStyle/>
          <a:p>
            <a:pPr algn="just">
              <a:lnSpc>
                <a:spcPct val="115000"/>
              </a:lnSpc>
              <a:spcBef>
                <a:spcPts val="800"/>
              </a:spcBef>
              <a:spcAft>
                <a:spcPts val="400"/>
              </a:spcAft>
            </a:pPr>
            <a:r>
              <a:rPr lang="fi-FI" sz="1800" b="1" dirty="0">
                <a:solidFill>
                  <a:srgbClr val="0F4761"/>
                </a:solidFill>
                <a:effectLst/>
                <a:latin typeface="Times New Roman" panose="02020603050405020304" pitchFamily="18" charset="0"/>
                <a:ea typeface="Times New Roman" panose="02020603050405020304" pitchFamily="18" charset="0"/>
                <a:cs typeface="Times New Roman" panose="02020603050405020304" pitchFamily="18" charset="0"/>
              </a:rPr>
              <a:t>Mitä kantelusta voi ja ei voi seurata?</a:t>
            </a:r>
            <a:r>
              <a:rPr lang="fi-FI" sz="1800" b="1"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fi-FI" sz="1800" dirty="0">
              <a:effectLst/>
              <a:latin typeface="Aptos" panose="020B0004020202020204" pitchFamily="34" charset="0"/>
              <a:ea typeface="Times New Roman" panose="02020603050405020304" pitchFamily="18" charset="0"/>
              <a:cs typeface="Times New Roman" panose="02020603050405020304" pitchFamily="18" charset="0"/>
            </a:endParaRPr>
          </a:p>
          <a:p>
            <a:r>
              <a:rPr lang="fi-FI" sz="1800" dirty="0">
                <a:solidFill>
                  <a:srgbClr val="000000"/>
                </a:solidFill>
                <a:effectLst/>
                <a:latin typeface="Times New Roman" panose="02020603050405020304" pitchFamily="18" charset="0"/>
                <a:ea typeface="Times New Roman" panose="02020603050405020304" pitchFamily="18" charset="0"/>
              </a:rPr>
              <a:t>Jos LVV katsoo, että palvelussa tai hoidossa on tapahtunut virheitä tai esiintynyt epäasianmukaisuutta, he ryhtyvät toimenpiteisiin, joihin kantelun perusteella katsovat olevan aihetta. Jos arvio on, että kantelun perusteella ei ole aihetta ryhtyä toimenpiteisiin, he ilmoittavat asiasta kantelun tekijälle. Lisäksi LVV voi antaa sosiaali- tai terveydenhuollon ammattihenkilölle tai toiminnasta vastuussa olevalle hallinnollista ohjausta. Sen tarkoitus on ohjata ammattihenkilöä tai toimipaikkaa toimimaan jatkossa toisella tavalla.</a:t>
            </a:r>
            <a:endParaRPr lang="fi-FI" sz="1800" dirty="0">
              <a:effectLst/>
              <a:latin typeface="Times New Roman" panose="02020603050405020304" pitchFamily="18" charset="0"/>
              <a:ea typeface="Times New Roman" panose="02020603050405020304" pitchFamily="18" charset="0"/>
            </a:endParaRPr>
          </a:p>
          <a:p>
            <a:r>
              <a:rPr lang="fi-FI" sz="1800" dirty="0">
                <a:solidFill>
                  <a:srgbClr val="000000"/>
                </a:solidFill>
                <a:effectLst/>
                <a:latin typeface="Times New Roman" panose="02020603050405020304" pitchFamily="18" charset="0"/>
                <a:ea typeface="Times New Roman" panose="02020603050405020304" pitchFamily="18" charset="0"/>
              </a:rPr>
              <a:t>LVV ei voi kantelun perusteella muuttaa tai kumota lääkärin tekemää diagnoosia tai hoitopäätöstä, eikä tuomioistuinten tai muiden viranomaisten ratkaisuja. Lupa- ja valvontavirasto ei myöskään käsittele rikosepäilyjä. Tällaisissa tapauksissa tulee olla yhteydessä poliisiin.</a:t>
            </a:r>
            <a:endParaRPr lang="fi-FI" sz="1800" dirty="0">
              <a:effectLst/>
              <a:latin typeface="Times New Roman" panose="02020603050405020304" pitchFamily="18" charset="0"/>
              <a:ea typeface="Times New Roman" panose="02020603050405020304" pitchFamily="18" charset="0"/>
            </a:endParaRPr>
          </a:p>
          <a:p>
            <a:r>
              <a:rPr lang="fi-FI" sz="1800" dirty="0">
                <a:solidFill>
                  <a:srgbClr val="000000"/>
                </a:solidFill>
                <a:effectLst/>
                <a:latin typeface="Times New Roman" panose="02020603050405020304" pitchFamily="18" charset="0"/>
                <a:ea typeface="Times New Roman" panose="02020603050405020304" pitchFamily="18" charset="0"/>
              </a:rPr>
              <a:t>Kantelija ei voi saada kantelun myötä rahallista korvausta Lupa- ja valvontavirastolta</a:t>
            </a:r>
            <a:endParaRPr lang="fi-FI" sz="1800" dirty="0">
              <a:effectLst/>
              <a:latin typeface="Times New Roman" panose="02020603050405020304" pitchFamily="18" charset="0"/>
              <a:ea typeface="Times New Roman" panose="02020603050405020304" pitchFamily="18" charset="0"/>
            </a:endParaRPr>
          </a:p>
          <a:p>
            <a:pPr marL="0" indent="0">
              <a:buNone/>
            </a:pPr>
            <a:endParaRPr lang="fi-FI" sz="2000" dirty="0"/>
          </a:p>
        </p:txBody>
      </p:sp>
    </p:spTree>
    <p:extLst>
      <p:ext uri="{BB962C8B-B14F-4D97-AF65-F5344CB8AC3E}">
        <p14:creationId xmlns:p14="http://schemas.microsoft.com/office/powerpoint/2010/main" val="379024006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324E43EB-867C-4B35-9A5C-E435157C72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A7C0F5DA-B59F-4F13-8BB8-FFD8F2C572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a:lstStyle/>
          <a:p>
            <a:endParaRPr lang="fi-FI"/>
          </a:p>
        </p:txBody>
      </p:sp>
      <p:sp>
        <p:nvSpPr>
          <p:cNvPr id="25" name="Freeform 5">
            <a:extLst>
              <a:ext uri="{FF2B5EF4-FFF2-40B4-BE49-F238E27FC236}">
                <a16:creationId xmlns:a16="http://schemas.microsoft.com/office/drawing/2014/main" id="{9CEA1DEC-CC9E-4776-9E08-048A15BFA6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fi-FI"/>
          </a:p>
        </p:txBody>
      </p:sp>
      <p:sp>
        <p:nvSpPr>
          <p:cNvPr id="27" name="Freeform: Shape 26">
            <a:extLst>
              <a:ext uri="{FF2B5EF4-FFF2-40B4-BE49-F238E27FC236}">
                <a16:creationId xmlns:a16="http://schemas.microsoft.com/office/drawing/2014/main" id="{9CE399CF-F4B8-4832-A8CB-B93F6B1EF4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5171964" y="-140866"/>
            <a:ext cx="6053670" cy="7139732"/>
          </a:xfrm>
          <a:custGeom>
            <a:avLst/>
            <a:gdLst>
              <a:gd name="connsiteX0" fmla="*/ 6053670 w 6053670"/>
              <a:gd name="connsiteY0" fmla="*/ 1098 h 7139732"/>
              <a:gd name="connsiteX1" fmla="*/ 6053670 w 6053670"/>
              <a:gd name="connsiteY1" fmla="*/ 1084479 h 7139732"/>
              <a:gd name="connsiteX2" fmla="*/ 6053670 w 6053670"/>
              <a:gd name="connsiteY2" fmla="*/ 1254558 h 7139732"/>
              <a:gd name="connsiteX3" fmla="*/ 6053670 w 6053670"/>
              <a:gd name="connsiteY3" fmla="*/ 7139732 h 7139732"/>
              <a:gd name="connsiteX4" fmla="*/ 0 w 6053670"/>
              <a:gd name="connsiteY4" fmla="*/ 7139732 h 7139732"/>
              <a:gd name="connsiteX5" fmla="*/ 0 w 6053670"/>
              <a:gd name="connsiteY5" fmla="*/ 1249853 h 7139732"/>
              <a:gd name="connsiteX6" fmla="*/ 0 w 6053670"/>
              <a:gd name="connsiteY6" fmla="*/ 1084479 h 7139732"/>
              <a:gd name="connsiteX7" fmla="*/ 0 w 6053670"/>
              <a:gd name="connsiteY7" fmla="*/ 0 h 7139732"/>
              <a:gd name="connsiteX8" fmla="*/ 35717 w 6053670"/>
              <a:gd name="connsiteY8" fmla="*/ 5488 h 7139732"/>
              <a:gd name="connsiteX9" fmla="*/ 140445 w 6053670"/>
              <a:gd name="connsiteY9" fmla="*/ 21641 h 7139732"/>
              <a:gd name="connsiteX10" fmla="*/ 216722 w 6053670"/>
              <a:gd name="connsiteY10" fmla="*/ 32932 h 7139732"/>
              <a:gd name="connsiteX11" fmla="*/ 307527 w 6053670"/>
              <a:gd name="connsiteY11" fmla="*/ 44850 h 7139732"/>
              <a:gd name="connsiteX12" fmla="*/ 415282 w 6053670"/>
              <a:gd name="connsiteY12" fmla="*/ 59121 h 7139732"/>
              <a:gd name="connsiteX13" fmla="*/ 534539 w 6053670"/>
              <a:gd name="connsiteY13" fmla="*/ 74175 h 7139732"/>
              <a:gd name="connsiteX14" fmla="*/ 668931 w 6053670"/>
              <a:gd name="connsiteY14" fmla="*/ 90014 h 7139732"/>
              <a:gd name="connsiteX15" fmla="*/ 815430 w 6053670"/>
              <a:gd name="connsiteY15" fmla="*/ 106794 h 7139732"/>
              <a:gd name="connsiteX16" fmla="*/ 974641 w 6053670"/>
              <a:gd name="connsiteY16" fmla="*/ 123574 h 7139732"/>
              <a:gd name="connsiteX17" fmla="*/ 1144144 w 6053670"/>
              <a:gd name="connsiteY17" fmla="*/ 140667 h 7139732"/>
              <a:gd name="connsiteX18" fmla="*/ 1326965 w 6053670"/>
              <a:gd name="connsiteY18" fmla="*/ 156506 h 7139732"/>
              <a:gd name="connsiteX19" fmla="*/ 1518261 w 6053670"/>
              <a:gd name="connsiteY19" fmla="*/ 171717 h 7139732"/>
              <a:gd name="connsiteX20" fmla="*/ 1720453 w 6053670"/>
              <a:gd name="connsiteY20" fmla="*/ 185518 h 7139732"/>
              <a:gd name="connsiteX21" fmla="*/ 1931121 w 6053670"/>
              <a:gd name="connsiteY21" fmla="*/ 198690 h 7139732"/>
              <a:gd name="connsiteX22" fmla="*/ 2150869 w 6053670"/>
              <a:gd name="connsiteY22" fmla="*/ 211079 h 7139732"/>
              <a:gd name="connsiteX23" fmla="*/ 2263467 w 6053670"/>
              <a:gd name="connsiteY23" fmla="*/ 215470 h 7139732"/>
              <a:gd name="connsiteX24" fmla="*/ 2378487 w 6053670"/>
              <a:gd name="connsiteY24" fmla="*/ 220332 h 7139732"/>
              <a:gd name="connsiteX25" fmla="*/ 2495323 w 6053670"/>
              <a:gd name="connsiteY25" fmla="*/ 224879 h 7139732"/>
              <a:gd name="connsiteX26" fmla="*/ 2612764 w 6053670"/>
              <a:gd name="connsiteY26" fmla="*/ 227859 h 7139732"/>
              <a:gd name="connsiteX27" fmla="*/ 2732627 w 6053670"/>
              <a:gd name="connsiteY27" fmla="*/ 230525 h 7139732"/>
              <a:gd name="connsiteX28" fmla="*/ 2853700 w 6053670"/>
              <a:gd name="connsiteY28" fmla="*/ 233348 h 7139732"/>
              <a:gd name="connsiteX29" fmla="*/ 2977195 w 6053670"/>
              <a:gd name="connsiteY29" fmla="*/ 235229 h 7139732"/>
              <a:gd name="connsiteX30" fmla="*/ 3101901 w 6053670"/>
              <a:gd name="connsiteY30" fmla="*/ 235229 h 7139732"/>
              <a:gd name="connsiteX31" fmla="*/ 3227817 w 6053670"/>
              <a:gd name="connsiteY31" fmla="*/ 236170 h 7139732"/>
              <a:gd name="connsiteX32" fmla="*/ 3354944 w 6053670"/>
              <a:gd name="connsiteY32" fmla="*/ 235229 h 7139732"/>
              <a:gd name="connsiteX33" fmla="*/ 3483887 w 6053670"/>
              <a:gd name="connsiteY33" fmla="*/ 233348 h 7139732"/>
              <a:gd name="connsiteX34" fmla="*/ 3612830 w 6053670"/>
              <a:gd name="connsiteY34" fmla="*/ 231623 h 7139732"/>
              <a:gd name="connsiteX35" fmla="*/ 3743590 w 6053670"/>
              <a:gd name="connsiteY35" fmla="*/ 227859 h 7139732"/>
              <a:gd name="connsiteX36" fmla="*/ 3875560 w 6053670"/>
              <a:gd name="connsiteY36" fmla="*/ 223938 h 7139732"/>
              <a:gd name="connsiteX37" fmla="*/ 4007530 w 6053670"/>
              <a:gd name="connsiteY37" fmla="*/ 219391 h 7139732"/>
              <a:gd name="connsiteX38" fmla="*/ 4140710 w 6053670"/>
              <a:gd name="connsiteY38" fmla="*/ 212961 h 7139732"/>
              <a:gd name="connsiteX39" fmla="*/ 4275102 w 6053670"/>
              <a:gd name="connsiteY39" fmla="*/ 205277 h 7139732"/>
              <a:gd name="connsiteX40" fmla="*/ 4410098 w 6053670"/>
              <a:gd name="connsiteY40" fmla="*/ 197907 h 7139732"/>
              <a:gd name="connsiteX41" fmla="*/ 4545096 w 6053670"/>
              <a:gd name="connsiteY41" fmla="*/ 188498 h 7139732"/>
              <a:gd name="connsiteX42" fmla="*/ 4681909 w 6053670"/>
              <a:gd name="connsiteY42" fmla="*/ 177207 h 7139732"/>
              <a:gd name="connsiteX43" fmla="*/ 4816905 w 6053670"/>
              <a:gd name="connsiteY43" fmla="*/ 165916 h 7139732"/>
              <a:gd name="connsiteX44" fmla="*/ 4954323 w 6053670"/>
              <a:gd name="connsiteY44" fmla="*/ 152899 h 7139732"/>
              <a:gd name="connsiteX45" fmla="*/ 5092347 w 6053670"/>
              <a:gd name="connsiteY45" fmla="*/ 138629 h 7139732"/>
              <a:gd name="connsiteX46" fmla="*/ 5228555 w 6053670"/>
              <a:gd name="connsiteY46" fmla="*/ 123574 h 7139732"/>
              <a:gd name="connsiteX47" fmla="*/ 5366578 w 6053670"/>
              <a:gd name="connsiteY47" fmla="*/ 106010 h 7139732"/>
              <a:gd name="connsiteX48" fmla="*/ 5503997 w 6053670"/>
              <a:gd name="connsiteY48" fmla="*/ 87192 h 7139732"/>
              <a:gd name="connsiteX49" fmla="*/ 5642020 w 6053670"/>
              <a:gd name="connsiteY49" fmla="*/ 68530 h 7139732"/>
              <a:gd name="connsiteX50" fmla="*/ 5779438 w 6053670"/>
              <a:gd name="connsiteY50" fmla="*/ 46733 h 7139732"/>
              <a:gd name="connsiteX51" fmla="*/ 5916251 w 6053670"/>
              <a:gd name="connsiteY51" fmla="*/ 24464 h 7139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53670" h="7139732">
                <a:moveTo>
                  <a:pt x="6053670" y="1098"/>
                </a:moveTo>
                <a:lnTo>
                  <a:pt x="6053670" y="1084479"/>
                </a:lnTo>
                <a:lnTo>
                  <a:pt x="6053670" y="1254558"/>
                </a:lnTo>
                <a:lnTo>
                  <a:pt x="6053670" y="7139732"/>
                </a:lnTo>
                <a:lnTo>
                  <a:pt x="0" y="7139732"/>
                </a:lnTo>
                <a:lnTo>
                  <a:pt x="0" y="1249853"/>
                </a:lnTo>
                <a:lnTo>
                  <a:pt x="0" y="1084479"/>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1" y="235229"/>
                </a:lnTo>
                <a:lnTo>
                  <a:pt x="3227817" y="236170"/>
                </a:lnTo>
                <a:lnTo>
                  <a:pt x="3354944" y="235229"/>
                </a:lnTo>
                <a:lnTo>
                  <a:pt x="3483887" y="233348"/>
                </a:lnTo>
                <a:lnTo>
                  <a:pt x="3612830" y="231623"/>
                </a:lnTo>
                <a:lnTo>
                  <a:pt x="3743590" y="227859"/>
                </a:lnTo>
                <a:lnTo>
                  <a:pt x="3875560" y="223938"/>
                </a:lnTo>
                <a:lnTo>
                  <a:pt x="4007530"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bg1"/>
          </a:solidFill>
          <a:ln>
            <a:noFill/>
          </a:ln>
        </p:spPr>
        <p:txBody>
          <a:bodyPr/>
          <a:lstStyle/>
          <a:p>
            <a:endParaRPr lang="fi-FI"/>
          </a:p>
        </p:txBody>
      </p:sp>
      <p:sp>
        <p:nvSpPr>
          <p:cNvPr id="29" name="Freeform 5">
            <a:extLst>
              <a:ext uri="{FF2B5EF4-FFF2-40B4-BE49-F238E27FC236}">
                <a16:creationId xmlns:a16="http://schemas.microsoft.com/office/drawing/2014/main" id="{1F23E73A-FDC8-462C-83C1-3AA8961449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fi-FI"/>
          </a:p>
        </p:txBody>
      </p:sp>
      <p:sp>
        <p:nvSpPr>
          <p:cNvPr id="2" name="Otsikko 1">
            <a:extLst>
              <a:ext uri="{FF2B5EF4-FFF2-40B4-BE49-F238E27FC236}">
                <a16:creationId xmlns:a16="http://schemas.microsoft.com/office/drawing/2014/main" id="{62631EAD-E6F0-C41F-2B5F-47910D91978C}"/>
              </a:ext>
            </a:extLst>
          </p:cNvPr>
          <p:cNvSpPr>
            <a:spLocks noGrp="1"/>
          </p:cNvSpPr>
          <p:nvPr>
            <p:ph type="title"/>
          </p:nvPr>
        </p:nvSpPr>
        <p:spPr>
          <a:xfrm>
            <a:off x="994087" y="1130603"/>
            <a:ext cx="3342442" cy="4596794"/>
          </a:xfrm>
        </p:spPr>
        <p:txBody>
          <a:bodyPr anchor="ctr">
            <a:normAutofit/>
          </a:bodyPr>
          <a:lstStyle/>
          <a:p>
            <a:r>
              <a:rPr lang="fi-FI" sz="2500" b="1" kern="0" spc="-5" dirty="0">
                <a:solidFill>
                  <a:srgbClr val="EBEBEB"/>
                </a:solidFill>
                <a:latin typeface="Calibri" panose="020F0502020204030204" pitchFamily="34" charset="0"/>
                <a:ea typeface="Calibri" panose="020F0502020204030204" pitchFamily="34" charset="0"/>
              </a:rPr>
              <a:t>SINULLA ON OIKEUS TEHDÄ </a:t>
            </a:r>
            <a:r>
              <a:rPr lang="fi-FI" sz="2500" b="1" kern="0" spc="-5" dirty="0">
                <a:solidFill>
                  <a:srgbClr val="EBEBEB"/>
                </a:solidFill>
                <a:effectLst/>
                <a:latin typeface="Calibri" panose="020F0502020204030204" pitchFamily="34" charset="0"/>
                <a:ea typeface="Calibri" panose="020F0502020204030204" pitchFamily="34" charset="0"/>
              </a:rPr>
              <a:t>KANTELU</a:t>
            </a:r>
            <a:r>
              <a:rPr lang="fi-FI" sz="2500" b="1" kern="0" spc="-80" dirty="0">
                <a:solidFill>
                  <a:srgbClr val="EBEBEB"/>
                </a:solidFill>
                <a:effectLst/>
                <a:latin typeface="Calibri" panose="020F0502020204030204" pitchFamily="34" charset="0"/>
                <a:ea typeface="Calibri" panose="020F0502020204030204" pitchFamily="34" charset="0"/>
              </a:rPr>
              <a:t> </a:t>
            </a:r>
            <a:r>
              <a:rPr lang="fi-FI" sz="2500" b="1" kern="0" spc="-5" dirty="0">
                <a:solidFill>
                  <a:srgbClr val="EBEBEB"/>
                </a:solidFill>
                <a:effectLst/>
                <a:latin typeface="Calibri" panose="020F0502020204030204" pitchFamily="34" charset="0"/>
                <a:ea typeface="Calibri" panose="020F0502020204030204" pitchFamily="34" charset="0"/>
              </a:rPr>
              <a:t>LUPA- JA </a:t>
            </a:r>
            <a:r>
              <a:rPr lang="fi-FI" sz="2500" b="1" kern="0" spc="-5" dirty="0">
                <a:solidFill>
                  <a:srgbClr val="EBEBEB"/>
                </a:solidFill>
                <a:latin typeface="Calibri" panose="020F0502020204030204" pitchFamily="34" charset="0"/>
                <a:ea typeface="Calibri" panose="020F0502020204030204" pitchFamily="34" charset="0"/>
              </a:rPr>
              <a:t>VALVONTAVIRASTOON JATKUU</a:t>
            </a:r>
            <a:endParaRPr lang="fi-FI" sz="2500" dirty="0">
              <a:solidFill>
                <a:srgbClr val="EBEBEB"/>
              </a:solidFill>
            </a:endParaRPr>
          </a:p>
        </p:txBody>
      </p:sp>
      <p:sp>
        <p:nvSpPr>
          <p:cNvPr id="3" name="Sisällön paikkamerkki 2">
            <a:extLst>
              <a:ext uri="{FF2B5EF4-FFF2-40B4-BE49-F238E27FC236}">
                <a16:creationId xmlns:a16="http://schemas.microsoft.com/office/drawing/2014/main" id="{D796B5D8-EB82-7AAA-15CB-C24C380141ED}"/>
              </a:ext>
            </a:extLst>
          </p:cNvPr>
          <p:cNvSpPr>
            <a:spLocks noGrp="1"/>
          </p:cNvSpPr>
          <p:nvPr>
            <p:ph idx="1"/>
          </p:nvPr>
        </p:nvSpPr>
        <p:spPr>
          <a:xfrm>
            <a:off x="5290077" y="437513"/>
            <a:ext cx="5502614" cy="5954325"/>
          </a:xfrm>
        </p:spPr>
        <p:txBody>
          <a:bodyPr anchor="ctr">
            <a:normAutofit lnSpcReduction="10000"/>
          </a:bodyPr>
          <a:lstStyle/>
          <a:p>
            <a:pPr algn="just">
              <a:lnSpc>
                <a:spcPct val="115000"/>
              </a:lnSpc>
              <a:spcBef>
                <a:spcPts val="800"/>
              </a:spcBef>
              <a:spcAft>
                <a:spcPts val="400"/>
              </a:spcAft>
            </a:pPr>
            <a:r>
              <a:rPr lang="fi-FI" sz="1800" b="1" dirty="0">
                <a:solidFill>
                  <a:srgbClr val="0F4761"/>
                </a:solidFill>
                <a:effectLst/>
                <a:latin typeface="Times New Roman" panose="02020603050405020304" pitchFamily="18" charset="0"/>
                <a:ea typeface="Times New Roman" panose="02020603050405020304" pitchFamily="18" charset="0"/>
                <a:cs typeface="Times New Roman" panose="02020603050405020304" pitchFamily="18" charset="0"/>
              </a:rPr>
              <a:t>Kuinka nopeasti kantelu käsitellään?</a:t>
            </a:r>
            <a:endParaRPr lang="fi-FI" sz="1800" b="1" dirty="0">
              <a:solidFill>
                <a:srgbClr val="0F4761"/>
              </a:solidFill>
              <a:effectLst/>
              <a:latin typeface="Aptos" panose="020B0004020202020204" pitchFamily="34" charset="0"/>
              <a:ea typeface="Times New Roman" panose="02020603050405020304" pitchFamily="18" charset="0"/>
              <a:cs typeface="Times New Roman" panose="02020603050405020304" pitchFamily="18" charset="0"/>
            </a:endParaRPr>
          </a:p>
          <a:p>
            <a:pPr>
              <a:lnSpc>
                <a:spcPct val="115000"/>
              </a:lnSpc>
              <a:spcAft>
                <a:spcPts val="600"/>
              </a:spcAft>
            </a:pPr>
            <a:r>
              <a:rPr lang="fi-FI" sz="1800" dirty="0">
                <a:effectLst/>
                <a:latin typeface="Times New Roman" panose="02020603050405020304" pitchFamily="18" charset="0"/>
                <a:ea typeface="Times New Roman" panose="02020603050405020304" pitchFamily="18" charset="0"/>
                <a:cs typeface="Times New Roman" panose="02020603050405020304" pitchFamily="18" charset="0"/>
              </a:rPr>
              <a:t>Lupa- ja valvontavirasto pyrkii</a:t>
            </a:r>
            <a:r>
              <a:rPr lang="fi-FI"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käsittelemään kantelut vuoden kuluessa niiden saapumisesta.</a:t>
            </a:r>
          </a:p>
          <a:p>
            <a:pPr>
              <a:lnSpc>
                <a:spcPct val="115000"/>
              </a:lnSpc>
              <a:spcBef>
                <a:spcPts val="800"/>
              </a:spcBef>
              <a:spcAft>
                <a:spcPts val="400"/>
              </a:spcAft>
            </a:pPr>
            <a:r>
              <a:rPr lang="fi-FI" sz="18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Minkä ajan kuluessa tapahtuneesta kantelu pitää tehdä?</a:t>
            </a:r>
            <a:endParaRPr lang="fi-FI" sz="1800" b="1" dirty="0">
              <a:solidFill>
                <a:srgbClr val="0F4761"/>
              </a:solidFill>
              <a:effectLst/>
              <a:latin typeface="Aptos" panose="020B0004020202020204" pitchFamily="34" charset="0"/>
              <a:ea typeface="Times New Roman" panose="02020603050405020304" pitchFamily="18" charset="0"/>
              <a:cs typeface="Times New Roman" panose="02020603050405020304" pitchFamily="18" charset="0"/>
            </a:endParaRPr>
          </a:p>
          <a:p>
            <a:pPr>
              <a:lnSpc>
                <a:spcPct val="115000"/>
              </a:lnSpc>
              <a:spcAft>
                <a:spcPts val="600"/>
              </a:spcAft>
            </a:pPr>
            <a:r>
              <a:rPr lang="fi-FI"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Kantelu pitää lähettää LVV:lle kahden vuoden kuluessa tapahtuneesta. LVV käsittelee kertomansa mukaan sitä vanhempia kanteluja vain erityistapauksissa.</a:t>
            </a:r>
            <a:endParaRPr lang="fi-FI" sz="1800" dirty="0">
              <a:effectLst/>
              <a:latin typeface="Aptos" panose="020B0004020202020204" pitchFamily="34" charset="0"/>
              <a:ea typeface="Times New Roman" panose="02020603050405020304" pitchFamily="18" charset="0"/>
              <a:cs typeface="Times New Roman" panose="02020603050405020304" pitchFamily="18" charset="0"/>
            </a:endParaRPr>
          </a:p>
          <a:p>
            <a:pPr>
              <a:lnSpc>
                <a:spcPct val="115000"/>
              </a:lnSpc>
              <a:spcBef>
                <a:spcPts val="800"/>
              </a:spcBef>
              <a:spcAft>
                <a:spcPts val="400"/>
              </a:spcAft>
            </a:pPr>
            <a:r>
              <a:rPr lang="fi-FI" sz="18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Voiko kantelun tehdä nimettömänä?</a:t>
            </a:r>
            <a:endParaRPr lang="fi-FI" sz="1800" b="1" dirty="0">
              <a:solidFill>
                <a:srgbClr val="0F4761"/>
              </a:solidFill>
              <a:effectLst/>
              <a:latin typeface="Aptos" panose="020B0004020202020204" pitchFamily="34" charset="0"/>
              <a:ea typeface="Times New Roman" panose="02020603050405020304" pitchFamily="18" charset="0"/>
              <a:cs typeface="Times New Roman" panose="02020603050405020304" pitchFamily="18" charset="0"/>
            </a:endParaRPr>
          </a:p>
          <a:p>
            <a:pPr>
              <a:lnSpc>
                <a:spcPct val="115000"/>
              </a:lnSpc>
              <a:spcAft>
                <a:spcPts val="600"/>
              </a:spcAft>
            </a:pPr>
            <a:r>
              <a:rPr lang="fi-FI"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Kantelun tekeminen edellyttää henkilöllisyyden ilmoittamista. Jos kantelusi otetaan tutkittavaksi, kantelun kohde saa mahdollisuuden vastata. Kuulemisen yhteydessä kohteelle toimitetaan kaikki lähettämäsi asiakirjat, jolloin nimesi tulee hänen tietoonsa.</a:t>
            </a:r>
            <a:endParaRPr lang="fi-FI" sz="1800" dirty="0">
              <a:effectLst/>
              <a:latin typeface="Aptos" panose="020B0004020202020204" pitchFamily="34" charset="0"/>
              <a:ea typeface="Times New Roman" panose="02020603050405020304" pitchFamily="18" charset="0"/>
              <a:cs typeface="Times New Roman" panose="02020603050405020304" pitchFamily="18" charset="0"/>
            </a:endParaRPr>
          </a:p>
          <a:p>
            <a:pPr algn="just">
              <a:lnSpc>
                <a:spcPct val="115000"/>
              </a:lnSpc>
              <a:spcAft>
                <a:spcPts val="600"/>
              </a:spcAft>
            </a:pPr>
            <a:endParaRPr lang="fi-FI" sz="1800" dirty="0">
              <a:effectLst/>
              <a:latin typeface="Aptos" panose="020B0004020202020204" pitchFamily="34" charset="0"/>
              <a:ea typeface="Times New Roman" panose="02020603050405020304" pitchFamily="18" charset="0"/>
              <a:cs typeface="Times New Roman" panose="02020603050405020304" pitchFamily="18" charset="0"/>
            </a:endParaRPr>
          </a:p>
          <a:p>
            <a:pPr marL="0" indent="0">
              <a:buNone/>
            </a:pPr>
            <a:endParaRPr lang="fi-FI" sz="2000" dirty="0"/>
          </a:p>
        </p:txBody>
      </p:sp>
    </p:spTree>
    <p:extLst>
      <p:ext uri="{BB962C8B-B14F-4D97-AF65-F5344CB8AC3E}">
        <p14:creationId xmlns:p14="http://schemas.microsoft.com/office/powerpoint/2010/main" val="7828981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324E43EB-867C-4B35-9A5C-E435157C72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A7C0F5DA-B59F-4F13-8BB8-FFD8F2C572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a:lstStyle/>
          <a:p>
            <a:endParaRPr lang="fi-FI"/>
          </a:p>
        </p:txBody>
      </p:sp>
      <p:sp>
        <p:nvSpPr>
          <p:cNvPr id="25" name="Freeform 5">
            <a:extLst>
              <a:ext uri="{FF2B5EF4-FFF2-40B4-BE49-F238E27FC236}">
                <a16:creationId xmlns:a16="http://schemas.microsoft.com/office/drawing/2014/main" id="{9CEA1DEC-CC9E-4776-9E08-048A15BFA6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fi-FI"/>
          </a:p>
        </p:txBody>
      </p:sp>
      <p:sp>
        <p:nvSpPr>
          <p:cNvPr id="27" name="Freeform: Shape 26">
            <a:extLst>
              <a:ext uri="{FF2B5EF4-FFF2-40B4-BE49-F238E27FC236}">
                <a16:creationId xmlns:a16="http://schemas.microsoft.com/office/drawing/2014/main" id="{9CE399CF-F4B8-4832-A8CB-B93F6B1EF4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5171964" y="-140866"/>
            <a:ext cx="6053670" cy="7139732"/>
          </a:xfrm>
          <a:custGeom>
            <a:avLst/>
            <a:gdLst>
              <a:gd name="connsiteX0" fmla="*/ 6053670 w 6053670"/>
              <a:gd name="connsiteY0" fmla="*/ 1098 h 7139732"/>
              <a:gd name="connsiteX1" fmla="*/ 6053670 w 6053670"/>
              <a:gd name="connsiteY1" fmla="*/ 1084479 h 7139732"/>
              <a:gd name="connsiteX2" fmla="*/ 6053670 w 6053670"/>
              <a:gd name="connsiteY2" fmla="*/ 1254558 h 7139732"/>
              <a:gd name="connsiteX3" fmla="*/ 6053670 w 6053670"/>
              <a:gd name="connsiteY3" fmla="*/ 7139732 h 7139732"/>
              <a:gd name="connsiteX4" fmla="*/ 0 w 6053670"/>
              <a:gd name="connsiteY4" fmla="*/ 7139732 h 7139732"/>
              <a:gd name="connsiteX5" fmla="*/ 0 w 6053670"/>
              <a:gd name="connsiteY5" fmla="*/ 1249853 h 7139732"/>
              <a:gd name="connsiteX6" fmla="*/ 0 w 6053670"/>
              <a:gd name="connsiteY6" fmla="*/ 1084479 h 7139732"/>
              <a:gd name="connsiteX7" fmla="*/ 0 w 6053670"/>
              <a:gd name="connsiteY7" fmla="*/ 0 h 7139732"/>
              <a:gd name="connsiteX8" fmla="*/ 35717 w 6053670"/>
              <a:gd name="connsiteY8" fmla="*/ 5488 h 7139732"/>
              <a:gd name="connsiteX9" fmla="*/ 140445 w 6053670"/>
              <a:gd name="connsiteY9" fmla="*/ 21641 h 7139732"/>
              <a:gd name="connsiteX10" fmla="*/ 216722 w 6053670"/>
              <a:gd name="connsiteY10" fmla="*/ 32932 h 7139732"/>
              <a:gd name="connsiteX11" fmla="*/ 307527 w 6053670"/>
              <a:gd name="connsiteY11" fmla="*/ 44850 h 7139732"/>
              <a:gd name="connsiteX12" fmla="*/ 415282 w 6053670"/>
              <a:gd name="connsiteY12" fmla="*/ 59121 h 7139732"/>
              <a:gd name="connsiteX13" fmla="*/ 534539 w 6053670"/>
              <a:gd name="connsiteY13" fmla="*/ 74175 h 7139732"/>
              <a:gd name="connsiteX14" fmla="*/ 668931 w 6053670"/>
              <a:gd name="connsiteY14" fmla="*/ 90014 h 7139732"/>
              <a:gd name="connsiteX15" fmla="*/ 815430 w 6053670"/>
              <a:gd name="connsiteY15" fmla="*/ 106794 h 7139732"/>
              <a:gd name="connsiteX16" fmla="*/ 974641 w 6053670"/>
              <a:gd name="connsiteY16" fmla="*/ 123574 h 7139732"/>
              <a:gd name="connsiteX17" fmla="*/ 1144144 w 6053670"/>
              <a:gd name="connsiteY17" fmla="*/ 140667 h 7139732"/>
              <a:gd name="connsiteX18" fmla="*/ 1326965 w 6053670"/>
              <a:gd name="connsiteY18" fmla="*/ 156506 h 7139732"/>
              <a:gd name="connsiteX19" fmla="*/ 1518261 w 6053670"/>
              <a:gd name="connsiteY19" fmla="*/ 171717 h 7139732"/>
              <a:gd name="connsiteX20" fmla="*/ 1720453 w 6053670"/>
              <a:gd name="connsiteY20" fmla="*/ 185518 h 7139732"/>
              <a:gd name="connsiteX21" fmla="*/ 1931121 w 6053670"/>
              <a:gd name="connsiteY21" fmla="*/ 198690 h 7139732"/>
              <a:gd name="connsiteX22" fmla="*/ 2150869 w 6053670"/>
              <a:gd name="connsiteY22" fmla="*/ 211079 h 7139732"/>
              <a:gd name="connsiteX23" fmla="*/ 2263467 w 6053670"/>
              <a:gd name="connsiteY23" fmla="*/ 215470 h 7139732"/>
              <a:gd name="connsiteX24" fmla="*/ 2378487 w 6053670"/>
              <a:gd name="connsiteY24" fmla="*/ 220332 h 7139732"/>
              <a:gd name="connsiteX25" fmla="*/ 2495323 w 6053670"/>
              <a:gd name="connsiteY25" fmla="*/ 224879 h 7139732"/>
              <a:gd name="connsiteX26" fmla="*/ 2612764 w 6053670"/>
              <a:gd name="connsiteY26" fmla="*/ 227859 h 7139732"/>
              <a:gd name="connsiteX27" fmla="*/ 2732627 w 6053670"/>
              <a:gd name="connsiteY27" fmla="*/ 230525 h 7139732"/>
              <a:gd name="connsiteX28" fmla="*/ 2853700 w 6053670"/>
              <a:gd name="connsiteY28" fmla="*/ 233348 h 7139732"/>
              <a:gd name="connsiteX29" fmla="*/ 2977195 w 6053670"/>
              <a:gd name="connsiteY29" fmla="*/ 235229 h 7139732"/>
              <a:gd name="connsiteX30" fmla="*/ 3101901 w 6053670"/>
              <a:gd name="connsiteY30" fmla="*/ 235229 h 7139732"/>
              <a:gd name="connsiteX31" fmla="*/ 3227817 w 6053670"/>
              <a:gd name="connsiteY31" fmla="*/ 236170 h 7139732"/>
              <a:gd name="connsiteX32" fmla="*/ 3354944 w 6053670"/>
              <a:gd name="connsiteY32" fmla="*/ 235229 h 7139732"/>
              <a:gd name="connsiteX33" fmla="*/ 3483887 w 6053670"/>
              <a:gd name="connsiteY33" fmla="*/ 233348 h 7139732"/>
              <a:gd name="connsiteX34" fmla="*/ 3612830 w 6053670"/>
              <a:gd name="connsiteY34" fmla="*/ 231623 h 7139732"/>
              <a:gd name="connsiteX35" fmla="*/ 3743590 w 6053670"/>
              <a:gd name="connsiteY35" fmla="*/ 227859 h 7139732"/>
              <a:gd name="connsiteX36" fmla="*/ 3875560 w 6053670"/>
              <a:gd name="connsiteY36" fmla="*/ 223938 h 7139732"/>
              <a:gd name="connsiteX37" fmla="*/ 4007530 w 6053670"/>
              <a:gd name="connsiteY37" fmla="*/ 219391 h 7139732"/>
              <a:gd name="connsiteX38" fmla="*/ 4140710 w 6053670"/>
              <a:gd name="connsiteY38" fmla="*/ 212961 h 7139732"/>
              <a:gd name="connsiteX39" fmla="*/ 4275102 w 6053670"/>
              <a:gd name="connsiteY39" fmla="*/ 205277 h 7139732"/>
              <a:gd name="connsiteX40" fmla="*/ 4410098 w 6053670"/>
              <a:gd name="connsiteY40" fmla="*/ 197907 h 7139732"/>
              <a:gd name="connsiteX41" fmla="*/ 4545096 w 6053670"/>
              <a:gd name="connsiteY41" fmla="*/ 188498 h 7139732"/>
              <a:gd name="connsiteX42" fmla="*/ 4681909 w 6053670"/>
              <a:gd name="connsiteY42" fmla="*/ 177207 h 7139732"/>
              <a:gd name="connsiteX43" fmla="*/ 4816905 w 6053670"/>
              <a:gd name="connsiteY43" fmla="*/ 165916 h 7139732"/>
              <a:gd name="connsiteX44" fmla="*/ 4954323 w 6053670"/>
              <a:gd name="connsiteY44" fmla="*/ 152899 h 7139732"/>
              <a:gd name="connsiteX45" fmla="*/ 5092347 w 6053670"/>
              <a:gd name="connsiteY45" fmla="*/ 138629 h 7139732"/>
              <a:gd name="connsiteX46" fmla="*/ 5228555 w 6053670"/>
              <a:gd name="connsiteY46" fmla="*/ 123574 h 7139732"/>
              <a:gd name="connsiteX47" fmla="*/ 5366578 w 6053670"/>
              <a:gd name="connsiteY47" fmla="*/ 106010 h 7139732"/>
              <a:gd name="connsiteX48" fmla="*/ 5503997 w 6053670"/>
              <a:gd name="connsiteY48" fmla="*/ 87192 h 7139732"/>
              <a:gd name="connsiteX49" fmla="*/ 5642020 w 6053670"/>
              <a:gd name="connsiteY49" fmla="*/ 68530 h 7139732"/>
              <a:gd name="connsiteX50" fmla="*/ 5779438 w 6053670"/>
              <a:gd name="connsiteY50" fmla="*/ 46733 h 7139732"/>
              <a:gd name="connsiteX51" fmla="*/ 5916251 w 6053670"/>
              <a:gd name="connsiteY51" fmla="*/ 24464 h 7139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53670" h="7139732">
                <a:moveTo>
                  <a:pt x="6053670" y="1098"/>
                </a:moveTo>
                <a:lnTo>
                  <a:pt x="6053670" y="1084479"/>
                </a:lnTo>
                <a:lnTo>
                  <a:pt x="6053670" y="1254558"/>
                </a:lnTo>
                <a:lnTo>
                  <a:pt x="6053670" y="7139732"/>
                </a:lnTo>
                <a:lnTo>
                  <a:pt x="0" y="7139732"/>
                </a:lnTo>
                <a:lnTo>
                  <a:pt x="0" y="1249853"/>
                </a:lnTo>
                <a:lnTo>
                  <a:pt x="0" y="1084479"/>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1" y="235229"/>
                </a:lnTo>
                <a:lnTo>
                  <a:pt x="3227817" y="236170"/>
                </a:lnTo>
                <a:lnTo>
                  <a:pt x="3354944" y="235229"/>
                </a:lnTo>
                <a:lnTo>
                  <a:pt x="3483887" y="233348"/>
                </a:lnTo>
                <a:lnTo>
                  <a:pt x="3612830" y="231623"/>
                </a:lnTo>
                <a:lnTo>
                  <a:pt x="3743590" y="227859"/>
                </a:lnTo>
                <a:lnTo>
                  <a:pt x="3875560" y="223938"/>
                </a:lnTo>
                <a:lnTo>
                  <a:pt x="4007530"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bg1"/>
          </a:solidFill>
          <a:ln>
            <a:noFill/>
          </a:ln>
        </p:spPr>
        <p:txBody>
          <a:bodyPr/>
          <a:lstStyle/>
          <a:p>
            <a:endParaRPr lang="fi-FI"/>
          </a:p>
        </p:txBody>
      </p:sp>
      <p:sp>
        <p:nvSpPr>
          <p:cNvPr id="29" name="Freeform 5">
            <a:extLst>
              <a:ext uri="{FF2B5EF4-FFF2-40B4-BE49-F238E27FC236}">
                <a16:creationId xmlns:a16="http://schemas.microsoft.com/office/drawing/2014/main" id="{1F23E73A-FDC8-462C-83C1-3AA8961449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fi-FI"/>
          </a:p>
        </p:txBody>
      </p:sp>
      <p:sp>
        <p:nvSpPr>
          <p:cNvPr id="2" name="Otsikko 1">
            <a:extLst>
              <a:ext uri="{FF2B5EF4-FFF2-40B4-BE49-F238E27FC236}">
                <a16:creationId xmlns:a16="http://schemas.microsoft.com/office/drawing/2014/main" id="{62631EAD-E6F0-C41F-2B5F-47910D91978C}"/>
              </a:ext>
            </a:extLst>
          </p:cNvPr>
          <p:cNvSpPr>
            <a:spLocks noGrp="1"/>
          </p:cNvSpPr>
          <p:nvPr>
            <p:ph type="title"/>
          </p:nvPr>
        </p:nvSpPr>
        <p:spPr>
          <a:xfrm>
            <a:off x="994087" y="1130603"/>
            <a:ext cx="3342442" cy="4596794"/>
          </a:xfrm>
        </p:spPr>
        <p:txBody>
          <a:bodyPr anchor="ctr">
            <a:normAutofit/>
          </a:bodyPr>
          <a:lstStyle/>
          <a:p>
            <a:r>
              <a:rPr lang="fi-FI" sz="2500" b="1" kern="0" spc="-5" dirty="0">
                <a:solidFill>
                  <a:srgbClr val="EBEBEB"/>
                </a:solidFill>
                <a:latin typeface="Calibri" panose="020F0502020204030204" pitchFamily="34" charset="0"/>
                <a:ea typeface="Calibri" panose="020F0502020204030204" pitchFamily="34" charset="0"/>
              </a:rPr>
              <a:t>SINULLA ON OIKEUS TEHDÄ </a:t>
            </a:r>
            <a:r>
              <a:rPr lang="fi-FI" sz="2500" b="1" kern="0" spc="-5" dirty="0">
                <a:solidFill>
                  <a:srgbClr val="EBEBEB"/>
                </a:solidFill>
                <a:effectLst/>
                <a:latin typeface="Calibri" panose="020F0502020204030204" pitchFamily="34" charset="0"/>
                <a:ea typeface="Calibri" panose="020F0502020204030204" pitchFamily="34" charset="0"/>
              </a:rPr>
              <a:t>KANTELU</a:t>
            </a:r>
            <a:r>
              <a:rPr lang="fi-FI" sz="2500" b="1" kern="0" spc="-80" dirty="0">
                <a:solidFill>
                  <a:srgbClr val="EBEBEB"/>
                </a:solidFill>
                <a:effectLst/>
                <a:latin typeface="Calibri" panose="020F0502020204030204" pitchFamily="34" charset="0"/>
                <a:ea typeface="Calibri" panose="020F0502020204030204" pitchFamily="34" charset="0"/>
              </a:rPr>
              <a:t> </a:t>
            </a:r>
            <a:r>
              <a:rPr lang="fi-FI" sz="2500" b="1" kern="0" spc="-5" dirty="0">
                <a:solidFill>
                  <a:srgbClr val="EBEBEB"/>
                </a:solidFill>
                <a:effectLst/>
                <a:latin typeface="Calibri" panose="020F0502020204030204" pitchFamily="34" charset="0"/>
                <a:ea typeface="Calibri" panose="020F0502020204030204" pitchFamily="34" charset="0"/>
              </a:rPr>
              <a:t>LUPA- JA </a:t>
            </a:r>
            <a:r>
              <a:rPr lang="fi-FI" sz="2500" b="1" kern="0" spc="-5" dirty="0">
                <a:solidFill>
                  <a:srgbClr val="EBEBEB"/>
                </a:solidFill>
                <a:latin typeface="Calibri" panose="020F0502020204030204" pitchFamily="34" charset="0"/>
                <a:ea typeface="Calibri" panose="020F0502020204030204" pitchFamily="34" charset="0"/>
              </a:rPr>
              <a:t>VALVONTAVIRASTOON JATKUU</a:t>
            </a:r>
            <a:endParaRPr lang="fi-FI" sz="2500" dirty="0">
              <a:solidFill>
                <a:srgbClr val="EBEBEB"/>
              </a:solidFill>
            </a:endParaRPr>
          </a:p>
        </p:txBody>
      </p:sp>
      <p:sp>
        <p:nvSpPr>
          <p:cNvPr id="3" name="Sisällön paikkamerkki 2">
            <a:extLst>
              <a:ext uri="{FF2B5EF4-FFF2-40B4-BE49-F238E27FC236}">
                <a16:creationId xmlns:a16="http://schemas.microsoft.com/office/drawing/2014/main" id="{D796B5D8-EB82-7AAA-15CB-C24C380141ED}"/>
              </a:ext>
            </a:extLst>
          </p:cNvPr>
          <p:cNvSpPr>
            <a:spLocks noGrp="1"/>
          </p:cNvSpPr>
          <p:nvPr>
            <p:ph idx="1"/>
          </p:nvPr>
        </p:nvSpPr>
        <p:spPr>
          <a:xfrm>
            <a:off x="5290077" y="437513"/>
            <a:ext cx="5502614" cy="5954325"/>
          </a:xfrm>
        </p:spPr>
        <p:txBody>
          <a:bodyPr anchor="ctr">
            <a:normAutofit fontScale="62500" lnSpcReduction="20000"/>
          </a:bodyPr>
          <a:lstStyle/>
          <a:p>
            <a:pPr>
              <a:lnSpc>
                <a:spcPct val="115000"/>
              </a:lnSpc>
              <a:spcAft>
                <a:spcPts val="600"/>
              </a:spcAft>
            </a:pPr>
            <a:r>
              <a:rPr lang="fi-FI" sz="1800" b="1" dirty="0">
                <a:effectLst/>
                <a:latin typeface="Times New Roman" panose="02020603050405020304" pitchFamily="18" charset="0"/>
                <a:ea typeface="Times New Roman" panose="02020603050405020304" pitchFamily="18" charset="0"/>
                <a:cs typeface="Times New Roman" panose="02020603050405020304" pitchFamily="18" charset="0"/>
              </a:rPr>
              <a:t>Muuta</a:t>
            </a:r>
            <a:endParaRPr lang="fi-FI" sz="1800" dirty="0">
              <a:effectLst/>
              <a:latin typeface="Aptos" panose="020B0004020202020204" pitchFamily="34" charset="0"/>
              <a:ea typeface="Times New Roman" panose="02020603050405020304" pitchFamily="18" charset="0"/>
              <a:cs typeface="Times New Roman" panose="02020603050405020304" pitchFamily="18" charset="0"/>
            </a:endParaRPr>
          </a:p>
          <a:p>
            <a:r>
              <a:rPr lang="fi-FI" sz="1800" dirty="0">
                <a:effectLst/>
                <a:latin typeface="Times New Roman" panose="02020603050405020304" pitchFamily="18" charset="0"/>
                <a:ea typeface="Times New Roman" panose="02020603050405020304" pitchFamily="18" charset="0"/>
              </a:rPr>
              <a:t>LVV ohjaa, että tee kantelu ensisijaisesti sähköisessä asiointipalvelussa. (Ohjeet ja osoitteet, linkit, puhelinnumero löytyvät alempaa) Sähköisen asiointipalvelun käyttö edellyttää </a:t>
            </a:r>
            <a:r>
              <a:rPr lang="fi-FI" sz="1800" dirty="0" err="1">
                <a:effectLst/>
                <a:latin typeface="Times New Roman" panose="02020603050405020304" pitchFamily="18" charset="0"/>
                <a:ea typeface="Times New Roman" panose="02020603050405020304" pitchFamily="18" charset="0"/>
              </a:rPr>
              <a:t>Suomi.fi</a:t>
            </a:r>
            <a:r>
              <a:rPr lang="fi-FI" sz="1800" dirty="0">
                <a:effectLst/>
                <a:latin typeface="Times New Roman" panose="02020603050405020304" pitchFamily="18" charset="0"/>
                <a:ea typeface="Times New Roman" panose="02020603050405020304" pitchFamily="18" charset="0"/>
              </a:rPr>
              <a:t>-tunnistautumista, johon voit käyttää verkkopankkitunnuksia, mobiilivarmennetta tai muuta tunnistusvälinettä.</a:t>
            </a:r>
          </a:p>
          <a:p>
            <a:r>
              <a:rPr lang="fi-FI" sz="1800" dirty="0">
                <a:effectLst/>
                <a:latin typeface="Times New Roman" panose="02020603050405020304" pitchFamily="18" charset="0"/>
                <a:ea typeface="Times New Roman" panose="02020603050405020304" pitchFamily="18" charset="0"/>
              </a:rPr>
              <a:t>Sähköisen kantelun käsittelyssä LVV tarvitsee seuraavat tiedot:</a:t>
            </a:r>
          </a:p>
          <a:p>
            <a:pPr marL="342900" lvl="0" indent="-342900">
              <a:lnSpc>
                <a:spcPct val="115000"/>
              </a:lnSpc>
              <a:spcAft>
                <a:spcPts val="600"/>
              </a:spcAft>
              <a:buSzPts val="1000"/>
              <a:buFont typeface="Symbol" pitchFamily="2" charset="2"/>
              <a:buChar char=""/>
              <a:tabLst>
                <a:tab pos="457200" algn="l"/>
              </a:tabLst>
            </a:pP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omat</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yhteystietosi</a:t>
            </a:r>
            <a:endParaRPr lang="fi-FI" sz="1800" dirty="0">
              <a:effectLst/>
              <a:latin typeface="Aptos" panose="020B0004020202020204" pitchFamily="34" charset="0"/>
              <a:ea typeface="Times New Roman" panose="02020603050405020304" pitchFamily="18" charset="0"/>
              <a:cs typeface="Times New Roman" panose="02020603050405020304" pitchFamily="18" charset="0"/>
            </a:endParaRPr>
          </a:p>
          <a:p>
            <a:pPr marL="342900" lvl="0" indent="-342900">
              <a:lnSpc>
                <a:spcPct val="115000"/>
              </a:lnSpc>
              <a:spcAft>
                <a:spcPts val="600"/>
              </a:spcAft>
              <a:buSzPts val="1000"/>
              <a:buFont typeface="Symbol" pitchFamily="2" charset="2"/>
              <a:buChar char=""/>
              <a:tabLst>
                <a:tab pos="457200" algn="l"/>
              </a:tabLst>
            </a:pP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potilaan</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tai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sosiaalihuollon</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asiakkaan</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tiedot</a:t>
            </a:r>
            <a:endParaRPr lang="fi-FI" sz="1800" dirty="0">
              <a:effectLst/>
              <a:latin typeface="Aptos" panose="020B0004020202020204" pitchFamily="34" charset="0"/>
              <a:ea typeface="Times New Roman" panose="02020603050405020304" pitchFamily="18" charset="0"/>
              <a:cs typeface="Times New Roman" panose="02020603050405020304" pitchFamily="18" charset="0"/>
            </a:endParaRPr>
          </a:p>
          <a:p>
            <a:pPr marL="342900" lvl="0" indent="-342900">
              <a:lnSpc>
                <a:spcPct val="115000"/>
              </a:lnSpc>
              <a:spcAft>
                <a:spcPts val="600"/>
              </a:spcAft>
              <a:buSzPts val="1000"/>
              <a:buFont typeface="Symbol" pitchFamily="2" charset="2"/>
              <a:buChar char=""/>
              <a:tabLst>
                <a:tab pos="457200" algn="l"/>
              </a:tabLst>
            </a:pPr>
            <a:r>
              <a:rPr lang="fi-FI" sz="1800" dirty="0">
                <a:effectLst/>
                <a:latin typeface="Times New Roman" panose="02020603050405020304" pitchFamily="18" charset="0"/>
                <a:ea typeface="Times New Roman" panose="02020603050405020304" pitchFamily="18" charset="0"/>
                <a:cs typeface="Times New Roman" panose="02020603050405020304" pitchFamily="18" charset="0"/>
              </a:rPr>
              <a:t>tieto siitä, kanteletko hyvinvointialueen, muun toimintayksikön, hoitopaikan vai yksittäisen ammattihenkilön toiminnasta</a:t>
            </a:r>
            <a:endParaRPr lang="fi-FI" sz="1800" dirty="0">
              <a:effectLst/>
              <a:latin typeface="Aptos" panose="020B0004020202020204" pitchFamily="34" charset="0"/>
              <a:ea typeface="Times New Roman" panose="02020603050405020304" pitchFamily="18" charset="0"/>
              <a:cs typeface="Times New Roman" panose="02020603050405020304" pitchFamily="18" charset="0"/>
            </a:endParaRPr>
          </a:p>
          <a:p>
            <a:pPr marL="342900" lvl="0" indent="-342900">
              <a:lnSpc>
                <a:spcPct val="115000"/>
              </a:lnSpc>
              <a:spcAft>
                <a:spcPts val="600"/>
              </a:spcAft>
              <a:buSzPts val="1000"/>
              <a:buFont typeface="Symbol" pitchFamily="2" charset="2"/>
              <a:buChar char=""/>
              <a:tabLst>
                <a:tab pos="457200" algn="l"/>
              </a:tabLst>
            </a:pP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tapahtuma-aika</a:t>
            </a:r>
            <a:endParaRPr lang="fi-FI" sz="1800" dirty="0">
              <a:effectLst/>
              <a:latin typeface="Aptos" panose="020B0004020202020204" pitchFamily="34" charset="0"/>
              <a:ea typeface="Times New Roman" panose="02020603050405020304" pitchFamily="18" charset="0"/>
              <a:cs typeface="Times New Roman" panose="02020603050405020304" pitchFamily="18" charset="0"/>
            </a:endParaRPr>
          </a:p>
          <a:p>
            <a:pPr marL="342900" lvl="0" indent="-342900">
              <a:lnSpc>
                <a:spcPct val="115000"/>
              </a:lnSpc>
              <a:spcAft>
                <a:spcPts val="600"/>
              </a:spcAft>
              <a:buSzPts val="1000"/>
              <a:buFont typeface="Symbol" pitchFamily="2" charset="2"/>
              <a:buChar char=""/>
              <a:tabLst>
                <a:tab pos="457200" algn="l"/>
              </a:tabLst>
            </a:pP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mahdollisimman</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tarkka</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kuvaus</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tapahtuneesta</a:t>
            </a:r>
            <a:endParaRPr lang="fi-FI" sz="1800" dirty="0">
              <a:effectLst/>
              <a:latin typeface="Aptos" panose="020B0004020202020204" pitchFamily="34" charset="0"/>
              <a:ea typeface="Times New Roman" panose="02020603050405020304" pitchFamily="18" charset="0"/>
              <a:cs typeface="Times New Roman" panose="02020603050405020304" pitchFamily="18" charset="0"/>
            </a:endParaRPr>
          </a:p>
          <a:p>
            <a:pPr marL="342900" lvl="0" indent="-342900">
              <a:lnSpc>
                <a:spcPct val="115000"/>
              </a:lnSpc>
              <a:spcAft>
                <a:spcPts val="600"/>
              </a:spcAft>
              <a:buSzPts val="1000"/>
              <a:buFont typeface="Symbol" pitchFamily="2" charset="2"/>
              <a:buChar char=""/>
              <a:tabLst>
                <a:tab pos="457200" algn="l"/>
              </a:tabLst>
            </a:pPr>
            <a:r>
              <a:rPr lang="fi-FI" sz="1800" dirty="0">
                <a:effectLst/>
                <a:latin typeface="Times New Roman" panose="02020603050405020304" pitchFamily="18" charset="0"/>
                <a:ea typeface="Times New Roman" panose="02020603050405020304" pitchFamily="18" charset="0"/>
                <a:cs typeface="Times New Roman" panose="02020603050405020304" pitchFamily="18" charset="0"/>
              </a:rPr>
              <a:t>perustelut sille, miksi katsot toiminnan tai menettelyn olleen lainvastaista, virheellistä tai epäasianmukaista</a:t>
            </a:r>
            <a:endParaRPr lang="fi-FI" sz="1800" dirty="0">
              <a:effectLst/>
              <a:latin typeface="Aptos" panose="020B0004020202020204" pitchFamily="34" charset="0"/>
              <a:ea typeface="Times New Roman" panose="02020603050405020304" pitchFamily="18" charset="0"/>
              <a:cs typeface="Times New Roman" panose="02020603050405020304" pitchFamily="18" charset="0"/>
            </a:endParaRPr>
          </a:p>
          <a:p>
            <a:pPr marL="342900" lvl="0" indent="-342900">
              <a:lnSpc>
                <a:spcPct val="115000"/>
              </a:lnSpc>
              <a:spcAft>
                <a:spcPts val="600"/>
              </a:spcAft>
              <a:buSzPts val="1000"/>
              <a:buFont typeface="Symbol" pitchFamily="2" charset="2"/>
              <a:buChar char=""/>
              <a:tabLst>
                <a:tab pos="457200" algn="l"/>
              </a:tabLst>
            </a:pPr>
            <a:r>
              <a:rPr lang="fi-FI" sz="1800" dirty="0">
                <a:effectLst/>
                <a:latin typeface="Times New Roman" panose="02020603050405020304" pitchFamily="18" charset="0"/>
                <a:ea typeface="Times New Roman" panose="02020603050405020304" pitchFamily="18" charset="0"/>
                <a:cs typeface="Times New Roman" panose="02020603050405020304" pitchFamily="18" charset="0"/>
              </a:rPr>
              <a:t>tieto siitä, onko asiaa aiemmin käsitelty muistutuksena tai kanteluna, tai käsitteleekö joku muu viranomainen sitä parhaillaan.</a:t>
            </a:r>
            <a:endParaRPr lang="fi-FI" sz="1800" dirty="0">
              <a:effectLst/>
              <a:latin typeface="Aptos" panose="020B0004020202020204" pitchFamily="34" charset="0"/>
              <a:ea typeface="Times New Roman" panose="02020603050405020304" pitchFamily="18" charset="0"/>
              <a:cs typeface="Times New Roman" panose="02020603050405020304" pitchFamily="18" charset="0"/>
            </a:endParaRPr>
          </a:p>
          <a:p>
            <a:r>
              <a:rPr lang="fi-FI" sz="1800" dirty="0">
                <a:effectLst/>
                <a:latin typeface="Times New Roman" panose="02020603050405020304" pitchFamily="18" charset="0"/>
                <a:ea typeface="Times New Roman" panose="02020603050405020304" pitchFamily="18" charset="0"/>
              </a:rPr>
              <a:t>Liitä kanteluun</a:t>
            </a:r>
          </a:p>
          <a:p>
            <a:pPr marL="342900" lvl="0" indent="-342900">
              <a:lnSpc>
                <a:spcPct val="115000"/>
              </a:lnSpc>
              <a:spcAft>
                <a:spcPts val="600"/>
              </a:spcAft>
              <a:buSzPts val="1000"/>
              <a:buFont typeface="Symbol" pitchFamily="2" charset="2"/>
              <a:buChar char=""/>
              <a:tabLst>
                <a:tab pos="457200" algn="l"/>
              </a:tabLst>
            </a:pPr>
            <a:r>
              <a:rPr lang="fi-FI" sz="1800" dirty="0">
                <a:effectLst/>
                <a:latin typeface="Times New Roman" panose="02020603050405020304" pitchFamily="18" charset="0"/>
                <a:ea typeface="Times New Roman" panose="02020603050405020304" pitchFamily="18" charset="0"/>
                <a:cs typeface="Times New Roman" panose="02020603050405020304" pitchFamily="18" charset="0"/>
              </a:rPr>
              <a:t>aiemmin tekemäsi muistutus ja siihen saatu vastaus (jos saatavilla)</a:t>
            </a:r>
            <a:endParaRPr lang="fi-FI" sz="1800" dirty="0">
              <a:effectLst/>
              <a:latin typeface="Aptos" panose="020B0004020202020204" pitchFamily="34" charset="0"/>
              <a:ea typeface="Times New Roman" panose="02020603050405020304" pitchFamily="18" charset="0"/>
              <a:cs typeface="Times New Roman" panose="02020603050405020304" pitchFamily="18" charset="0"/>
            </a:endParaRPr>
          </a:p>
          <a:p>
            <a:pPr marL="342900" lvl="0" indent="-342900">
              <a:lnSpc>
                <a:spcPct val="115000"/>
              </a:lnSpc>
              <a:spcAft>
                <a:spcPts val="600"/>
              </a:spcAft>
              <a:buSzPts val="1000"/>
              <a:buFont typeface="Symbol" pitchFamily="2" charset="2"/>
              <a:buChar char=""/>
              <a:tabLst>
                <a:tab pos="457200" algn="l"/>
              </a:tabLst>
            </a:pPr>
            <a:r>
              <a:rPr lang="fi-FI" sz="1800" dirty="0">
                <a:effectLst/>
                <a:latin typeface="Times New Roman" panose="02020603050405020304" pitchFamily="18" charset="0"/>
                <a:ea typeface="Times New Roman" panose="02020603050405020304" pitchFamily="18" charset="0"/>
                <a:cs typeface="Times New Roman" panose="02020603050405020304" pitchFamily="18" charset="0"/>
              </a:rPr>
              <a:t>muut asiakirjat, jotka voivat olla asian käsittelyn kannalta tarpeellisia.</a:t>
            </a:r>
            <a:endParaRPr lang="fi-FI" sz="1800" dirty="0">
              <a:effectLst/>
              <a:latin typeface="Aptos" panose="020B0004020202020204" pitchFamily="34" charset="0"/>
              <a:ea typeface="Times New Roman" panose="02020603050405020304" pitchFamily="18" charset="0"/>
              <a:cs typeface="Times New Roman" panose="02020603050405020304" pitchFamily="18" charset="0"/>
            </a:endParaRPr>
          </a:p>
          <a:p>
            <a:r>
              <a:rPr lang="en-US" sz="1800" kern="0" dirty="0">
                <a:effectLst/>
                <a:latin typeface="Aptos" panose="020B0004020202020204" pitchFamily="34" charset="0"/>
                <a:ea typeface="Times New Roman" panose="02020603050405020304" pitchFamily="18" charset="0"/>
                <a:cs typeface="Times New Roman" panose="02020603050405020304" pitchFamily="18" charset="0"/>
              </a:rPr>
              <a:t>Jos et </a:t>
            </a:r>
            <a:r>
              <a:rPr lang="en-US" sz="1800" kern="0" dirty="0" err="1">
                <a:effectLst/>
                <a:latin typeface="Aptos" panose="020B0004020202020204" pitchFamily="34" charset="0"/>
                <a:ea typeface="Times New Roman" panose="02020603050405020304" pitchFamily="18" charset="0"/>
                <a:cs typeface="Times New Roman" panose="02020603050405020304" pitchFamily="18" charset="0"/>
              </a:rPr>
              <a:t>pysty</a:t>
            </a:r>
            <a:r>
              <a:rPr lang="en-US" sz="1800" kern="0" dirty="0">
                <a:effectLst/>
                <a:latin typeface="Aptos" panose="020B0004020202020204" pitchFamily="34" charset="0"/>
                <a:ea typeface="Times New Roman" panose="02020603050405020304" pitchFamily="18" charset="0"/>
                <a:cs typeface="Times New Roman" panose="02020603050405020304" pitchFamily="18" charset="0"/>
              </a:rPr>
              <a:t> </a:t>
            </a:r>
            <a:r>
              <a:rPr lang="en-US" sz="1800" kern="0" dirty="0" err="1">
                <a:effectLst/>
                <a:latin typeface="Aptos" panose="020B0004020202020204" pitchFamily="34" charset="0"/>
                <a:ea typeface="Times New Roman" panose="02020603050405020304" pitchFamily="18" charset="0"/>
                <a:cs typeface="Times New Roman" panose="02020603050405020304" pitchFamily="18" charset="0"/>
              </a:rPr>
              <a:t>käyttämään</a:t>
            </a:r>
            <a:r>
              <a:rPr lang="en-US" sz="1800" kern="0" dirty="0">
                <a:effectLst/>
                <a:latin typeface="Aptos" panose="020B0004020202020204" pitchFamily="34" charset="0"/>
                <a:ea typeface="Times New Roman" panose="02020603050405020304" pitchFamily="18" charset="0"/>
                <a:cs typeface="Times New Roman" panose="02020603050405020304" pitchFamily="18" charset="0"/>
              </a:rPr>
              <a:t> </a:t>
            </a:r>
            <a:r>
              <a:rPr lang="en-US" sz="1800" kern="0" dirty="0" err="1">
                <a:effectLst/>
                <a:latin typeface="Aptos" panose="020B0004020202020204" pitchFamily="34" charset="0"/>
                <a:ea typeface="Times New Roman" panose="02020603050405020304" pitchFamily="18" charset="0"/>
                <a:cs typeface="Times New Roman" panose="02020603050405020304" pitchFamily="18" charset="0"/>
              </a:rPr>
              <a:t>sähköistä</a:t>
            </a:r>
            <a:r>
              <a:rPr lang="en-US" sz="1800" kern="0" dirty="0">
                <a:effectLst/>
                <a:latin typeface="Aptos" panose="020B0004020202020204" pitchFamily="34" charset="0"/>
                <a:ea typeface="Times New Roman" panose="02020603050405020304" pitchFamily="18" charset="0"/>
                <a:cs typeface="Times New Roman" panose="02020603050405020304" pitchFamily="18" charset="0"/>
              </a:rPr>
              <a:t> </a:t>
            </a:r>
            <a:r>
              <a:rPr lang="en-US" sz="1800" kern="0" dirty="0" err="1">
                <a:effectLst/>
                <a:latin typeface="Aptos" panose="020B0004020202020204" pitchFamily="34" charset="0"/>
                <a:ea typeface="Times New Roman" panose="02020603050405020304" pitchFamily="18" charset="0"/>
                <a:cs typeface="Times New Roman" panose="02020603050405020304" pitchFamily="18" charset="0"/>
              </a:rPr>
              <a:t>asiointia</a:t>
            </a:r>
            <a:r>
              <a:rPr lang="en-US" sz="1800" kern="0" dirty="0">
                <a:effectLst/>
                <a:latin typeface="Aptos" panose="020B0004020202020204" pitchFamily="34" charset="0"/>
                <a:ea typeface="Times New Roman" panose="02020603050405020304" pitchFamily="18" charset="0"/>
                <a:cs typeface="Times New Roman" panose="02020603050405020304" pitchFamily="18" charset="0"/>
              </a:rPr>
              <a:t>, </a:t>
            </a:r>
            <a:r>
              <a:rPr lang="en-US" sz="1800" kern="0" dirty="0" err="1">
                <a:effectLst/>
                <a:latin typeface="Aptos" panose="020B0004020202020204" pitchFamily="34" charset="0"/>
                <a:ea typeface="Times New Roman" panose="02020603050405020304" pitchFamily="18" charset="0"/>
                <a:cs typeface="Times New Roman" panose="02020603050405020304" pitchFamily="18" charset="0"/>
              </a:rPr>
              <a:t>voit</a:t>
            </a:r>
            <a:r>
              <a:rPr lang="en-US" sz="1800" kern="0" dirty="0">
                <a:effectLst/>
                <a:latin typeface="Aptos" panose="020B0004020202020204" pitchFamily="34" charset="0"/>
                <a:ea typeface="Times New Roman" panose="02020603050405020304" pitchFamily="18" charset="0"/>
                <a:cs typeface="Times New Roman" panose="02020603050405020304" pitchFamily="18" charset="0"/>
              </a:rPr>
              <a:t> </a:t>
            </a:r>
            <a:r>
              <a:rPr lang="en-US" sz="1800" kern="0" dirty="0" err="1">
                <a:effectLst/>
                <a:latin typeface="Aptos" panose="020B0004020202020204" pitchFamily="34" charset="0"/>
                <a:ea typeface="Times New Roman" panose="02020603050405020304" pitchFamily="18" charset="0"/>
                <a:cs typeface="Times New Roman" panose="02020603050405020304" pitchFamily="18" charset="0"/>
              </a:rPr>
              <a:t>tehdä</a:t>
            </a:r>
            <a:r>
              <a:rPr lang="en-US" sz="1800" kern="0" dirty="0">
                <a:effectLst/>
                <a:latin typeface="Aptos" panose="020B0004020202020204" pitchFamily="34" charset="0"/>
                <a:ea typeface="Times New Roman" panose="02020603050405020304" pitchFamily="18" charset="0"/>
                <a:cs typeface="Times New Roman" panose="02020603050405020304" pitchFamily="18" charset="0"/>
              </a:rPr>
              <a:t> </a:t>
            </a:r>
            <a:r>
              <a:rPr lang="en-US" sz="1800" kern="0" dirty="0" err="1">
                <a:effectLst/>
                <a:latin typeface="Aptos" panose="020B0004020202020204" pitchFamily="34" charset="0"/>
                <a:ea typeface="Times New Roman" panose="02020603050405020304" pitchFamily="18" charset="0"/>
                <a:cs typeface="Times New Roman" panose="02020603050405020304" pitchFamily="18" charset="0"/>
              </a:rPr>
              <a:t>kantelun</a:t>
            </a:r>
            <a:r>
              <a:rPr lang="en-US" sz="1800" kern="0" dirty="0">
                <a:effectLst/>
                <a:latin typeface="Aptos" panose="020B0004020202020204" pitchFamily="34" charset="0"/>
                <a:ea typeface="Times New Roman" panose="02020603050405020304" pitchFamily="18" charset="0"/>
                <a:cs typeface="Times New Roman" panose="02020603050405020304" pitchFamily="18" charset="0"/>
              </a:rPr>
              <a:t> </a:t>
            </a:r>
            <a:r>
              <a:rPr lang="en-US" sz="1800" kern="0" dirty="0" err="1">
                <a:effectLst/>
                <a:latin typeface="Aptos" panose="020B0004020202020204" pitchFamily="34" charset="0"/>
                <a:ea typeface="Times New Roman" panose="02020603050405020304" pitchFamily="18" charset="0"/>
                <a:cs typeface="Times New Roman" panose="02020603050405020304" pitchFamily="18" charset="0"/>
              </a:rPr>
              <a:t>myös</a:t>
            </a:r>
            <a:r>
              <a:rPr lang="en-US" sz="1800" kern="0" dirty="0">
                <a:effectLst/>
                <a:latin typeface="Aptos" panose="020B0004020202020204" pitchFamily="34" charset="0"/>
                <a:ea typeface="Times New Roman" panose="02020603050405020304" pitchFamily="18" charset="0"/>
                <a:cs typeface="Times New Roman" panose="02020603050405020304" pitchFamily="18" charset="0"/>
              </a:rPr>
              <a:t> </a:t>
            </a:r>
            <a:r>
              <a:rPr lang="en-US" sz="1800" kern="0" dirty="0" err="1">
                <a:effectLst/>
                <a:latin typeface="Aptos" panose="020B0004020202020204" pitchFamily="34" charset="0"/>
                <a:ea typeface="Times New Roman" panose="02020603050405020304" pitchFamily="18" charset="0"/>
                <a:cs typeface="Times New Roman" panose="02020603050405020304" pitchFamily="18" charset="0"/>
              </a:rPr>
              <a:t>vapaamuotoisesti</a:t>
            </a:r>
            <a:r>
              <a:rPr lang="en-US" sz="1800" kern="0" dirty="0">
                <a:effectLst/>
                <a:latin typeface="Aptos" panose="020B0004020202020204" pitchFamily="34" charset="0"/>
                <a:ea typeface="Times New Roman" panose="02020603050405020304" pitchFamily="18" charset="0"/>
                <a:cs typeface="Times New Roman" panose="02020603050405020304" pitchFamily="18" charset="0"/>
              </a:rPr>
              <a:t> </a:t>
            </a:r>
            <a:r>
              <a:rPr lang="en-US" sz="1800" kern="0" dirty="0" err="1">
                <a:effectLst/>
                <a:latin typeface="Aptos" panose="020B0004020202020204" pitchFamily="34" charset="0"/>
                <a:ea typeface="Times New Roman" panose="02020603050405020304" pitchFamily="18" charset="0"/>
                <a:cs typeface="Times New Roman" panose="02020603050405020304" pitchFamily="18" charset="0"/>
              </a:rPr>
              <a:t>sähköpostilla</a:t>
            </a:r>
            <a:r>
              <a:rPr lang="en-US" sz="1800" kern="0" dirty="0">
                <a:effectLst/>
                <a:latin typeface="Aptos" panose="020B0004020202020204" pitchFamily="34" charset="0"/>
                <a:ea typeface="Times New Roman" panose="02020603050405020304" pitchFamily="18" charset="0"/>
                <a:cs typeface="Times New Roman" panose="02020603050405020304" pitchFamily="18" charset="0"/>
              </a:rPr>
              <a:t> tai </a:t>
            </a:r>
            <a:r>
              <a:rPr lang="en-US" sz="1800" kern="0" dirty="0" err="1">
                <a:effectLst/>
                <a:latin typeface="Aptos" panose="020B0004020202020204" pitchFamily="34" charset="0"/>
                <a:ea typeface="Times New Roman" panose="02020603050405020304" pitchFamily="18" charset="0"/>
                <a:cs typeface="Times New Roman" panose="02020603050405020304" pitchFamily="18" charset="0"/>
              </a:rPr>
              <a:t>postitse</a:t>
            </a:r>
            <a:r>
              <a:rPr lang="en-US" sz="1800" kern="0" dirty="0">
                <a:effectLst/>
                <a:latin typeface="Aptos" panose="020B0004020202020204" pitchFamily="34" charset="0"/>
                <a:ea typeface="Times New Roman" panose="02020603050405020304" pitchFamily="18" charset="0"/>
                <a:cs typeface="Times New Roman" panose="02020603050405020304" pitchFamily="18" charset="0"/>
              </a:rPr>
              <a:t> </a:t>
            </a:r>
            <a:r>
              <a:rPr lang="en-US" sz="1800" kern="0" dirty="0" err="1">
                <a:effectLst/>
                <a:latin typeface="Aptos" panose="020B0004020202020204" pitchFamily="34" charset="0"/>
                <a:ea typeface="Times New Roman" panose="02020603050405020304" pitchFamily="18" charset="0"/>
                <a:cs typeface="Times New Roman" panose="02020603050405020304" pitchFamily="18" charset="0"/>
              </a:rPr>
              <a:t>Lupa</a:t>
            </a:r>
            <a:r>
              <a:rPr lang="en-US" sz="1800" kern="0" dirty="0">
                <a:effectLst/>
                <a:latin typeface="Aptos" panose="020B0004020202020204" pitchFamily="34" charset="0"/>
                <a:ea typeface="Times New Roman" panose="02020603050405020304" pitchFamily="18" charset="0"/>
                <a:cs typeface="Times New Roman" panose="02020603050405020304" pitchFamily="18" charset="0"/>
              </a:rPr>
              <a:t>- ja </a:t>
            </a:r>
            <a:r>
              <a:rPr lang="en-US" sz="1800" kern="0" dirty="0" err="1">
                <a:effectLst/>
                <a:latin typeface="Aptos" panose="020B0004020202020204" pitchFamily="34" charset="0"/>
                <a:ea typeface="Times New Roman" panose="02020603050405020304" pitchFamily="18" charset="0"/>
                <a:cs typeface="Times New Roman" panose="02020603050405020304" pitchFamily="18" charset="0"/>
              </a:rPr>
              <a:t>valvontaviraston</a:t>
            </a:r>
            <a:r>
              <a:rPr lang="en-US" sz="1800" kern="0" dirty="0">
                <a:effectLst/>
                <a:latin typeface="Aptos" panose="020B0004020202020204" pitchFamily="34" charset="0"/>
                <a:ea typeface="Times New Roman" panose="02020603050405020304" pitchFamily="18" charset="0"/>
                <a:cs typeface="Times New Roman" panose="02020603050405020304" pitchFamily="18" charset="0"/>
              </a:rPr>
              <a:t> </a:t>
            </a:r>
            <a:r>
              <a:rPr lang="en-US" sz="1800" kern="0" dirty="0" err="1">
                <a:effectLst/>
                <a:latin typeface="Aptos" panose="020B0004020202020204" pitchFamily="34" charset="0"/>
                <a:ea typeface="Times New Roman" panose="02020603050405020304" pitchFamily="18" charset="0"/>
                <a:cs typeface="Times New Roman" panose="02020603050405020304" pitchFamily="18" charset="0"/>
              </a:rPr>
              <a:t>kirjaamoon</a:t>
            </a:r>
            <a:r>
              <a:rPr lang="en-US" sz="1800" kern="0" dirty="0">
                <a:effectLst/>
                <a:latin typeface="Aptos" panose="020B0004020202020204" pitchFamily="34" charset="0"/>
                <a:ea typeface="Times New Roman" panose="02020603050405020304" pitchFamily="18" charset="0"/>
                <a:cs typeface="Times New Roman" panose="02020603050405020304" pitchFamily="18" charset="0"/>
              </a:rPr>
              <a:t>. </a:t>
            </a:r>
            <a:r>
              <a:rPr lang="en-US" sz="1800" kern="0" dirty="0" err="1">
                <a:effectLst/>
                <a:latin typeface="Aptos" panose="020B0004020202020204" pitchFamily="34" charset="0"/>
                <a:ea typeface="Times New Roman" panose="02020603050405020304" pitchFamily="18" charset="0"/>
                <a:cs typeface="Times New Roman" panose="02020603050405020304" pitchFamily="18" charset="0"/>
              </a:rPr>
              <a:t>Muista</a:t>
            </a:r>
            <a:r>
              <a:rPr lang="en-US" sz="1800" kern="0" dirty="0">
                <a:effectLst/>
                <a:latin typeface="Aptos" panose="020B0004020202020204" pitchFamily="34" charset="0"/>
                <a:ea typeface="Times New Roman" panose="02020603050405020304" pitchFamily="18" charset="0"/>
                <a:cs typeface="Times New Roman" panose="02020603050405020304" pitchFamily="18" charset="0"/>
              </a:rPr>
              <a:t> </a:t>
            </a:r>
            <a:r>
              <a:rPr lang="en-US" sz="1800" kern="0" dirty="0" err="1">
                <a:effectLst/>
                <a:latin typeface="Aptos" panose="020B0004020202020204" pitchFamily="34" charset="0"/>
                <a:ea typeface="Times New Roman" panose="02020603050405020304" pitchFamily="18" charset="0"/>
                <a:cs typeface="Times New Roman" panose="02020603050405020304" pitchFamily="18" charset="0"/>
              </a:rPr>
              <a:t>mainita</a:t>
            </a:r>
            <a:r>
              <a:rPr lang="en-US" sz="1800" kern="0" dirty="0">
                <a:effectLst/>
                <a:latin typeface="Aptos" panose="020B0004020202020204" pitchFamily="34" charset="0"/>
                <a:ea typeface="Times New Roman" panose="02020603050405020304" pitchFamily="18" charset="0"/>
                <a:cs typeface="Times New Roman" panose="02020603050405020304" pitchFamily="18" charset="0"/>
              </a:rPr>
              <a:t> </a:t>
            </a:r>
            <a:r>
              <a:rPr lang="en-US" sz="1800" kern="0" dirty="0" err="1">
                <a:effectLst/>
                <a:latin typeface="Aptos" panose="020B0004020202020204" pitchFamily="34" charset="0"/>
                <a:ea typeface="Times New Roman" panose="02020603050405020304" pitchFamily="18" charset="0"/>
                <a:cs typeface="Times New Roman" panose="02020603050405020304" pitchFamily="18" charset="0"/>
              </a:rPr>
              <a:t>kantelussa</a:t>
            </a:r>
            <a:r>
              <a:rPr lang="en-US" sz="1800" kern="0" dirty="0">
                <a:effectLst/>
                <a:latin typeface="Aptos" panose="020B0004020202020204" pitchFamily="34" charset="0"/>
                <a:ea typeface="Times New Roman" panose="02020603050405020304" pitchFamily="18" charset="0"/>
                <a:cs typeface="Times New Roman" panose="02020603050405020304" pitchFamily="18" charset="0"/>
              </a:rPr>
              <a:t> </a:t>
            </a:r>
            <a:r>
              <a:rPr lang="en-US" sz="1800" kern="0" dirty="0" err="1">
                <a:effectLst/>
                <a:latin typeface="Aptos" panose="020B0004020202020204" pitchFamily="34" charset="0"/>
                <a:ea typeface="Times New Roman" panose="02020603050405020304" pitchFamily="18" charset="0"/>
                <a:cs typeface="Times New Roman" panose="02020603050405020304" pitchFamily="18" charset="0"/>
              </a:rPr>
              <a:t>kaikki</a:t>
            </a:r>
            <a:r>
              <a:rPr lang="en-US" sz="1800" kern="0" dirty="0">
                <a:effectLst/>
                <a:latin typeface="Aptos" panose="020B0004020202020204" pitchFamily="34" charset="0"/>
                <a:ea typeface="Times New Roman" panose="02020603050405020304" pitchFamily="18" charset="0"/>
                <a:cs typeface="Times New Roman" panose="02020603050405020304" pitchFamily="18" charset="0"/>
              </a:rPr>
              <a:t> </a:t>
            </a:r>
            <a:r>
              <a:rPr lang="en-US" sz="1800" kern="0" dirty="0" err="1">
                <a:effectLst/>
                <a:latin typeface="Aptos" panose="020B0004020202020204" pitchFamily="34" charset="0"/>
                <a:ea typeface="Times New Roman" panose="02020603050405020304" pitchFamily="18" charset="0"/>
                <a:cs typeface="Times New Roman" panose="02020603050405020304" pitchFamily="18" charset="0"/>
              </a:rPr>
              <a:t>yllä</a:t>
            </a:r>
            <a:r>
              <a:rPr lang="en-US" sz="1800" kern="0" dirty="0">
                <a:effectLst/>
                <a:latin typeface="Aptos" panose="020B0004020202020204" pitchFamily="34" charset="0"/>
                <a:ea typeface="Times New Roman" panose="02020603050405020304" pitchFamily="18" charset="0"/>
                <a:cs typeface="Times New Roman" panose="02020603050405020304" pitchFamily="18" charset="0"/>
              </a:rPr>
              <a:t> </a:t>
            </a:r>
            <a:r>
              <a:rPr lang="en-US" sz="1800" kern="0" dirty="0" err="1">
                <a:effectLst/>
                <a:latin typeface="Aptos" panose="020B0004020202020204" pitchFamily="34" charset="0"/>
                <a:ea typeface="Times New Roman" panose="02020603050405020304" pitchFamily="18" charset="0"/>
                <a:cs typeface="Times New Roman" panose="02020603050405020304" pitchFamily="18" charset="0"/>
              </a:rPr>
              <a:t>mainitut</a:t>
            </a:r>
            <a:r>
              <a:rPr lang="en-US" sz="1800" kern="0" dirty="0">
                <a:effectLst/>
                <a:latin typeface="Aptos" panose="020B0004020202020204" pitchFamily="34" charset="0"/>
                <a:ea typeface="Times New Roman" panose="02020603050405020304" pitchFamily="18" charset="0"/>
                <a:cs typeface="Times New Roman" panose="02020603050405020304" pitchFamily="18" charset="0"/>
              </a:rPr>
              <a:t> </a:t>
            </a:r>
            <a:r>
              <a:rPr lang="en-US" sz="1800" kern="0" dirty="0" err="1">
                <a:effectLst/>
                <a:latin typeface="Aptos" panose="020B0004020202020204" pitchFamily="34" charset="0"/>
                <a:ea typeface="Times New Roman" panose="02020603050405020304" pitchFamily="18" charset="0"/>
                <a:cs typeface="Times New Roman" panose="02020603050405020304" pitchFamily="18" charset="0"/>
              </a:rPr>
              <a:t>tiedot</a:t>
            </a:r>
            <a:r>
              <a:rPr lang="en-US" sz="1800" kern="0" dirty="0">
                <a:effectLst/>
                <a:latin typeface="Aptos" panose="020B0004020202020204" pitchFamily="34" charset="0"/>
                <a:ea typeface="Times New Roman" panose="02020603050405020304" pitchFamily="18" charset="0"/>
                <a:cs typeface="Times New Roman" panose="02020603050405020304" pitchFamily="18" charset="0"/>
              </a:rPr>
              <a:t>. </a:t>
            </a:r>
            <a:r>
              <a:rPr lang="fi-FI" dirty="0">
                <a:effectLst/>
              </a:rPr>
              <a:t> </a:t>
            </a:r>
            <a:endParaRPr lang="fi-FI" sz="1800" dirty="0">
              <a:effectLst/>
              <a:latin typeface="Aptos" panose="020B0004020202020204" pitchFamily="34" charset="0"/>
              <a:ea typeface="Times New Roman" panose="02020603050405020304" pitchFamily="18" charset="0"/>
              <a:cs typeface="Times New Roman" panose="02020603050405020304" pitchFamily="18" charset="0"/>
            </a:endParaRPr>
          </a:p>
          <a:p>
            <a:pPr marL="0" indent="0">
              <a:buNone/>
            </a:pPr>
            <a:endParaRPr lang="fi-FI" sz="2000" dirty="0"/>
          </a:p>
        </p:txBody>
      </p:sp>
    </p:spTree>
    <p:extLst>
      <p:ext uri="{BB962C8B-B14F-4D97-AF65-F5344CB8AC3E}">
        <p14:creationId xmlns:p14="http://schemas.microsoft.com/office/powerpoint/2010/main" val="262775605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324E43EB-867C-4B35-9A5C-E435157C72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A7C0F5DA-B59F-4F13-8BB8-FFD8F2C572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a:lstStyle/>
          <a:p>
            <a:endParaRPr lang="fi-FI"/>
          </a:p>
        </p:txBody>
      </p:sp>
      <p:sp>
        <p:nvSpPr>
          <p:cNvPr id="25" name="Freeform 5">
            <a:extLst>
              <a:ext uri="{FF2B5EF4-FFF2-40B4-BE49-F238E27FC236}">
                <a16:creationId xmlns:a16="http://schemas.microsoft.com/office/drawing/2014/main" id="{9CEA1DEC-CC9E-4776-9E08-048A15BFA6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fi-FI"/>
          </a:p>
        </p:txBody>
      </p:sp>
      <p:sp>
        <p:nvSpPr>
          <p:cNvPr id="27" name="Freeform: Shape 26">
            <a:extLst>
              <a:ext uri="{FF2B5EF4-FFF2-40B4-BE49-F238E27FC236}">
                <a16:creationId xmlns:a16="http://schemas.microsoft.com/office/drawing/2014/main" id="{9CE399CF-F4B8-4832-A8CB-B93F6B1EF4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5171964" y="-140866"/>
            <a:ext cx="6053670" cy="7139732"/>
          </a:xfrm>
          <a:custGeom>
            <a:avLst/>
            <a:gdLst>
              <a:gd name="connsiteX0" fmla="*/ 6053670 w 6053670"/>
              <a:gd name="connsiteY0" fmla="*/ 1098 h 7139732"/>
              <a:gd name="connsiteX1" fmla="*/ 6053670 w 6053670"/>
              <a:gd name="connsiteY1" fmla="*/ 1084479 h 7139732"/>
              <a:gd name="connsiteX2" fmla="*/ 6053670 w 6053670"/>
              <a:gd name="connsiteY2" fmla="*/ 1254558 h 7139732"/>
              <a:gd name="connsiteX3" fmla="*/ 6053670 w 6053670"/>
              <a:gd name="connsiteY3" fmla="*/ 7139732 h 7139732"/>
              <a:gd name="connsiteX4" fmla="*/ 0 w 6053670"/>
              <a:gd name="connsiteY4" fmla="*/ 7139732 h 7139732"/>
              <a:gd name="connsiteX5" fmla="*/ 0 w 6053670"/>
              <a:gd name="connsiteY5" fmla="*/ 1249853 h 7139732"/>
              <a:gd name="connsiteX6" fmla="*/ 0 w 6053670"/>
              <a:gd name="connsiteY6" fmla="*/ 1084479 h 7139732"/>
              <a:gd name="connsiteX7" fmla="*/ 0 w 6053670"/>
              <a:gd name="connsiteY7" fmla="*/ 0 h 7139732"/>
              <a:gd name="connsiteX8" fmla="*/ 35717 w 6053670"/>
              <a:gd name="connsiteY8" fmla="*/ 5488 h 7139732"/>
              <a:gd name="connsiteX9" fmla="*/ 140445 w 6053670"/>
              <a:gd name="connsiteY9" fmla="*/ 21641 h 7139732"/>
              <a:gd name="connsiteX10" fmla="*/ 216722 w 6053670"/>
              <a:gd name="connsiteY10" fmla="*/ 32932 h 7139732"/>
              <a:gd name="connsiteX11" fmla="*/ 307527 w 6053670"/>
              <a:gd name="connsiteY11" fmla="*/ 44850 h 7139732"/>
              <a:gd name="connsiteX12" fmla="*/ 415282 w 6053670"/>
              <a:gd name="connsiteY12" fmla="*/ 59121 h 7139732"/>
              <a:gd name="connsiteX13" fmla="*/ 534539 w 6053670"/>
              <a:gd name="connsiteY13" fmla="*/ 74175 h 7139732"/>
              <a:gd name="connsiteX14" fmla="*/ 668931 w 6053670"/>
              <a:gd name="connsiteY14" fmla="*/ 90014 h 7139732"/>
              <a:gd name="connsiteX15" fmla="*/ 815430 w 6053670"/>
              <a:gd name="connsiteY15" fmla="*/ 106794 h 7139732"/>
              <a:gd name="connsiteX16" fmla="*/ 974641 w 6053670"/>
              <a:gd name="connsiteY16" fmla="*/ 123574 h 7139732"/>
              <a:gd name="connsiteX17" fmla="*/ 1144144 w 6053670"/>
              <a:gd name="connsiteY17" fmla="*/ 140667 h 7139732"/>
              <a:gd name="connsiteX18" fmla="*/ 1326965 w 6053670"/>
              <a:gd name="connsiteY18" fmla="*/ 156506 h 7139732"/>
              <a:gd name="connsiteX19" fmla="*/ 1518261 w 6053670"/>
              <a:gd name="connsiteY19" fmla="*/ 171717 h 7139732"/>
              <a:gd name="connsiteX20" fmla="*/ 1720453 w 6053670"/>
              <a:gd name="connsiteY20" fmla="*/ 185518 h 7139732"/>
              <a:gd name="connsiteX21" fmla="*/ 1931121 w 6053670"/>
              <a:gd name="connsiteY21" fmla="*/ 198690 h 7139732"/>
              <a:gd name="connsiteX22" fmla="*/ 2150869 w 6053670"/>
              <a:gd name="connsiteY22" fmla="*/ 211079 h 7139732"/>
              <a:gd name="connsiteX23" fmla="*/ 2263467 w 6053670"/>
              <a:gd name="connsiteY23" fmla="*/ 215470 h 7139732"/>
              <a:gd name="connsiteX24" fmla="*/ 2378487 w 6053670"/>
              <a:gd name="connsiteY24" fmla="*/ 220332 h 7139732"/>
              <a:gd name="connsiteX25" fmla="*/ 2495323 w 6053670"/>
              <a:gd name="connsiteY25" fmla="*/ 224879 h 7139732"/>
              <a:gd name="connsiteX26" fmla="*/ 2612764 w 6053670"/>
              <a:gd name="connsiteY26" fmla="*/ 227859 h 7139732"/>
              <a:gd name="connsiteX27" fmla="*/ 2732627 w 6053670"/>
              <a:gd name="connsiteY27" fmla="*/ 230525 h 7139732"/>
              <a:gd name="connsiteX28" fmla="*/ 2853700 w 6053670"/>
              <a:gd name="connsiteY28" fmla="*/ 233348 h 7139732"/>
              <a:gd name="connsiteX29" fmla="*/ 2977195 w 6053670"/>
              <a:gd name="connsiteY29" fmla="*/ 235229 h 7139732"/>
              <a:gd name="connsiteX30" fmla="*/ 3101901 w 6053670"/>
              <a:gd name="connsiteY30" fmla="*/ 235229 h 7139732"/>
              <a:gd name="connsiteX31" fmla="*/ 3227817 w 6053670"/>
              <a:gd name="connsiteY31" fmla="*/ 236170 h 7139732"/>
              <a:gd name="connsiteX32" fmla="*/ 3354944 w 6053670"/>
              <a:gd name="connsiteY32" fmla="*/ 235229 h 7139732"/>
              <a:gd name="connsiteX33" fmla="*/ 3483887 w 6053670"/>
              <a:gd name="connsiteY33" fmla="*/ 233348 h 7139732"/>
              <a:gd name="connsiteX34" fmla="*/ 3612830 w 6053670"/>
              <a:gd name="connsiteY34" fmla="*/ 231623 h 7139732"/>
              <a:gd name="connsiteX35" fmla="*/ 3743590 w 6053670"/>
              <a:gd name="connsiteY35" fmla="*/ 227859 h 7139732"/>
              <a:gd name="connsiteX36" fmla="*/ 3875560 w 6053670"/>
              <a:gd name="connsiteY36" fmla="*/ 223938 h 7139732"/>
              <a:gd name="connsiteX37" fmla="*/ 4007530 w 6053670"/>
              <a:gd name="connsiteY37" fmla="*/ 219391 h 7139732"/>
              <a:gd name="connsiteX38" fmla="*/ 4140710 w 6053670"/>
              <a:gd name="connsiteY38" fmla="*/ 212961 h 7139732"/>
              <a:gd name="connsiteX39" fmla="*/ 4275102 w 6053670"/>
              <a:gd name="connsiteY39" fmla="*/ 205277 h 7139732"/>
              <a:gd name="connsiteX40" fmla="*/ 4410098 w 6053670"/>
              <a:gd name="connsiteY40" fmla="*/ 197907 h 7139732"/>
              <a:gd name="connsiteX41" fmla="*/ 4545096 w 6053670"/>
              <a:gd name="connsiteY41" fmla="*/ 188498 h 7139732"/>
              <a:gd name="connsiteX42" fmla="*/ 4681909 w 6053670"/>
              <a:gd name="connsiteY42" fmla="*/ 177207 h 7139732"/>
              <a:gd name="connsiteX43" fmla="*/ 4816905 w 6053670"/>
              <a:gd name="connsiteY43" fmla="*/ 165916 h 7139732"/>
              <a:gd name="connsiteX44" fmla="*/ 4954323 w 6053670"/>
              <a:gd name="connsiteY44" fmla="*/ 152899 h 7139732"/>
              <a:gd name="connsiteX45" fmla="*/ 5092347 w 6053670"/>
              <a:gd name="connsiteY45" fmla="*/ 138629 h 7139732"/>
              <a:gd name="connsiteX46" fmla="*/ 5228555 w 6053670"/>
              <a:gd name="connsiteY46" fmla="*/ 123574 h 7139732"/>
              <a:gd name="connsiteX47" fmla="*/ 5366578 w 6053670"/>
              <a:gd name="connsiteY47" fmla="*/ 106010 h 7139732"/>
              <a:gd name="connsiteX48" fmla="*/ 5503997 w 6053670"/>
              <a:gd name="connsiteY48" fmla="*/ 87192 h 7139732"/>
              <a:gd name="connsiteX49" fmla="*/ 5642020 w 6053670"/>
              <a:gd name="connsiteY49" fmla="*/ 68530 h 7139732"/>
              <a:gd name="connsiteX50" fmla="*/ 5779438 w 6053670"/>
              <a:gd name="connsiteY50" fmla="*/ 46733 h 7139732"/>
              <a:gd name="connsiteX51" fmla="*/ 5916251 w 6053670"/>
              <a:gd name="connsiteY51" fmla="*/ 24464 h 7139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53670" h="7139732">
                <a:moveTo>
                  <a:pt x="6053670" y="1098"/>
                </a:moveTo>
                <a:lnTo>
                  <a:pt x="6053670" y="1084479"/>
                </a:lnTo>
                <a:lnTo>
                  <a:pt x="6053670" y="1254558"/>
                </a:lnTo>
                <a:lnTo>
                  <a:pt x="6053670" y="7139732"/>
                </a:lnTo>
                <a:lnTo>
                  <a:pt x="0" y="7139732"/>
                </a:lnTo>
                <a:lnTo>
                  <a:pt x="0" y="1249853"/>
                </a:lnTo>
                <a:lnTo>
                  <a:pt x="0" y="1084479"/>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1" y="235229"/>
                </a:lnTo>
                <a:lnTo>
                  <a:pt x="3227817" y="236170"/>
                </a:lnTo>
                <a:lnTo>
                  <a:pt x="3354944" y="235229"/>
                </a:lnTo>
                <a:lnTo>
                  <a:pt x="3483887" y="233348"/>
                </a:lnTo>
                <a:lnTo>
                  <a:pt x="3612830" y="231623"/>
                </a:lnTo>
                <a:lnTo>
                  <a:pt x="3743590" y="227859"/>
                </a:lnTo>
                <a:lnTo>
                  <a:pt x="3875560" y="223938"/>
                </a:lnTo>
                <a:lnTo>
                  <a:pt x="4007530"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bg1"/>
          </a:solidFill>
          <a:ln>
            <a:noFill/>
          </a:ln>
        </p:spPr>
        <p:txBody>
          <a:bodyPr/>
          <a:lstStyle/>
          <a:p>
            <a:endParaRPr lang="fi-FI"/>
          </a:p>
        </p:txBody>
      </p:sp>
      <p:sp>
        <p:nvSpPr>
          <p:cNvPr id="29" name="Freeform 5">
            <a:extLst>
              <a:ext uri="{FF2B5EF4-FFF2-40B4-BE49-F238E27FC236}">
                <a16:creationId xmlns:a16="http://schemas.microsoft.com/office/drawing/2014/main" id="{1F23E73A-FDC8-462C-83C1-3AA8961449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fi-FI"/>
          </a:p>
        </p:txBody>
      </p:sp>
      <p:sp>
        <p:nvSpPr>
          <p:cNvPr id="2" name="Otsikko 1">
            <a:extLst>
              <a:ext uri="{FF2B5EF4-FFF2-40B4-BE49-F238E27FC236}">
                <a16:creationId xmlns:a16="http://schemas.microsoft.com/office/drawing/2014/main" id="{62631EAD-E6F0-C41F-2B5F-47910D91978C}"/>
              </a:ext>
            </a:extLst>
          </p:cNvPr>
          <p:cNvSpPr>
            <a:spLocks noGrp="1"/>
          </p:cNvSpPr>
          <p:nvPr>
            <p:ph type="title"/>
          </p:nvPr>
        </p:nvSpPr>
        <p:spPr>
          <a:xfrm>
            <a:off x="994087" y="1130603"/>
            <a:ext cx="3342442" cy="4596794"/>
          </a:xfrm>
        </p:spPr>
        <p:txBody>
          <a:bodyPr anchor="ctr">
            <a:normAutofit/>
          </a:bodyPr>
          <a:lstStyle/>
          <a:p>
            <a:r>
              <a:rPr lang="fi-FI" sz="2500" b="1" kern="0" spc="-5" dirty="0">
                <a:solidFill>
                  <a:srgbClr val="EBEBEB"/>
                </a:solidFill>
                <a:latin typeface="Calibri" panose="020F0502020204030204" pitchFamily="34" charset="0"/>
                <a:ea typeface="Calibri" panose="020F0502020204030204" pitchFamily="34" charset="0"/>
              </a:rPr>
              <a:t>SINULLA ON OIKEUS TEHDÄ </a:t>
            </a:r>
            <a:r>
              <a:rPr lang="fi-FI" sz="2500" b="1" kern="0" spc="-5" dirty="0">
                <a:solidFill>
                  <a:srgbClr val="EBEBEB"/>
                </a:solidFill>
                <a:effectLst/>
                <a:latin typeface="Calibri" panose="020F0502020204030204" pitchFamily="34" charset="0"/>
                <a:ea typeface="Calibri" panose="020F0502020204030204" pitchFamily="34" charset="0"/>
              </a:rPr>
              <a:t>KANTELU</a:t>
            </a:r>
            <a:r>
              <a:rPr lang="fi-FI" sz="2500" b="1" kern="0" spc="-80" dirty="0">
                <a:solidFill>
                  <a:srgbClr val="EBEBEB"/>
                </a:solidFill>
                <a:effectLst/>
                <a:latin typeface="Calibri" panose="020F0502020204030204" pitchFamily="34" charset="0"/>
                <a:ea typeface="Calibri" panose="020F0502020204030204" pitchFamily="34" charset="0"/>
              </a:rPr>
              <a:t> </a:t>
            </a:r>
            <a:r>
              <a:rPr lang="fi-FI" sz="2500" b="1" kern="0" spc="-5" dirty="0">
                <a:solidFill>
                  <a:srgbClr val="EBEBEB"/>
                </a:solidFill>
                <a:effectLst/>
                <a:latin typeface="Calibri" panose="020F0502020204030204" pitchFamily="34" charset="0"/>
                <a:ea typeface="Calibri" panose="020F0502020204030204" pitchFamily="34" charset="0"/>
              </a:rPr>
              <a:t>LUPA- JA </a:t>
            </a:r>
            <a:r>
              <a:rPr lang="fi-FI" sz="2500" b="1" kern="0" spc="-5" dirty="0">
                <a:solidFill>
                  <a:srgbClr val="EBEBEB"/>
                </a:solidFill>
                <a:latin typeface="Calibri" panose="020F0502020204030204" pitchFamily="34" charset="0"/>
                <a:ea typeface="Calibri" panose="020F0502020204030204" pitchFamily="34" charset="0"/>
              </a:rPr>
              <a:t>VALVONTAVIRASTOON JATKUU</a:t>
            </a:r>
            <a:endParaRPr lang="fi-FI" sz="2500" dirty="0">
              <a:solidFill>
                <a:srgbClr val="EBEBEB"/>
              </a:solidFill>
            </a:endParaRPr>
          </a:p>
        </p:txBody>
      </p:sp>
      <p:sp>
        <p:nvSpPr>
          <p:cNvPr id="3" name="Sisällön paikkamerkki 2">
            <a:extLst>
              <a:ext uri="{FF2B5EF4-FFF2-40B4-BE49-F238E27FC236}">
                <a16:creationId xmlns:a16="http://schemas.microsoft.com/office/drawing/2014/main" id="{D796B5D8-EB82-7AAA-15CB-C24C380141ED}"/>
              </a:ext>
            </a:extLst>
          </p:cNvPr>
          <p:cNvSpPr>
            <a:spLocks noGrp="1"/>
          </p:cNvSpPr>
          <p:nvPr>
            <p:ph idx="1"/>
          </p:nvPr>
        </p:nvSpPr>
        <p:spPr>
          <a:xfrm>
            <a:off x="5290077" y="437513"/>
            <a:ext cx="5502614" cy="5954325"/>
          </a:xfrm>
        </p:spPr>
        <p:txBody>
          <a:bodyPr anchor="ctr">
            <a:normAutofit fontScale="77500" lnSpcReduction="20000"/>
          </a:bodyPr>
          <a:lstStyle/>
          <a:p>
            <a:pPr>
              <a:lnSpc>
                <a:spcPct val="115000"/>
              </a:lnSpc>
              <a:spcBef>
                <a:spcPts val="800"/>
              </a:spcBef>
              <a:spcAft>
                <a:spcPts val="400"/>
              </a:spcAft>
            </a:pPr>
            <a:r>
              <a:rPr lang="fi-FI" sz="1800" b="1" dirty="0">
                <a:solidFill>
                  <a:srgbClr val="0F4761"/>
                </a:solidFill>
                <a:effectLst/>
                <a:latin typeface="Times New Roman" panose="02020603050405020304" pitchFamily="18" charset="0"/>
                <a:ea typeface="Times New Roman" panose="02020603050405020304" pitchFamily="18" charset="0"/>
                <a:cs typeface="Times New Roman" panose="02020603050405020304" pitchFamily="18" charset="0"/>
              </a:rPr>
              <a:t>Kantelu jatko-ohje</a:t>
            </a:r>
            <a:r>
              <a:rPr lang="fi-FI" sz="1800" dirty="0">
                <a:effectLst/>
                <a:latin typeface="Aptos" panose="020B0004020202020204" pitchFamily="34" charset="0"/>
                <a:ea typeface="Times New Roman" panose="02020603050405020304" pitchFamily="18" charset="0"/>
                <a:cs typeface="Times New Roman" panose="02020603050405020304" pitchFamily="18" charset="0"/>
              </a:rPr>
              <a:t> </a:t>
            </a:r>
          </a:p>
          <a:p>
            <a:pPr fontAlgn="t"/>
            <a:r>
              <a:rPr lang="fi-FI" sz="1800" dirty="0">
                <a:effectLst/>
                <a:latin typeface="Times New Roman" panose="02020603050405020304" pitchFamily="18" charset="0"/>
                <a:ea typeface="Times New Roman" panose="02020603050405020304" pitchFamily="18" charset="0"/>
              </a:rPr>
              <a:t>Jos et ole tyytyväinen muistutukseen saamaasi vastaukseen, voit tehdä kantelun </a:t>
            </a:r>
            <a:r>
              <a:rPr lang="fi-FI" sz="1800" u="sng" dirty="0">
                <a:effectLst/>
                <a:latin typeface="Times New Roman" panose="02020603050405020304" pitchFamily="18" charset="0"/>
                <a:ea typeface="Times New Roman" panose="02020603050405020304" pitchFamily="18" charset="0"/>
              </a:rPr>
              <a:t>Lupa- ja valvontavirastolle.</a:t>
            </a:r>
            <a:r>
              <a:rPr lang="fi-FI" sz="1800" dirty="0">
                <a:effectLst/>
                <a:latin typeface="Times New Roman" panose="02020603050405020304" pitchFamily="18" charset="0"/>
                <a:ea typeface="Times New Roman" panose="02020603050405020304" pitchFamily="18" charset="0"/>
              </a:rPr>
              <a:t> Huomaathan, että jos kanteluasiassa ei ole tehty muistutusta, voi LVV t alkuarviointinsa jälkeen siirtää terveydenhuoltoon, sosiaalihuoltoon tai varhaiskasvatukseen liittyvän asian käsiteltäväksi muistutuksena. Ilmoittavat siirtämisestä kantelun tekijälle.</a:t>
            </a:r>
          </a:p>
          <a:p>
            <a:pPr fontAlgn="t"/>
            <a:r>
              <a:rPr lang="fi-FI" sz="1800" dirty="0">
                <a:effectLst/>
                <a:latin typeface="Times New Roman" panose="02020603050405020304" pitchFamily="18" charset="0"/>
                <a:ea typeface="Times New Roman" panose="02020603050405020304" pitchFamily="18" charset="0"/>
              </a:rPr>
              <a:t>LVV käsittelee vain kirjallisesti tehdyt kantelut. Ainoastaan poikkeustilanteissa, Lupa- ja valvontaviraston suostumuksella, kantelun voi tehdä suullisesti.</a:t>
            </a:r>
          </a:p>
          <a:p>
            <a:pPr fontAlgn="t"/>
            <a:r>
              <a:rPr lang="fi-FI" sz="1800" dirty="0">
                <a:effectLst/>
                <a:latin typeface="Times New Roman" panose="02020603050405020304" pitchFamily="18" charset="0"/>
                <a:ea typeface="Times New Roman" panose="02020603050405020304" pitchFamily="18" charset="0"/>
              </a:rPr>
              <a:t>Sähköisen asiointipalvelun käyttö edellyttää </a:t>
            </a:r>
            <a:r>
              <a:rPr lang="fi-FI" sz="1800" dirty="0" err="1">
                <a:effectLst/>
                <a:latin typeface="Times New Roman" panose="02020603050405020304" pitchFamily="18" charset="0"/>
                <a:ea typeface="Times New Roman" panose="02020603050405020304" pitchFamily="18" charset="0"/>
              </a:rPr>
              <a:t>Suomi.fi</a:t>
            </a:r>
            <a:r>
              <a:rPr lang="fi-FI" sz="1800" dirty="0">
                <a:effectLst/>
                <a:latin typeface="Times New Roman" panose="02020603050405020304" pitchFamily="18" charset="0"/>
                <a:ea typeface="Times New Roman" panose="02020603050405020304" pitchFamily="18" charset="0"/>
              </a:rPr>
              <a:t>-tunnistautumista, johon voit käyttää verkkopankkitunnuksia, mobiilivarmennetta tai muuta tunnistusvälinettä. Sähköisen kantelun kysymykset ohjaavat sinua täyttämään tiedot, jotka tarvitaan kantelun käsittelyä varten. Jos et voi käyttää sähköistä asiointipalvelua, voit tehdä kantelun myös vapaamuotoisesti sähköpostilla tai postitse Lupa- ja valvontaviraston kirjaamoon. Kantelussa sinun pitää esittää käsityksesi tapahtuman ajankohdasta ja siitä, millä perusteella pidät menettelyä virheellisenä. Huomioithan, että LVV ei käsittele yli kaksi vuotta vanhoja asioita ilman erityistä syytä.</a:t>
            </a:r>
          </a:p>
          <a:p>
            <a:pPr fontAlgn="t"/>
            <a:r>
              <a:rPr lang="fi-FI" sz="1800" dirty="0">
                <a:effectLst/>
                <a:latin typeface="Times New Roman" panose="02020603050405020304" pitchFamily="18" charset="0"/>
                <a:ea typeface="Times New Roman" panose="02020603050405020304" pitchFamily="18" charset="0"/>
              </a:rPr>
              <a:t>Voit tehdä kantelun myös toisen henkilön asiassa. LVV voi kuitenkin luovuttaa salassa pidettäviä tietoja ilman henkilön suostumusta vain hänen lailliselle edustajalleen. Henkilö, jonka asiaa kantelu koskee, voi antaa valtakirjalla suostumuksensa tietojen luovuttamiseen.</a:t>
            </a:r>
          </a:p>
          <a:p>
            <a:pPr fontAlgn="t"/>
            <a:r>
              <a:rPr lang="fi-FI" sz="1800" dirty="0">
                <a:effectLst/>
                <a:latin typeface="Times New Roman" panose="02020603050405020304" pitchFamily="18" charset="0"/>
                <a:ea typeface="Times New Roman" panose="02020603050405020304" pitchFamily="18" charset="0"/>
              </a:rPr>
              <a:t>LVV on tarvittaessa yhteydessä tahoon, josta kantelu on tehty. Tällöin he lähettävät kantelun kohteelle myös kaikki toimittamasi asiakirjat, ja nimesi tulee kantelun kohteen tietoon.</a:t>
            </a:r>
          </a:p>
          <a:p>
            <a:pPr marL="0" indent="0">
              <a:buNone/>
            </a:pPr>
            <a:endParaRPr lang="fi-FI" sz="2000" dirty="0"/>
          </a:p>
        </p:txBody>
      </p:sp>
    </p:spTree>
    <p:extLst>
      <p:ext uri="{BB962C8B-B14F-4D97-AF65-F5344CB8AC3E}">
        <p14:creationId xmlns:p14="http://schemas.microsoft.com/office/powerpoint/2010/main" val="113593248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324E43EB-867C-4B35-9A5C-E435157C72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A7C0F5DA-B59F-4F13-8BB8-FFD8F2C572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a:lstStyle/>
          <a:p>
            <a:endParaRPr lang="fi-FI"/>
          </a:p>
        </p:txBody>
      </p:sp>
      <p:sp>
        <p:nvSpPr>
          <p:cNvPr id="25" name="Freeform 5">
            <a:extLst>
              <a:ext uri="{FF2B5EF4-FFF2-40B4-BE49-F238E27FC236}">
                <a16:creationId xmlns:a16="http://schemas.microsoft.com/office/drawing/2014/main" id="{9CEA1DEC-CC9E-4776-9E08-048A15BFA6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fi-FI"/>
          </a:p>
        </p:txBody>
      </p:sp>
      <p:sp>
        <p:nvSpPr>
          <p:cNvPr id="27" name="Freeform: Shape 26">
            <a:extLst>
              <a:ext uri="{FF2B5EF4-FFF2-40B4-BE49-F238E27FC236}">
                <a16:creationId xmlns:a16="http://schemas.microsoft.com/office/drawing/2014/main" id="{9CE399CF-F4B8-4832-A8CB-B93F6B1EF4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5171964" y="-140866"/>
            <a:ext cx="6053670" cy="7139732"/>
          </a:xfrm>
          <a:custGeom>
            <a:avLst/>
            <a:gdLst>
              <a:gd name="connsiteX0" fmla="*/ 6053670 w 6053670"/>
              <a:gd name="connsiteY0" fmla="*/ 1098 h 7139732"/>
              <a:gd name="connsiteX1" fmla="*/ 6053670 w 6053670"/>
              <a:gd name="connsiteY1" fmla="*/ 1084479 h 7139732"/>
              <a:gd name="connsiteX2" fmla="*/ 6053670 w 6053670"/>
              <a:gd name="connsiteY2" fmla="*/ 1254558 h 7139732"/>
              <a:gd name="connsiteX3" fmla="*/ 6053670 w 6053670"/>
              <a:gd name="connsiteY3" fmla="*/ 7139732 h 7139732"/>
              <a:gd name="connsiteX4" fmla="*/ 0 w 6053670"/>
              <a:gd name="connsiteY4" fmla="*/ 7139732 h 7139732"/>
              <a:gd name="connsiteX5" fmla="*/ 0 w 6053670"/>
              <a:gd name="connsiteY5" fmla="*/ 1249853 h 7139732"/>
              <a:gd name="connsiteX6" fmla="*/ 0 w 6053670"/>
              <a:gd name="connsiteY6" fmla="*/ 1084479 h 7139732"/>
              <a:gd name="connsiteX7" fmla="*/ 0 w 6053670"/>
              <a:gd name="connsiteY7" fmla="*/ 0 h 7139732"/>
              <a:gd name="connsiteX8" fmla="*/ 35717 w 6053670"/>
              <a:gd name="connsiteY8" fmla="*/ 5488 h 7139732"/>
              <a:gd name="connsiteX9" fmla="*/ 140445 w 6053670"/>
              <a:gd name="connsiteY9" fmla="*/ 21641 h 7139732"/>
              <a:gd name="connsiteX10" fmla="*/ 216722 w 6053670"/>
              <a:gd name="connsiteY10" fmla="*/ 32932 h 7139732"/>
              <a:gd name="connsiteX11" fmla="*/ 307527 w 6053670"/>
              <a:gd name="connsiteY11" fmla="*/ 44850 h 7139732"/>
              <a:gd name="connsiteX12" fmla="*/ 415282 w 6053670"/>
              <a:gd name="connsiteY12" fmla="*/ 59121 h 7139732"/>
              <a:gd name="connsiteX13" fmla="*/ 534539 w 6053670"/>
              <a:gd name="connsiteY13" fmla="*/ 74175 h 7139732"/>
              <a:gd name="connsiteX14" fmla="*/ 668931 w 6053670"/>
              <a:gd name="connsiteY14" fmla="*/ 90014 h 7139732"/>
              <a:gd name="connsiteX15" fmla="*/ 815430 w 6053670"/>
              <a:gd name="connsiteY15" fmla="*/ 106794 h 7139732"/>
              <a:gd name="connsiteX16" fmla="*/ 974641 w 6053670"/>
              <a:gd name="connsiteY16" fmla="*/ 123574 h 7139732"/>
              <a:gd name="connsiteX17" fmla="*/ 1144144 w 6053670"/>
              <a:gd name="connsiteY17" fmla="*/ 140667 h 7139732"/>
              <a:gd name="connsiteX18" fmla="*/ 1326965 w 6053670"/>
              <a:gd name="connsiteY18" fmla="*/ 156506 h 7139732"/>
              <a:gd name="connsiteX19" fmla="*/ 1518261 w 6053670"/>
              <a:gd name="connsiteY19" fmla="*/ 171717 h 7139732"/>
              <a:gd name="connsiteX20" fmla="*/ 1720453 w 6053670"/>
              <a:gd name="connsiteY20" fmla="*/ 185518 h 7139732"/>
              <a:gd name="connsiteX21" fmla="*/ 1931121 w 6053670"/>
              <a:gd name="connsiteY21" fmla="*/ 198690 h 7139732"/>
              <a:gd name="connsiteX22" fmla="*/ 2150869 w 6053670"/>
              <a:gd name="connsiteY22" fmla="*/ 211079 h 7139732"/>
              <a:gd name="connsiteX23" fmla="*/ 2263467 w 6053670"/>
              <a:gd name="connsiteY23" fmla="*/ 215470 h 7139732"/>
              <a:gd name="connsiteX24" fmla="*/ 2378487 w 6053670"/>
              <a:gd name="connsiteY24" fmla="*/ 220332 h 7139732"/>
              <a:gd name="connsiteX25" fmla="*/ 2495323 w 6053670"/>
              <a:gd name="connsiteY25" fmla="*/ 224879 h 7139732"/>
              <a:gd name="connsiteX26" fmla="*/ 2612764 w 6053670"/>
              <a:gd name="connsiteY26" fmla="*/ 227859 h 7139732"/>
              <a:gd name="connsiteX27" fmla="*/ 2732627 w 6053670"/>
              <a:gd name="connsiteY27" fmla="*/ 230525 h 7139732"/>
              <a:gd name="connsiteX28" fmla="*/ 2853700 w 6053670"/>
              <a:gd name="connsiteY28" fmla="*/ 233348 h 7139732"/>
              <a:gd name="connsiteX29" fmla="*/ 2977195 w 6053670"/>
              <a:gd name="connsiteY29" fmla="*/ 235229 h 7139732"/>
              <a:gd name="connsiteX30" fmla="*/ 3101901 w 6053670"/>
              <a:gd name="connsiteY30" fmla="*/ 235229 h 7139732"/>
              <a:gd name="connsiteX31" fmla="*/ 3227817 w 6053670"/>
              <a:gd name="connsiteY31" fmla="*/ 236170 h 7139732"/>
              <a:gd name="connsiteX32" fmla="*/ 3354944 w 6053670"/>
              <a:gd name="connsiteY32" fmla="*/ 235229 h 7139732"/>
              <a:gd name="connsiteX33" fmla="*/ 3483887 w 6053670"/>
              <a:gd name="connsiteY33" fmla="*/ 233348 h 7139732"/>
              <a:gd name="connsiteX34" fmla="*/ 3612830 w 6053670"/>
              <a:gd name="connsiteY34" fmla="*/ 231623 h 7139732"/>
              <a:gd name="connsiteX35" fmla="*/ 3743590 w 6053670"/>
              <a:gd name="connsiteY35" fmla="*/ 227859 h 7139732"/>
              <a:gd name="connsiteX36" fmla="*/ 3875560 w 6053670"/>
              <a:gd name="connsiteY36" fmla="*/ 223938 h 7139732"/>
              <a:gd name="connsiteX37" fmla="*/ 4007530 w 6053670"/>
              <a:gd name="connsiteY37" fmla="*/ 219391 h 7139732"/>
              <a:gd name="connsiteX38" fmla="*/ 4140710 w 6053670"/>
              <a:gd name="connsiteY38" fmla="*/ 212961 h 7139732"/>
              <a:gd name="connsiteX39" fmla="*/ 4275102 w 6053670"/>
              <a:gd name="connsiteY39" fmla="*/ 205277 h 7139732"/>
              <a:gd name="connsiteX40" fmla="*/ 4410098 w 6053670"/>
              <a:gd name="connsiteY40" fmla="*/ 197907 h 7139732"/>
              <a:gd name="connsiteX41" fmla="*/ 4545096 w 6053670"/>
              <a:gd name="connsiteY41" fmla="*/ 188498 h 7139732"/>
              <a:gd name="connsiteX42" fmla="*/ 4681909 w 6053670"/>
              <a:gd name="connsiteY42" fmla="*/ 177207 h 7139732"/>
              <a:gd name="connsiteX43" fmla="*/ 4816905 w 6053670"/>
              <a:gd name="connsiteY43" fmla="*/ 165916 h 7139732"/>
              <a:gd name="connsiteX44" fmla="*/ 4954323 w 6053670"/>
              <a:gd name="connsiteY44" fmla="*/ 152899 h 7139732"/>
              <a:gd name="connsiteX45" fmla="*/ 5092347 w 6053670"/>
              <a:gd name="connsiteY45" fmla="*/ 138629 h 7139732"/>
              <a:gd name="connsiteX46" fmla="*/ 5228555 w 6053670"/>
              <a:gd name="connsiteY46" fmla="*/ 123574 h 7139732"/>
              <a:gd name="connsiteX47" fmla="*/ 5366578 w 6053670"/>
              <a:gd name="connsiteY47" fmla="*/ 106010 h 7139732"/>
              <a:gd name="connsiteX48" fmla="*/ 5503997 w 6053670"/>
              <a:gd name="connsiteY48" fmla="*/ 87192 h 7139732"/>
              <a:gd name="connsiteX49" fmla="*/ 5642020 w 6053670"/>
              <a:gd name="connsiteY49" fmla="*/ 68530 h 7139732"/>
              <a:gd name="connsiteX50" fmla="*/ 5779438 w 6053670"/>
              <a:gd name="connsiteY50" fmla="*/ 46733 h 7139732"/>
              <a:gd name="connsiteX51" fmla="*/ 5916251 w 6053670"/>
              <a:gd name="connsiteY51" fmla="*/ 24464 h 7139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53670" h="7139732">
                <a:moveTo>
                  <a:pt x="6053670" y="1098"/>
                </a:moveTo>
                <a:lnTo>
                  <a:pt x="6053670" y="1084479"/>
                </a:lnTo>
                <a:lnTo>
                  <a:pt x="6053670" y="1254558"/>
                </a:lnTo>
                <a:lnTo>
                  <a:pt x="6053670" y="7139732"/>
                </a:lnTo>
                <a:lnTo>
                  <a:pt x="0" y="7139732"/>
                </a:lnTo>
                <a:lnTo>
                  <a:pt x="0" y="1249853"/>
                </a:lnTo>
                <a:lnTo>
                  <a:pt x="0" y="1084479"/>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1" y="235229"/>
                </a:lnTo>
                <a:lnTo>
                  <a:pt x="3227817" y="236170"/>
                </a:lnTo>
                <a:lnTo>
                  <a:pt x="3354944" y="235229"/>
                </a:lnTo>
                <a:lnTo>
                  <a:pt x="3483887" y="233348"/>
                </a:lnTo>
                <a:lnTo>
                  <a:pt x="3612830" y="231623"/>
                </a:lnTo>
                <a:lnTo>
                  <a:pt x="3743590" y="227859"/>
                </a:lnTo>
                <a:lnTo>
                  <a:pt x="3875560" y="223938"/>
                </a:lnTo>
                <a:lnTo>
                  <a:pt x="4007530"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bg1"/>
          </a:solidFill>
          <a:ln>
            <a:noFill/>
          </a:ln>
        </p:spPr>
        <p:txBody>
          <a:bodyPr/>
          <a:lstStyle/>
          <a:p>
            <a:endParaRPr lang="fi-FI"/>
          </a:p>
        </p:txBody>
      </p:sp>
      <p:sp>
        <p:nvSpPr>
          <p:cNvPr id="29" name="Freeform 5">
            <a:extLst>
              <a:ext uri="{FF2B5EF4-FFF2-40B4-BE49-F238E27FC236}">
                <a16:creationId xmlns:a16="http://schemas.microsoft.com/office/drawing/2014/main" id="{1F23E73A-FDC8-462C-83C1-3AA8961449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fi-FI"/>
          </a:p>
        </p:txBody>
      </p:sp>
      <p:sp>
        <p:nvSpPr>
          <p:cNvPr id="2" name="Otsikko 1">
            <a:extLst>
              <a:ext uri="{FF2B5EF4-FFF2-40B4-BE49-F238E27FC236}">
                <a16:creationId xmlns:a16="http://schemas.microsoft.com/office/drawing/2014/main" id="{62631EAD-E6F0-C41F-2B5F-47910D91978C}"/>
              </a:ext>
            </a:extLst>
          </p:cNvPr>
          <p:cNvSpPr>
            <a:spLocks noGrp="1"/>
          </p:cNvSpPr>
          <p:nvPr>
            <p:ph type="title"/>
          </p:nvPr>
        </p:nvSpPr>
        <p:spPr>
          <a:xfrm>
            <a:off x="994087" y="1130603"/>
            <a:ext cx="3342442" cy="4596794"/>
          </a:xfrm>
        </p:spPr>
        <p:txBody>
          <a:bodyPr anchor="ctr">
            <a:normAutofit/>
          </a:bodyPr>
          <a:lstStyle/>
          <a:p>
            <a:r>
              <a:rPr lang="fi-FI" sz="2500" b="1" kern="0" spc="-5" dirty="0">
                <a:solidFill>
                  <a:srgbClr val="EBEBEB"/>
                </a:solidFill>
                <a:latin typeface="Calibri" panose="020F0502020204030204" pitchFamily="34" charset="0"/>
                <a:ea typeface="Calibri" panose="020F0502020204030204" pitchFamily="34" charset="0"/>
              </a:rPr>
              <a:t>SINULLA ON OIKEUS TEHDÄ </a:t>
            </a:r>
            <a:r>
              <a:rPr lang="fi-FI" sz="2500" b="1" kern="0" spc="-5" dirty="0">
                <a:solidFill>
                  <a:srgbClr val="EBEBEB"/>
                </a:solidFill>
                <a:effectLst/>
                <a:latin typeface="Calibri" panose="020F0502020204030204" pitchFamily="34" charset="0"/>
                <a:ea typeface="Calibri" panose="020F0502020204030204" pitchFamily="34" charset="0"/>
              </a:rPr>
              <a:t>KANTELU</a:t>
            </a:r>
            <a:r>
              <a:rPr lang="fi-FI" sz="2500" b="1" kern="0" spc="-80" dirty="0">
                <a:solidFill>
                  <a:srgbClr val="EBEBEB"/>
                </a:solidFill>
                <a:effectLst/>
                <a:latin typeface="Calibri" panose="020F0502020204030204" pitchFamily="34" charset="0"/>
                <a:ea typeface="Calibri" panose="020F0502020204030204" pitchFamily="34" charset="0"/>
              </a:rPr>
              <a:t> </a:t>
            </a:r>
            <a:r>
              <a:rPr lang="fi-FI" sz="2500" b="1" kern="0" spc="-5" dirty="0">
                <a:solidFill>
                  <a:srgbClr val="EBEBEB"/>
                </a:solidFill>
                <a:effectLst/>
                <a:latin typeface="Calibri" panose="020F0502020204030204" pitchFamily="34" charset="0"/>
                <a:ea typeface="Calibri" panose="020F0502020204030204" pitchFamily="34" charset="0"/>
              </a:rPr>
              <a:t>LUPA- JA </a:t>
            </a:r>
            <a:r>
              <a:rPr lang="fi-FI" sz="2500" b="1" kern="0" spc="-5" dirty="0">
                <a:solidFill>
                  <a:srgbClr val="EBEBEB"/>
                </a:solidFill>
                <a:latin typeface="Calibri" panose="020F0502020204030204" pitchFamily="34" charset="0"/>
                <a:ea typeface="Calibri" panose="020F0502020204030204" pitchFamily="34" charset="0"/>
              </a:rPr>
              <a:t>VALVONTAVIRASTOON JATKUU</a:t>
            </a:r>
            <a:endParaRPr lang="fi-FI" sz="2500" dirty="0">
              <a:solidFill>
                <a:srgbClr val="EBEBEB"/>
              </a:solidFill>
            </a:endParaRPr>
          </a:p>
        </p:txBody>
      </p:sp>
      <p:sp>
        <p:nvSpPr>
          <p:cNvPr id="3" name="Sisällön paikkamerkki 2">
            <a:extLst>
              <a:ext uri="{FF2B5EF4-FFF2-40B4-BE49-F238E27FC236}">
                <a16:creationId xmlns:a16="http://schemas.microsoft.com/office/drawing/2014/main" id="{D796B5D8-EB82-7AAA-15CB-C24C380141ED}"/>
              </a:ext>
            </a:extLst>
          </p:cNvPr>
          <p:cNvSpPr>
            <a:spLocks noGrp="1"/>
          </p:cNvSpPr>
          <p:nvPr>
            <p:ph idx="1"/>
          </p:nvPr>
        </p:nvSpPr>
        <p:spPr>
          <a:xfrm>
            <a:off x="5290077" y="437513"/>
            <a:ext cx="5502614" cy="5954325"/>
          </a:xfrm>
        </p:spPr>
        <p:txBody>
          <a:bodyPr anchor="ctr">
            <a:normAutofit lnSpcReduction="10000"/>
          </a:bodyPr>
          <a:lstStyle/>
          <a:p>
            <a:pPr fontAlgn="t"/>
            <a:r>
              <a:rPr lang="fi-FI" sz="1800" b="1" dirty="0">
                <a:effectLst/>
                <a:latin typeface="Times New Roman" panose="02020603050405020304" pitchFamily="18" charset="0"/>
                <a:ea typeface="Times New Roman" panose="02020603050405020304" pitchFamily="18" charset="0"/>
              </a:rPr>
              <a:t>Yhteystiedot kantelun toimittamiseen</a:t>
            </a:r>
            <a:endParaRPr lang="fi-FI" sz="1800" dirty="0">
              <a:effectLst/>
              <a:latin typeface="Times New Roman" panose="02020603050405020304" pitchFamily="18" charset="0"/>
              <a:ea typeface="Times New Roman" panose="02020603050405020304" pitchFamily="18" charset="0"/>
            </a:endParaRPr>
          </a:p>
          <a:p>
            <a:pPr fontAlgn="t">
              <a:tabLst>
                <a:tab pos="810260" algn="l"/>
              </a:tabLst>
            </a:pPr>
            <a:r>
              <a:rPr lang="fi-FI" sz="1800" b="1" dirty="0">
                <a:effectLst/>
                <a:latin typeface="Times New Roman" panose="02020603050405020304" pitchFamily="18" charset="0"/>
                <a:ea typeface="Times New Roman" panose="02020603050405020304" pitchFamily="18" charset="0"/>
              </a:rPr>
              <a:t>Kantelun toimittaminen</a:t>
            </a:r>
            <a:endParaRPr lang="fi-FI" sz="1800" dirty="0">
              <a:effectLst/>
              <a:latin typeface="Times New Roman" panose="02020603050405020304" pitchFamily="18" charset="0"/>
              <a:ea typeface="Times New Roman" panose="02020603050405020304" pitchFamily="18" charset="0"/>
            </a:endParaRPr>
          </a:p>
          <a:p>
            <a:pPr fontAlgn="t">
              <a:tabLst>
                <a:tab pos="810260" algn="l"/>
              </a:tabLst>
            </a:pPr>
            <a:r>
              <a:rPr lang="fi-FI" sz="1800" dirty="0">
                <a:effectLst/>
                <a:latin typeface="Times New Roman" panose="02020603050405020304" pitchFamily="18" charset="0"/>
                <a:ea typeface="Times New Roman" panose="02020603050405020304" pitchFamily="18" charset="0"/>
              </a:rPr>
              <a:t>Aihekohtaiset linkit kantelulomakkeille löydät tältä sivulta ylempää.</a:t>
            </a:r>
          </a:p>
          <a:p>
            <a:pPr fontAlgn="t">
              <a:tabLst>
                <a:tab pos="810260" algn="l"/>
              </a:tabLst>
            </a:pPr>
            <a:r>
              <a:rPr lang="fi-FI" sz="1800" dirty="0">
                <a:effectLst/>
                <a:latin typeface="Times New Roman" panose="02020603050405020304" pitchFamily="18" charset="0"/>
                <a:ea typeface="Times New Roman" panose="02020603050405020304" pitchFamily="18" charset="0"/>
              </a:rPr>
              <a:t>Sähköposti: </a:t>
            </a:r>
            <a:r>
              <a:rPr lang="fi-FI" sz="1800" u="sng" dirty="0">
                <a:solidFill>
                  <a:srgbClr val="467886"/>
                </a:solidFill>
                <a:effectLst/>
                <a:latin typeface="Times New Roman" panose="02020603050405020304" pitchFamily="18" charset="0"/>
                <a:ea typeface="Times New Roman" panose="02020603050405020304" pitchFamily="18" charset="0"/>
                <a:hlinkClick r:id="rId2"/>
              </a:rPr>
              <a:t>kirjaamo@lvv.fi</a:t>
            </a:r>
            <a:endParaRPr lang="fi-FI" sz="1800" dirty="0">
              <a:effectLst/>
              <a:latin typeface="Times New Roman" panose="02020603050405020304" pitchFamily="18" charset="0"/>
              <a:ea typeface="Times New Roman" panose="02020603050405020304" pitchFamily="18" charset="0"/>
            </a:endParaRPr>
          </a:p>
          <a:p>
            <a:pPr fontAlgn="t">
              <a:tabLst>
                <a:tab pos="810260" algn="l"/>
              </a:tabLst>
            </a:pPr>
            <a:r>
              <a:rPr lang="fi-FI" sz="1800" b="1" dirty="0">
                <a:effectLst/>
                <a:latin typeface="Times New Roman" panose="02020603050405020304" pitchFamily="18" charset="0"/>
                <a:ea typeface="Times New Roman" panose="02020603050405020304" pitchFamily="18" charset="0"/>
              </a:rPr>
              <a:t>Sosiaali- ja terveysasioiden asiakaspalvelu</a:t>
            </a:r>
            <a:endParaRPr lang="fi-FI" sz="1800" dirty="0">
              <a:effectLst/>
              <a:latin typeface="Times New Roman" panose="02020603050405020304" pitchFamily="18" charset="0"/>
              <a:ea typeface="Times New Roman" panose="02020603050405020304" pitchFamily="18" charset="0"/>
            </a:endParaRPr>
          </a:p>
          <a:p>
            <a:pPr fontAlgn="t">
              <a:tabLst>
                <a:tab pos="810260" algn="l"/>
              </a:tabLst>
            </a:pPr>
            <a:r>
              <a:rPr lang="fi-FI" sz="1800" u="sng" dirty="0">
                <a:solidFill>
                  <a:srgbClr val="467886"/>
                </a:solidFill>
                <a:effectLst/>
                <a:latin typeface="Times New Roman" panose="02020603050405020304" pitchFamily="18" charset="0"/>
                <a:ea typeface="Times New Roman" panose="02020603050405020304" pitchFamily="18" charset="0"/>
                <a:hlinkClick r:id="rId3"/>
              </a:rPr>
              <a:t>https://asiointi.lvv.fi/asiakaspalvelu</a:t>
            </a:r>
            <a:endParaRPr lang="fi-FI" sz="1800" dirty="0">
              <a:effectLst/>
              <a:latin typeface="Times New Roman" panose="02020603050405020304" pitchFamily="18" charset="0"/>
              <a:ea typeface="Times New Roman" panose="02020603050405020304" pitchFamily="18" charset="0"/>
            </a:endParaRPr>
          </a:p>
          <a:p>
            <a:pPr fontAlgn="t">
              <a:tabLst>
                <a:tab pos="810260" algn="l"/>
              </a:tabLst>
            </a:pPr>
            <a:r>
              <a:rPr lang="fi-FI" sz="1800" dirty="0">
                <a:effectLst/>
                <a:latin typeface="Times New Roman" panose="02020603050405020304" pitchFamily="18" charset="0"/>
                <a:ea typeface="Times New Roman" panose="02020603050405020304" pitchFamily="18" charset="0"/>
              </a:rPr>
              <a:t>Sähköposti</a:t>
            </a:r>
            <a:r>
              <a:rPr lang="fi-FI" sz="1800" dirty="0">
                <a:solidFill>
                  <a:srgbClr val="000000"/>
                </a:solidFill>
                <a:effectLst/>
                <a:latin typeface="Times New Roman" panose="02020603050405020304" pitchFamily="18" charset="0"/>
                <a:ea typeface="Times New Roman" panose="02020603050405020304" pitchFamily="18" charset="0"/>
              </a:rPr>
              <a:t>: </a:t>
            </a:r>
            <a:r>
              <a:rPr lang="fi-FI" sz="1800" u="sng" dirty="0">
                <a:solidFill>
                  <a:srgbClr val="467886"/>
                </a:solidFill>
                <a:effectLst/>
                <a:latin typeface="Times New Roman" panose="02020603050405020304" pitchFamily="18" charset="0"/>
                <a:ea typeface="Times New Roman" panose="02020603050405020304" pitchFamily="18" charset="0"/>
                <a:hlinkClick r:id="rId4"/>
              </a:rPr>
              <a:t>asiakaspalvelu@lvv.fi</a:t>
            </a:r>
            <a:endParaRPr lang="fi-FI" sz="1800" dirty="0">
              <a:effectLst/>
              <a:latin typeface="Times New Roman" panose="02020603050405020304" pitchFamily="18" charset="0"/>
              <a:ea typeface="Times New Roman" panose="02020603050405020304" pitchFamily="18" charset="0"/>
            </a:endParaRPr>
          </a:p>
          <a:p>
            <a:pPr fontAlgn="t">
              <a:tabLst>
                <a:tab pos="810260" algn="l"/>
              </a:tabLst>
            </a:pPr>
            <a:r>
              <a:rPr lang="fi-FI" sz="1800" dirty="0">
                <a:effectLst/>
                <a:latin typeface="Times New Roman" panose="02020603050405020304" pitchFamily="18" charset="0"/>
                <a:ea typeface="Times New Roman" panose="02020603050405020304" pitchFamily="18" charset="0"/>
              </a:rPr>
              <a:t>Puhelin: 0295 256 930 (maanantai–perjantai kello 9–15)​</a:t>
            </a:r>
          </a:p>
          <a:p>
            <a:pPr fontAlgn="t">
              <a:tabLst>
                <a:tab pos="810260" algn="l"/>
              </a:tabLst>
            </a:pPr>
            <a:r>
              <a:rPr lang="fi-FI" sz="1800" dirty="0">
                <a:solidFill>
                  <a:srgbClr val="000000"/>
                </a:solidFill>
                <a:effectLst/>
                <a:latin typeface="Times New Roman" panose="02020603050405020304" pitchFamily="18" charset="0"/>
                <a:ea typeface="Times New Roman" panose="02020603050405020304" pitchFamily="18" charset="0"/>
              </a:rPr>
              <a:t> </a:t>
            </a:r>
            <a:endParaRPr lang="fi-FI" sz="1800" dirty="0">
              <a:effectLst/>
              <a:latin typeface="Times New Roman" panose="02020603050405020304" pitchFamily="18" charset="0"/>
              <a:ea typeface="Times New Roman" panose="02020603050405020304" pitchFamily="18" charset="0"/>
            </a:endParaRPr>
          </a:p>
          <a:p>
            <a:pPr fontAlgn="t">
              <a:tabLst>
                <a:tab pos="810260" algn="l"/>
              </a:tabLst>
            </a:pPr>
            <a:r>
              <a:rPr lang="fi-FI" sz="1800" b="1" dirty="0">
                <a:effectLst/>
                <a:latin typeface="Times New Roman" panose="02020603050405020304" pitchFamily="18" charset="0"/>
                <a:ea typeface="Times New Roman" panose="02020603050405020304" pitchFamily="18" charset="0"/>
              </a:rPr>
              <a:t>Lupa- ja valvontaviraston yleinen asiakaspalvelu</a:t>
            </a:r>
            <a:endParaRPr lang="fi-FI" sz="1800" dirty="0">
              <a:effectLst/>
              <a:latin typeface="Times New Roman" panose="02020603050405020304" pitchFamily="18" charset="0"/>
              <a:ea typeface="Times New Roman" panose="02020603050405020304" pitchFamily="18" charset="0"/>
            </a:endParaRPr>
          </a:p>
          <a:p>
            <a:pPr fontAlgn="t">
              <a:tabLst>
                <a:tab pos="810260" algn="l"/>
              </a:tabLst>
            </a:pPr>
            <a:r>
              <a:rPr lang="fi-FI" sz="1800" u="sng" dirty="0">
                <a:solidFill>
                  <a:srgbClr val="467886"/>
                </a:solidFill>
                <a:effectLst/>
                <a:latin typeface="Times New Roman" panose="02020603050405020304" pitchFamily="18" charset="0"/>
                <a:ea typeface="Times New Roman" panose="02020603050405020304" pitchFamily="18" charset="0"/>
                <a:hlinkClick r:id="rId3"/>
              </a:rPr>
              <a:t>https://asiointi.lvv.fi/asiakaspalvelu</a:t>
            </a:r>
            <a:endParaRPr lang="fi-FI" sz="1800" dirty="0">
              <a:effectLst/>
              <a:latin typeface="Times New Roman" panose="02020603050405020304" pitchFamily="18" charset="0"/>
              <a:ea typeface="Times New Roman" panose="02020603050405020304" pitchFamily="18" charset="0"/>
            </a:endParaRPr>
          </a:p>
          <a:p>
            <a:pPr fontAlgn="t">
              <a:tabLst>
                <a:tab pos="810260" algn="l"/>
              </a:tabLst>
            </a:pPr>
            <a:r>
              <a:rPr lang="fi-FI" sz="1800" dirty="0">
                <a:effectLst/>
                <a:latin typeface="Times New Roman" panose="02020603050405020304" pitchFamily="18" charset="0"/>
                <a:ea typeface="Times New Roman" panose="02020603050405020304" pitchFamily="18" charset="0"/>
              </a:rPr>
              <a:t>Sähköposti: </a:t>
            </a:r>
            <a:r>
              <a:rPr lang="fi-FI" sz="1800" u="sng" dirty="0">
                <a:solidFill>
                  <a:srgbClr val="467886"/>
                </a:solidFill>
                <a:effectLst/>
                <a:latin typeface="Times New Roman" panose="02020603050405020304" pitchFamily="18" charset="0"/>
                <a:ea typeface="Times New Roman" panose="02020603050405020304" pitchFamily="18" charset="0"/>
                <a:hlinkClick r:id="rId4"/>
              </a:rPr>
              <a:t>asiakaspalvelu@lvv.fi</a:t>
            </a:r>
            <a:endParaRPr lang="fi-FI" sz="1800" dirty="0">
              <a:effectLst/>
              <a:latin typeface="Times New Roman" panose="02020603050405020304" pitchFamily="18" charset="0"/>
              <a:ea typeface="Times New Roman" panose="02020603050405020304" pitchFamily="18" charset="0"/>
            </a:endParaRPr>
          </a:p>
          <a:p>
            <a:pPr fontAlgn="t">
              <a:tabLst>
                <a:tab pos="810260" algn="l"/>
              </a:tabLst>
            </a:pPr>
            <a:r>
              <a:rPr lang="fi-FI" sz="1800" dirty="0">
                <a:effectLst/>
                <a:latin typeface="Times New Roman" panose="02020603050405020304" pitchFamily="18" charset="0"/>
                <a:ea typeface="Times New Roman" panose="02020603050405020304" pitchFamily="18" charset="0"/>
              </a:rPr>
              <a:t>Puhelin: 0295 256 910 (maanantai–perjantai kello 9–15)​</a:t>
            </a:r>
          </a:p>
          <a:p>
            <a:pPr algn="just">
              <a:lnSpc>
                <a:spcPct val="115000"/>
              </a:lnSpc>
              <a:spcBef>
                <a:spcPts val="800"/>
              </a:spcBef>
              <a:spcAft>
                <a:spcPts val="400"/>
              </a:spcAft>
            </a:pPr>
            <a:endParaRPr lang="fi-FI" sz="2000" dirty="0"/>
          </a:p>
        </p:txBody>
      </p:sp>
    </p:spTree>
    <p:extLst>
      <p:ext uri="{BB962C8B-B14F-4D97-AF65-F5344CB8AC3E}">
        <p14:creationId xmlns:p14="http://schemas.microsoft.com/office/powerpoint/2010/main" val="2256029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24E43EB-867C-4B35-9A5C-E435157C72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A7C0F5DA-B59F-4F13-8BB8-FFD8F2C572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a:lstStyle/>
          <a:p>
            <a:endParaRPr lang="fi-FI"/>
          </a:p>
        </p:txBody>
      </p:sp>
      <p:sp>
        <p:nvSpPr>
          <p:cNvPr id="12" name="Freeform 5">
            <a:extLst>
              <a:ext uri="{FF2B5EF4-FFF2-40B4-BE49-F238E27FC236}">
                <a16:creationId xmlns:a16="http://schemas.microsoft.com/office/drawing/2014/main" id="{9CEA1DEC-CC9E-4776-9E08-048A15BFA6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fi-FI"/>
          </a:p>
        </p:txBody>
      </p:sp>
      <p:sp>
        <p:nvSpPr>
          <p:cNvPr id="14" name="Freeform: Shape 13">
            <a:extLst>
              <a:ext uri="{FF2B5EF4-FFF2-40B4-BE49-F238E27FC236}">
                <a16:creationId xmlns:a16="http://schemas.microsoft.com/office/drawing/2014/main" id="{9CE399CF-F4B8-4832-A8CB-B93F6B1EF4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5171964" y="-140866"/>
            <a:ext cx="6053670" cy="7139732"/>
          </a:xfrm>
          <a:custGeom>
            <a:avLst/>
            <a:gdLst>
              <a:gd name="connsiteX0" fmla="*/ 6053670 w 6053670"/>
              <a:gd name="connsiteY0" fmla="*/ 1098 h 7139732"/>
              <a:gd name="connsiteX1" fmla="*/ 6053670 w 6053670"/>
              <a:gd name="connsiteY1" fmla="*/ 1084479 h 7139732"/>
              <a:gd name="connsiteX2" fmla="*/ 6053670 w 6053670"/>
              <a:gd name="connsiteY2" fmla="*/ 1254558 h 7139732"/>
              <a:gd name="connsiteX3" fmla="*/ 6053670 w 6053670"/>
              <a:gd name="connsiteY3" fmla="*/ 7139732 h 7139732"/>
              <a:gd name="connsiteX4" fmla="*/ 0 w 6053670"/>
              <a:gd name="connsiteY4" fmla="*/ 7139732 h 7139732"/>
              <a:gd name="connsiteX5" fmla="*/ 0 w 6053670"/>
              <a:gd name="connsiteY5" fmla="*/ 1249853 h 7139732"/>
              <a:gd name="connsiteX6" fmla="*/ 0 w 6053670"/>
              <a:gd name="connsiteY6" fmla="*/ 1084479 h 7139732"/>
              <a:gd name="connsiteX7" fmla="*/ 0 w 6053670"/>
              <a:gd name="connsiteY7" fmla="*/ 0 h 7139732"/>
              <a:gd name="connsiteX8" fmla="*/ 35717 w 6053670"/>
              <a:gd name="connsiteY8" fmla="*/ 5488 h 7139732"/>
              <a:gd name="connsiteX9" fmla="*/ 140445 w 6053670"/>
              <a:gd name="connsiteY9" fmla="*/ 21641 h 7139732"/>
              <a:gd name="connsiteX10" fmla="*/ 216722 w 6053670"/>
              <a:gd name="connsiteY10" fmla="*/ 32932 h 7139732"/>
              <a:gd name="connsiteX11" fmla="*/ 307527 w 6053670"/>
              <a:gd name="connsiteY11" fmla="*/ 44850 h 7139732"/>
              <a:gd name="connsiteX12" fmla="*/ 415282 w 6053670"/>
              <a:gd name="connsiteY12" fmla="*/ 59121 h 7139732"/>
              <a:gd name="connsiteX13" fmla="*/ 534539 w 6053670"/>
              <a:gd name="connsiteY13" fmla="*/ 74175 h 7139732"/>
              <a:gd name="connsiteX14" fmla="*/ 668931 w 6053670"/>
              <a:gd name="connsiteY14" fmla="*/ 90014 h 7139732"/>
              <a:gd name="connsiteX15" fmla="*/ 815430 w 6053670"/>
              <a:gd name="connsiteY15" fmla="*/ 106794 h 7139732"/>
              <a:gd name="connsiteX16" fmla="*/ 974641 w 6053670"/>
              <a:gd name="connsiteY16" fmla="*/ 123574 h 7139732"/>
              <a:gd name="connsiteX17" fmla="*/ 1144144 w 6053670"/>
              <a:gd name="connsiteY17" fmla="*/ 140667 h 7139732"/>
              <a:gd name="connsiteX18" fmla="*/ 1326965 w 6053670"/>
              <a:gd name="connsiteY18" fmla="*/ 156506 h 7139732"/>
              <a:gd name="connsiteX19" fmla="*/ 1518261 w 6053670"/>
              <a:gd name="connsiteY19" fmla="*/ 171717 h 7139732"/>
              <a:gd name="connsiteX20" fmla="*/ 1720453 w 6053670"/>
              <a:gd name="connsiteY20" fmla="*/ 185518 h 7139732"/>
              <a:gd name="connsiteX21" fmla="*/ 1931121 w 6053670"/>
              <a:gd name="connsiteY21" fmla="*/ 198690 h 7139732"/>
              <a:gd name="connsiteX22" fmla="*/ 2150869 w 6053670"/>
              <a:gd name="connsiteY22" fmla="*/ 211079 h 7139732"/>
              <a:gd name="connsiteX23" fmla="*/ 2263467 w 6053670"/>
              <a:gd name="connsiteY23" fmla="*/ 215470 h 7139732"/>
              <a:gd name="connsiteX24" fmla="*/ 2378487 w 6053670"/>
              <a:gd name="connsiteY24" fmla="*/ 220332 h 7139732"/>
              <a:gd name="connsiteX25" fmla="*/ 2495323 w 6053670"/>
              <a:gd name="connsiteY25" fmla="*/ 224879 h 7139732"/>
              <a:gd name="connsiteX26" fmla="*/ 2612764 w 6053670"/>
              <a:gd name="connsiteY26" fmla="*/ 227859 h 7139732"/>
              <a:gd name="connsiteX27" fmla="*/ 2732627 w 6053670"/>
              <a:gd name="connsiteY27" fmla="*/ 230525 h 7139732"/>
              <a:gd name="connsiteX28" fmla="*/ 2853700 w 6053670"/>
              <a:gd name="connsiteY28" fmla="*/ 233348 h 7139732"/>
              <a:gd name="connsiteX29" fmla="*/ 2977195 w 6053670"/>
              <a:gd name="connsiteY29" fmla="*/ 235229 h 7139732"/>
              <a:gd name="connsiteX30" fmla="*/ 3101901 w 6053670"/>
              <a:gd name="connsiteY30" fmla="*/ 235229 h 7139732"/>
              <a:gd name="connsiteX31" fmla="*/ 3227817 w 6053670"/>
              <a:gd name="connsiteY31" fmla="*/ 236170 h 7139732"/>
              <a:gd name="connsiteX32" fmla="*/ 3354944 w 6053670"/>
              <a:gd name="connsiteY32" fmla="*/ 235229 h 7139732"/>
              <a:gd name="connsiteX33" fmla="*/ 3483887 w 6053670"/>
              <a:gd name="connsiteY33" fmla="*/ 233348 h 7139732"/>
              <a:gd name="connsiteX34" fmla="*/ 3612830 w 6053670"/>
              <a:gd name="connsiteY34" fmla="*/ 231623 h 7139732"/>
              <a:gd name="connsiteX35" fmla="*/ 3743590 w 6053670"/>
              <a:gd name="connsiteY35" fmla="*/ 227859 h 7139732"/>
              <a:gd name="connsiteX36" fmla="*/ 3875560 w 6053670"/>
              <a:gd name="connsiteY36" fmla="*/ 223938 h 7139732"/>
              <a:gd name="connsiteX37" fmla="*/ 4007530 w 6053670"/>
              <a:gd name="connsiteY37" fmla="*/ 219391 h 7139732"/>
              <a:gd name="connsiteX38" fmla="*/ 4140710 w 6053670"/>
              <a:gd name="connsiteY38" fmla="*/ 212961 h 7139732"/>
              <a:gd name="connsiteX39" fmla="*/ 4275102 w 6053670"/>
              <a:gd name="connsiteY39" fmla="*/ 205277 h 7139732"/>
              <a:gd name="connsiteX40" fmla="*/ 4410098 w 6053670"/>
              <a:gd name="connsiteY40" fmla="*/ 197907 h 7139732"/>
              <a:gd name="connsiteX41" fmla="*/ 4545096 w 6053670"/>
              <a:gd name="connsiteY41" fmla="*/ 188498 h 7139732"/>
              <a:gd name="connsiteX42" fmla="*/ 4681909 w 6053670"/>
              <a:gd name="connsiteY42" fmla="*/ 177207 h 7139732"/>
              <a:gd name="connsiteX43" fmla="*/ 4816905 w 6053670"/>
              <a:gd name="connsiteY43" fmla="*/ 165916 h 7139732"/>
              <a:gd name="connsiteX44" fmla="*/ 4954323 w 6053670"/>
              <a:gd name="connsiteY44" fmla="*/ 152899 h 7139732"/>
              <a:gd name="connsiteX45" fmla="*/ 5092347 w 6053670"/>
              <a:gd name="connsiteY45" fmla="*/ 138629 h 7139732"/>
              <a:gd name="connsiteX46" fmla="*/ 5228555 w 6053670"/>
              <a:gd name="connsiteY46" fmla="*/ 123574 h 7139732"/>
              <a:gd name="connsiteX47" fmla="*/ 5366578 w 6053670"/>
              <a:gd name="connsiteY47" fmla="*/ 106010 h 7139732"/>
              <a:gd name="connsiteX48" fmla="*/ 5503997 w 6053670"/>
              <a:gd name="connsiteY48" fmla="*/ 87192 h 7139732"/>
              <a:gd name="connsiteX49" fmla="*/ 5642020 w 6053670"/>
              <a:gd name="connsiteY49" fmla="*/ 68530 h 7139732"/>
              <a:gd name="connsiteX50" fmla="*/ 5779438 w 6053670"/>
              <a:gd name="connsiteY50" fmla="*/ 46733 h 7139732"/>
              <a:gd name="connsiteX51" fmla="*/ 5916251 w 6053670"/>
              <a:gd name="connsiteY51" fmla="*/ 24464 h 7139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53670" h="7139732">
                <a:moveTo>
                  <a:pt x="6053670" y="1098"/>
                </a:moveTo>
                <a:lnTo>
                  <a:pt x="6053670" y="1084479"/>
                </a:lnTo>
                <a:lnTo>
                  <a:pt x="6053670" y="1254558"/>
                </a:lnTo>
                <a:lnTo>
                  <a:pt x="6053670" y="7139732"/>
                </a:lnTo>
                <a:lnTo>
                  <a:pt x="0" y="7139732"/>
                </a:lnTo>
                <a:lnTo>
                  <a:pt x="0" y="1249853"/>
                </a:lnTo>
                <a:lnTo>
                  <a:pt x="0" y="1084479"/>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1" y="235229"/>
                </a:lnTo>
                <a:lnTo>
                  <a:pt x="3227817" y="236170"/>
                </a:lnTo>
                <a:lnTo>
                  <a:pt x="3354944" y="235229"/>
                </a:lnTo>
                <a:lnTo>
                  <a:pt x="3483887" y="233348"/>
                </a:lnTo>
                <a:lnTo>
                  <a:pt x="3612830" y="231623"/>
                </a:lnTo>
                <a:lnTo>
                  <a:pt x="3743590" y="227859"/>
                </a:lnTo>
                <a:lnTo>
                  <a:pt x="3875560" y="223938"/>
                </a:lnTo>
                <a:lnTo>
                  <a:pt x="4007530"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bg1"/>
          </a:solidFill>
          <a:ln>
            <a:noFill/>
          </a:ln>
        </p:spPr>
        <p:txBody>
          <a:bodyPr/>
          <a:lstStyle/>
          <a:p>
            <a:endParaRPr lang="fi-FI"/>
          </a:p>
        </p:txBody>
      </p:sp>
      <p:sp>
        <p:nvSpPr>
          <p:cNvPr id="16" name="Freeform 5">
            <a:extLst>
              <a:ext uri="{FF2B5EF4-FFF2-40B4-BE49-F238E27FC236}">
                <a16:creationId xmlns:a16="http://schemas.microsoft.com/office/drawing/2014/main" id="{1F23E73A-FDC8-462C-83C1-3AA8961449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fi-FI"/>
          </a:p>
        </p:txBody>
      </p:sp>
      <p:sp>
        <p:nvSpPr>
          <p:cNvPr id="2" name="Otsikko 1">
            <a:extLst>
              <a:ext uri="{FF2B5EF4-FFF2-40B4-BE49-F238E27FC236}">
                <a16:creationId xmlns:a16="http://schemas.microsoft.com/office/drawing/2014/main" id="{4A48F27E-F20C-F450-317B-B79F3D20BD1C}"/>
              </a:ext>
            </a:extLst>
          </p:cNvPr>
          <p:cNvSpPr>
            <a:spLocks noGrp="1"/>
          </p:cNvSpPr>
          <p:nvPr>
            <p:ph type="title"/>
          </p:nvPr>
        </p:nvSpPr>
        <p:spPr>
          <a:xfrm>
            <a:off x="994087" y="1130603"/>
            <a:ext cx="3342442" cy="4596794"/>
          </a:xfrm>
        </p:spPr>
        <p:txBody>
          <a:bodyPr anchor="ctr">
            <a:normAutofit/>
          </a:bodyPr>
          <a:lstStyle/>
          <a:p>
            <a:r>
              <a:rPr lang="fi-FI" sz="3200" b="1" kern="0" spc="-10">
                <a:solidFill>
                  <a:srgbClr val="EBEBEB"/>
                </a:solidFill>
                <a:effectLst/>
                <a:latin typeface="Calibri" panose="020F0502020204030204" pitchFamily="34" charset="0"/>
                <a:ea typeface="Calibri" panose="020F0502020204030204" pitchFamily="34" charset="0"/>
              </a:rPr>
              <a:t>LOPUKSI:</a:t>
            </a:r>
            <a:br>
              <a:rPr lang="fi-FI" sz="3200" b="1" kern="0" spc="-5">
                <a:solidFill>
                  <a:srgbClr val="EBEBEB"/>
                </a:solidFill>
                <a:effectLst/>
                <a:latin typeface="Calibri" panose="020F0502020204030204" pitchFamily="34" charset="0"/>
                <a:ea typeface="Calibri" panose="020F0502020204030204" pitchFamily="34" charset="0"/>
              </a:rPr>
            </a:br>
            <a:endParaRPr lang="fi-FI" sz="3200">
              <a:solidFill>
                <a:srgbClr val="EBEBEB"/>
              </a:solidFill>
            </a:endParaRPr>
          </a:p>
        </p:txBody>
      </p:sp>
      <p:sp>
        <p:nvSpPr>
          <p:cNvPr id="3" name="Sisällön paikkamerkki 2">
            <a:extLst>
              <a:ext uri="{FF2B5EF4-FFF2-40B4-BE49-F238E27FC236}">
                <a16:creationId xmlns:a16="http://schemas.microsoft.com/office/drawing/2014/main" id="{D8A2DF4D-52DF-BCB6-25BA-B5E19A120EFE}"/>
              </a:ext>
            </a:extLst>
          </p:cNvPr>
          <p:cNvSpPr>
            <a:spLocks noGrp="1"/>
          </p:cNvSpPr>
          <p:nvPr>
            <p:ph idx="1"/>
          </p:nvPr>
        </p:nvSpPr>
        <p:spPr>
          <a:xfrm>
            <a:off x="5290077" y="437513"/>
            <a:ext cx="5502614" cy="5954325"/>
          </a:xfrm>
        </p:spPr>
        <p:txBody>
          <a:bodyPr anchor="ctr">
            <a:normAutofit/>
          </a:bodyPr>
          <a:lstStyle/>
          <a:p>
            <a:r>
              <a:rPr lang="fi-FI" sz="2000" dirty="0">
                <a:solidFill>
                  <a:schemeClr val="tx1"/>
                </a:solidFill>
                <a:effectLst/>
                <a:latin typeface="Calibri" panose="020F0502020204030204" pitchFamily="34" charset="0"/>
                <a:ea typeface="Calibri" panose="020F0502020204030204" pitchFamily="34" charset="0"/>
              </a:rPr>
              <a:t>Tämä</a:t>
            </a:r>
            <a:r>
              <a:rPr lang="fi-FI" sz="2000" spc="-50" dirty="0">
                <a:solidFill>
                  <a:schemeClr val="tx1"/>
                </a:solidFill>
                <a:effectLst/>
                <a:latin typeface="Calibri" panose="020F0502020204030204" pitchFamily="34" charset="0"/>
                <a:ea typeface="Calibri" panose="020F0502020204030204" pitchFamily="34" charset="0"/>
              </a:rPr>
              <a:t> </a:t>
            </a:r>
            <a:r>
              <a:rPr lang="fi-FI" sz="2000" dirty="0">
                <a:solidFill>
                  <a:schemeClr val="tx1"/>
                </a:solidFill>
                <a:effectLst/>
                <a:latin typeface="Calibri" panose="020F0502020204030204" pitchFamily="34" charset="0"/>
                <a:ea typeface="Calibri" panose="020F0502020204030204" pitchFamily="34" charset="0"/>
              </a:rPr>
              <a:t>hyvää</a:t>
            </a:r>
            <a:r>
              <a:rPr lang="fi-FI" sz="2000" spc="-50" dirty="0">
                <a:solidFill>
                  <a:schemeClr val="tx1"/>
                </a:solidFill>
                <a:effectLst/>
                <a:latin typeface="Calibri" panose="020F0502020204030204" pitchFamily="34" charset="0"/>
                <a:ea typeface="Calibri" panose="020F0502020204030204" pitchFamily="34" charset="0"/>
              </a:rPr>
              <a:t> </a:t>
            </a:r>
            <a:r>
              <a:rPr lang="fi-FI" sz="2000" dirty="0">
                <a:solidFill>
                  <a:schemeClr val="tx1"/>
                </a:solidFill>
                <a:effectLst/>
                <a:latin typeface="Calibri" panose="020F0502020204030204" pitchFamily="34" charset="0"/>
                <a:ea typeface="Calibri" panose="020F0502020204030204" pitchFamily="34" charset="0"/>
              </a:rPr>
              <a:t>kohtelua</a:t>
            </a:r>
            <a:r>
              <a:rPr lang="fi-FI" sz="2000" spc="-50" dirty="0">
                <a:solidFill>
                  <a:schemeClr val="tx1"/>
                </a:solidFill>
                <a:effectLst/>
                <a:latin typeface="Calibri" panose="020F0502020204030204" pitchFamily="34" charset="0"/>
                <a:ea typeface="Calibri" panose="020F0502020204030204" pitchFamily="34" charset="0"/>
              </a:rPr>
              <a:t> </a:t>
            </a:r>
            <a:r>
              <a:rPr lang="fi-FI" sz="2000" dirty="0">
                <a:solidFill>
                  <a:schemeClr val="tx1"/>
                </a:solidFill>
                <a:effectLst/>
                <a:latin typeface="Calibri" panose="020F0502020204030204" pitchFamily="34" charset="0"/>
                <a:ea typeface="Calibri" panose="020F0502020204030204" pitchFamily="34" charset="0"/>
              </a:rPr>
              <a:t>koskeva</a:t>
            </a:r>
            <a:r>
              <a:rPr lang="fi-FI" sz="2000" spc="-50" dirty="0">
                <a:solidFill>
                  <a:schemeClr val="tx1"/>
                </a:solidFill>
                <a:effectLst/>
                <a:latin typeface="Calibri" panose="020F0502020204030204" pitchFamily="34" charset="0"/>
                <a:ea typeface="Calibri" panose="020F0502020204030204" pitchFamily="34" charset="0"/>
              </a:rPr>
              <a:t> </a:t>
            </a:r>
            <a:r>
              <a:rPr lang="fi-FI" sz="2000" dirty="0">
                <a:solidFill>
                  <a:schemeClr val="tx1"/>
                </a:solidFill>
                <a:effectLst/>
                <a:latin typeface="Calibri" panose="020F0502020204030204" pitchFamily="34" charset="0"/>
                <a:ea typeface="Calibri" panose="020F0502020204030204" pitchFamily="34" charset="0"/>
              </a:rPr>
              <a:t>suunnitelma</a:t>
            </a:r>
            <a:r>
              <a:rPr lang="fi-FI" sz="2000" spc="-50" dirty="0">
                <a:solidFill>
                  <a:schemeClr val="tx1"/>
                </a:solidFill>
                <a:effectLst/>
                <a:latin typeface="Calibri" panose="020F0502020204030204" pitchFamily="34" charset="0"/>
                <a:ea typeface="Calibri" panose="020F0502020204030204" pitchFamily="34" charset="0"/>
              </a:rPr>
              <a:t> </a:t>
            </a:r>
            <a:r>
              <a:rPr lang="fi-FI" sz="2000" dirty="0">
                <a:solidFill>
                  <a:schemeClr val="tx1"/>
                </a:solidFill>
                <a:effectLst/>
                <a:latin typeface="Calibri" panose="020F0502020204030204" pitchFamily="34" charset="0"/>
                <a:ea typeface="Calibri" panose="020F0502020204030204" pitchFamily="34" charset="0"/>
              </a:rPr>
              <a:t>on</a:t>
            </a:r>
            <a:r>
              <a:rPr lang="fi-FI" sz="2000" spc="-50" dirty="0">
                <a:solidFill>
                  <a:schemeClr val="tx1"/>
                </a:solidFill>
                <a:effectLst/>
                <a:latin typeface="Calibri" panose="020F0502020204030204" pitchFamily="34" charset="0"/>
                <a:ea typeface="Calibri" panose="020F0502020204030204" pitchFamily="34" charset="0"/>
              </a:rPr>
              <a:t> </a:t>
            </a:r>
            <a:r>
              <a:rPr lang="fi-FI" sz="2000" dirty="0">
                <a:solidFill>
                  <a:schemeClr val="tx1"/>
                </a:solidFill>
                <a:effectLst/>
                <a:latin typeface="Calibri" panose="020F0502020204030204" pitchFamily="34" charset="0"/>
                <a:ea typeface="Calibri" panose="020F0502020204030204" pitchFamily="34" charset="0"/>
              </a:rPr>
              <a:t>laadittu</a:t>
            </a:r>
            <a:r>
              <a:rPr lang="fi-FI" sz="2000" spc="-50" dirty="0">
                <a:solidFill>
                  <a:schemeClr val="tx1"/>
                </a:solidFill>
                <a:effectLst/>
                <a:latin typeface="Calibri" panose="020F0502020204030204" pitchFamily="34" charset="0"/>
                <a:ea typeface="Calibri" panose="020F0502020204030204" pitchFamily="34" charset="0"/>
              </a:rPr>
              <a:t> </a:t>
            </a:r>
            <a:r>
              <a:rPr lang="fi-FI" sz="2000" dirty="0">
                <a:solidFill>
                  <a:schemeClr val="tx1"/>
                </a:solidFill>
                <a:effectLst/>
                <a:latin typeface="Calibri" panose="020F0502020204030204" pitchFamily="34" charset="0"/>
                <a:ea typeface="Calibri" panose="020F0502020204030204" pitchFamily="34" charset="0"/>
              </a:rPr>
              <a:t>niin,</a:t>
            </a:r>
            <a:r>
              <a:rPr lang="fi-FI" sz="2000" spc="-50" dirty="0">
                <a:solidFill>
                  <a:schemeClr val="tx1"/>
                </a:solidFill>
                <a:effectLst/>
                <a:latin typeface="Calibri" panose="020F0502020204030204" pitchFamily="34" charset="0"/>
                <a:ea typeface="Calibri" panose="020F0502020204030204" pitchFamily="34" charset="0"/>
              </a:rPr>
              <a:t> </a:t>
            </a:r>
            <a:r>
              <a:rPr lang="fi-FI" sz="2000" dirty="0">
                <a:solidFill>
                  <a:schemeClr val="tx1"/>
                </a:solidFill>
                <a:effectLst/>
                <a:latin typeface="Calibri" panose="020F0502020204030204" pitchFamily="34" charset="0"/>
                <a:ea typeface="Calibri" panose="020F0502020204030204" pitchFamily="34" charset="0"/>
              </a:rPr>
              <a:t>että</a:t>
            </a:r>
            <a:r>
              <a:rPr lang="fi-FI" sz="2000" spc="-50" dirty="0">
                <a:solidFill>
                  <a:schemeClr val="tx1"/>
                </a:solidFill>
                <a:effectLst/>
                <a:latin typeface="Calibri" panose="020F0502020204030204" pitchFamily="34" charset="0"/>
                <a:ea typeface="Calibri" panose="020F0502020204030204" pitchFamily="34" charset="0"/>
              </a:rPr>
              <a:t>  </a:t>
            </a:r>
            <a:r>
              <a:rPr lang="fi-FI" sz="2000" dirty="0">
                <a:solidFill>
                  <a:schemeClr val="tx1"/>
                </a:solidFill>
                <a:effectLst/>
                <a:latin typeface="Calibri" panose="020F0502020204030204" pitchFamily="34" charset="0"/>
                <a:ea typeface="Calibri" panose="020F0502020204030204" pitchFamily="34" charset="0"/>
              </a:rPr>
              <a:t>lapsia</a:t>
            </a:r>
            <a:r>
              <a:rPr lang="fi-FI" sz="2000" spc="-50" dirty="0">
                <a:solidFill>
                  <a:schemeClr val="tx1"/>
                </a:solidFill>
                <a:effectLst/>
                <a:latin typeface="Calibri" panose="020F0502020204030204" pitchFamily="34" charset="0"/>
                <a:ea typeface="Calibri" panose="020F0502020204030204" pitchFamily="34" charset="0"/>
              </a:rPr>
              <a:t> </a:t>
            </a:r>
            <a:r>
              <a:rPr lang="fi-FI" sz="2000" dirty="0">
                <a:solidFill>
                  <a:schemeClr val="tx1"/>
                </a:solidFill>
                <a:effectLst/>
                <a:latin typeface="Calibri" panose="020F0502020204030204" pitchFamily="34" charset="0"/>
                <a:ea typeface="Calibri" panose="020F0502020204030204" pitchFamily="34" charset="0"/>
              </a:rPr>
              <a:t>on</a:t>
            </a:r>
            <a:r>
              <a:rPr lang="fi-FI" sz="2000" spc="-50" dirty="0">
                <a:solidFill>
                  <a:schemeClr val="tx1"/>
                </a:solidFill>
                <a:effectLst/>
                <a:latin typeface="Calibri" panose="020F0502020204030204" pitchFamily="34" charset="0"/>
                <a:ea typeface="Calibri" panose="020F0502020204030204" pitchFamily="34" charset="0"/>
              </a:rPr>
              <a:t> </a:t>
            </a:r>
            <a:r>
              <a:rPr lang="fi-FI" sz="2000" dirty="0">
                <a:solidFill>
                  <a:schemeClr val="tx1"/>
                </a:solidFill>
                <a:effectLst/>
                <a:latin typeface="Calibri" panose="020F0502020204030204" pitchFamily="34" charset="0"/>
                <a:ea typeface="Calibri" panose="020F0502020204030204" pitchFamily="34" charset="0"/>
              </a:rPr>
              <a:t>kuultu</a:t>
            </a:r>
            <a:r>
              <a:rPr lang="fi-FI" sz="2000" spc="-50" dirty="0">
                <a:solidFill>
                  <a:schemeClr val="tx1"/>
                </a:solidFill>
                <a:effectLst/>
                <a:latin typeface="Calibri" panose="020F0502020204030204" pitchFamily="34" charset="0"/>
                <a:ea typeface="Calibri" panose="020F0502020204030204" pitchFamily="34" charset="0"/>
              </a:rPr>
              <a:t> </a:t>
            </a:r>
            <a:r>
              <a:rPr lang="fi-FI" sz="2000" dirty="0">
                <a:solidFill>
                  <a:schemeClr val="tx1"/>
                </a:solidFill>
                <a:effectLst/>
                <a:latin typeface="Calibri" panose="020F0502020204030204" pitchFamily="34" charset="0"/>
                <a:ea typeface="Calibri" panose="020F0502020204030204" pitchFamily="34" charset="0"/>
              </a:rPr>
              <a:t>ja</a:t>
            </a:r>
            <a:r>
              <a:rPr lang="fi-FI" sz="2000" spc="-50" dirty="0">
                <a:solidFill>
                  <a:schemeClr val="tx1"/>
                </a:solidFill>
                <a:effectLst/>
                <a:latin typeface="Calibri" panose="020F0502020204030204" pitchFamily="34" charset="0"/>
                <a:ea typeface="Calibri" panose="020F0502020204030204" pitchFamily="34" charset="0"/>
              </a:rPr>
              <a:t> </a:t>
            </a:r>
            <a:r>
              <a:rPr lang="fi-FI" sz="2000" dirty="0">
                <a:solidFill>
                  <a:schemeClr val="tx1"/>
                </a:solidFill>
                <a:effectLst/>
                <a:latin typeface="Calibri" panose="020F0502020204030204" pitchFamily="34" charset="0"/>
                <a:ea typeface="Calibri" panose="020F0502020204030204" pitchFamily="34" charset="0"/>
              </a:rPr>
              <a:t>heille on</a:t>
            </a:r>
            <a:r>
              <a:rPr lang="fi-FI" sz="2000" spc="-30" dirty="0">
                <a:solidFill>
                  <a:schemeClr val="tx1"/>
                </a:solidFill>
                <a:effectLst/>
                <a:latin typeface="Calibri" panose="020F0502020204030204" pitchFamily="34" charset="0"/>
                <a:ea typeface="Calibri" panose="020F0502020204030204" pitchFamily="34" charset="0"/>
              </a:rPr>
              <a:t> </a:t>
            </a:r>
            <a:r>
              <a:rPr lang="fi-FI" sz="2000" dirty="0">
                <a:solidFill>
                  <a:schemeClr val="tx1"/>
                </a:solidFill>
                <a:effectLst/>
                <a:latin typeface="Calibri" panose="020F0502020204030204" pitchFamily="34" charset="0"/>
                <a:ea typeface="Calibri" panose="020F0502020204030204" pitchFamily="34" charset="0"/>
              </a:rPr>
              <a:t>annettu</a:t>
            </a:r>
            <a:r>
              <a:rPr lang="fi-FI" sz="2000" spc="-30" dirty="0">
                <a:solidFill>
                  <a:schemeClr val="tx1"/>
                </a:solidFill>
                <a:effectLst/>
                <a:latin typeface="Calibri" panose="020F0502020204030204" pitchFamily="34" charset="0"/>
                <a:ea typeface="Calibri" panose="020F0502020204030204" pitchFamily="34" charset="0"/>
              </a:rPr>
              <a:t> </a:t>
            </a:r>
            <a:r>
              <a:rPr lang="fi-FI" sz="2000" dirty="0">
                <a:solidFill>
                  <a:schemeClr val="tx1"/>
                </a:solidFill>
                <a:effectLst/>
                <a:latin typeface="Calibri" panose="020F0502020204030204" pitchFamily="34" charset="0"/>
                <a:ea typeface="Calibri" panose="020F0502020204030204" pitchFamily="34" charset="0"/>
              </a:rPr>
              <a:t>mahdollisuus</a:t>
            </a:r>
            <a:r>
              <a:rPr lang="fi-FI" sz="2000" spc="-30" dirty="0">
                <a:solidFill>
                  <a:schemeClr val="tx1"/>
                </a:solidFill>
                <a:effectLst/>
                <a:latin typeface="Calibri" panose="020F0502020204030204" pitchFamily="34" charset="0"/>
                <a:ea typeface="Calibri" panose="020F0502020204030204" pitchFamily="34" charset="0"/>
              </a:rPr>
              <a:t> </a:t>
            </a:r>
            <a:r>
              <a:rPr lang="fi-FI" sz="2000" dirty="0">
                <a:solidFill>
                  <a:schemeClr val="tx1"/>
                </a:solidFill>
                <a:effectLst/>
                <a:latin typeface="Calibri" panose="020F0502020204030204" pitchFamily="34" charset="0"/>
                <a:ea typeface="Calibri" panose="020F0502020204030204" pitchFamily="34" charset="0"/>
              </a:rPr>
              <a:t>osallistua</a:t>
            </a:r>
            <a:r>
              <a:rPr lang="fi-FI" sz="2000" spc="-30" dirty="0">
                <a:solidFill>
                  <a:schemeClr val="tx1"/>
                </a:solidFill>
                <a:effectLst/>
                <a:latin typeface="Calibri" panose="020F0502020204030204" pitchFamily="34" charset="0"/>
                <a:ea typeface="Calibri" panose="020F0502020204030204" pitchFamily="34" charset="0"/>
              </a:rPr>
              <a:t> </a:t>
            </a:r>
            <a:r>
              <a:rPr lang="fi-FI" sz="2000" dirty="0">
                <a:solidFill>
                  <a:schemeClr val="tx1"/>
                </a:solidFill>
                <a:effectLst/>
                <a:latin typeface="Calibri" panose="020F0502020204030204" pitchFamily="34" charset="0"/>
                <a:ea typeface="Calibri" panose="020F0502020204030204" pitchFamily="34" charset="0"/>
              </a:rPr>
              <a:t>suunnitelman</a:t>
            </a:r>
            <a:r>
              <a:rPr lang="fi-FI" sz="2000" spc="-30" dirty="0">
                <a:solidFill>
                  <a:schemeClr val="tx1"/>
                </a:solidFill>
                <a:effectLst/>
                <a:latin typeface="Calibri" panose="020F0502020204030204" pitchFamily="34" charset="0"/>
                <a:ea typeface="Calibri" panose="020F0502020204030204" pitchFamily="34" charset="0"/>
              </a:rPr>
              <a:t> </a:t>
            </a:r>
            <a:r>
              <a:rPr lang="fi-FI" sz="2000" dirty="0">
                <a:solidFill>
                  <a:schemeClr val="tx1"/>
                </a:solidFill>
                <a:effectLst/>
                <a:latin typeface="Calibri" panose="020F0502020204030204" pitchFamily="34" charset="0"/>
                <a:ea typeface="Calibri" panose="020F0502020204030204" pitchFamily="34" charset="0"/>
              </a:rPr>
              <a:t>tekemiseen.</a:t>
            </a:r>
            <a:r>
              <a:rPr lang="fi-FI" sz="2000" spc="-30" dirty="0">
                <a:solidFill>
                  <a:schemeClr val="tx1"/>
                </a:solidFill>
                <a:effectLst/>
                <a:latin typeface="Calibri" panose="020F0502020204030204" pitchFamily="34" charset="0"/>
                <a:ea typeface="Calibri" panose="020F0502020204030204" pitchFamily="34" charset="0"/>
              </a:rPr>
              <a:t> </a:t>
            </a:r>
            <a:r>
              <a:rPr lang="fi-FI" sz="2000" dirty="0">
                <a:solidFill>
                  <a:schemeClr val="tx1"/>
                </a:solidFill>
                <a:effectLst/>
                <a:latin typeface="Calibri" panose="020F0502020204030204" pitchFamily="34" charset="0"/>
                <a:ea typeface="Calibri" panose="020F0502020204030204" pitchFamily="34" charset="0"/>
              </a:rPr>
              <a:t>Suunnitelma</a:t>
            </a:r>
            <a:r>
              <a:rPr lang="fi-FI" sz="2000" spc="-30" dirty="0">
                <a:solidFill>
                  <a:schemeClr val="tx1"/>
                </a:solidFill>
                <a:effectLst/>
                <a:latin typeface="Calibri" panose="020F0502020204030204" pitchFamily="34" charset="0"/>
                <a:ea typeface="Calibri" panose="020F0502020204030204" pitchFamily="34" charset="0"/>
              </a:rPr>
              <a:t> </a:t>
            </a:r>
            <a:r>
              <a:rPr lang="fi-FI" sz="2000" dirty="0">
                <a:solidFill>
                  <a:schemeClr val="tx1"/>
                </a:solidFill>
                <a:effectLst/>
                <a:latin typeface="Calibri" panose="020F0502020204030204" pitchFamily="34" charset="0"/>
                <a:ea typeface="Calibri" panose="020F0502020204030204" pitchFamily="34" charset="0"/>
              </a:rPr>
              <a:t>käydään</a:t>
            </a:r>
            <a:r>
              <a:rPr lang="fi-FI" sz="2000" spc="-30" dirty="0">
                <a:solidFill>
                  <a:schemeClr val="tx1"/>
                </a:solidFill>
                <a:effectLst/>
                <a:latin typeface="Calibri" panose="020F0502020204030204" pitchFamily="34" charset="0"/>
                <a:ea typeface="Calibri" panose="020F0502020204030204" pitchFamily="34" charset="0"/>
              </a:rPr>
              <a:t> </a:t>
            </a:r>
            <a:r>
              <a:rPr lang="fi-FI" sz="2000" dirty="0">
                <a:solidFill>
                  <a:schemeClr val="tx1"/>
                </a:solidFill>
                <a:effectLst/>
                <a:latin typeface="Calibri" panose="020F0502020204030204" pitchFamily="34" charset="0"/>
                <a:ea typeface="Calibri" panose="020F0502020204030204" pitchFamily="34" charset="0"/>
              </a:rPr>
              <a:t>läpi</a:t>
            </a:r>
            <a:r>
              <a:rPr lang="fi-FI" sz="2000" spc="-30" dirty="0">
                <a:solidFill>
                  <a:schemeClr val="tx1"/>
                </a:solidFill>
                <a:effectLst/>
                <a:latin typeface="Calibri" panose="020F0502020204030204" pitchFamily="34" charset="0"/>
                <a:ea typeface="Calibri" panose="020F0502020204030204" pitchFamily="34" charset="0"/>
              </a:rPr>
              <a:t> </a:t>
            </a:r>
            <a:r>
              <a:rPr lang="fi-FI" sz="2000" dirty="0">
                <a:solidFill>
                  <a:schemeClr val="tx1"/>
                </a:solidFill>
                <a:effectLst/>
                <a:latin typeface="Calibri" panose="020F0502020204030204" pitchFamily="34" charset="0"/>
                <a:ea typeface="Calibri" panose="020F0502020204030204" pitchFamily="34" charset="0"/>
              </a:rPr>
              <a:t>yhdessä</a:t>
            </a:r>
            <a:r>
              <a:rPr lang="fi-FI" sz="2000" spc="-30" dirty="0">
                <a:solidFill>
                  <a:schemeClr val="tx1"/>
                </a:solidFill>
                <a:effectLst/>
                <a:latin typeface="Calibri" panose="020F0502020204030204" pitchFamily="34" charset="0"/>
                <a:ea typeface="Calibri" panose="020F0502020204030204" pitchFamily="34" charset="0"/>
              </a:rPr>
              <a:t> </a:t>
            </a:r>
            <a:r>
              <a:rPr lang="fi-FI" sz="2000" dirty="0">
                <a:solidFill>
                  <a:schemeClr val="tx1"/>
                </a:solidFill>
                <a:effectLst/>
                <a:latin typeface="Calibri" panose="020F0502020204030204" pitchFamily="34" charset="0"/>
                <a:ea typeface="Calibri" panose="020F0502020204030204" pitchFamily="34" charset="0"/>
              </a:rPr>
              <a:t>lasten kanssa ja se sijoitetaan kaikkien nähtäville. Suunnitelma on lähetetty tiedoksi lapsen sijoituksesta</a:t>
            </a:r>
            <a:r>
              <a:rPr lang="fi-FI" sz="2000" spc="-35" dirty="0">
                <a:solidFill>
                  <a:schemeClr val="tx1"/>
                </a:solidFill>
                <a:effectLst/>
                <a:latin typeface="Calibri" panose="020F0502020204030204" pitchFamily="34" charset="0"/>
                <a:ea typeface="Calibri" panose="020F0502020204030204" pitchFamily="34" charset="0"/>
              </a:rPr>
              <a:t> </a:t>
            </a:r>
            <a:r>
              <a:rPr lang="fi-FI" sz="2000" dirty="0">
                <a:solidFill>
                  <a:schemeClr val="tx1"/>
                </a:solidFill>
                <a:effectLst/>
                <a:latin typeface="Calibri" panose="020F0502020204030204" pitchFamily="34" charset="0"/>
                <a:ea typeface="Calibri" panose="020F0502020204030204" pitchFamily="34" charset="0"/>
              </a:rPr>
              <a:t>vastaaville</a:t>
            </a:r>
            <a:r>
              <a:rPr lang="fi-FI" sz="2000" spc="-35" dirty="0">
                <a:solidFill>
                  <a:schemeClr val="tx1"/>
                </a:solidFill>
                <a:effectLst/>
                <a:latin typeface="Calibri" panose="020F0502020204030204" pitchFamily="34" charset="0"/>
                <a:ea typeface="Calibri" panose="020F0502020204030204" pitchFamily="34" charset="0"/>
              </a:rPr>
              <a:t> </a:t>
            </a:r>
            <a:r>
              <a:rPr lang="fi-FI" sz="2000" dirty="0">
                <a:solidFill>
                  <a:schemeClr val="tx1"/>
                </a:solidFill>
                <a:effectLst/>
                <a:latin typeface="Calibri" panose="020F0502020204030204" pitchFamily="34" charset="0"/>
                <a:ea typeface="Calibri" panose="020F0502020204030204" pitchFamily="34" charset="0"/>
              </a:rPr>
              <a:t>kunnille</a:t>
            </a:r>
            <a:r>
              <a:rPr lang="fi-FI" sz="2000" spc="-35" dirty="0">
                <a:solidFill>
                  <a:schemeClr val="tx1"/>
                </a:solidFill>
                <a:effectLst/>
                <a:latin typeface="Calibri" panose="020F0502020204030204" pitchFamily="34" charset="0"/>
                <a:ea typeface="Calibri" panose="020F0502020204030204" pitchFamily="34" charset="0"/>
              </a:rPr>
              <a:t> </a:t>
            </a:r>
            <a:r>
              <a:rPr lang="fi-FI" sz="2000" dirty="0">
                <a:solidFill>
                  <a:schemeClr val="tx1"/>
                </a:solidFill>
                <a:effectLst/>
                <a:latin typeface="Calibri" panose="020F0502020204030204" pitchFamily="34" charset="0"/>
                <a:ea typeface="Calibri" panose="020F0502020204030204" pitchFamily="34" charset="0"/>
              </a:rPr>
              <a:t>ja</a:t>
            </a:r>
            <a:r>
              <a:rPr lang="fi-FI" sz="2000" spc="-35" dirty="0">
                <a:solidFill>
                  <a:schemeClr val="tx1"/>
                </a:solidFill>
                <a:effectLst/>
                <a:latin typeface="Calibri" panose="020F0502020204030204" pitchFamily="34" charset="0"/>
                <a:ea typeface="Calibri" panose="020F0502020204030204" pitchFamily="34" charset="0"/>
              </a:rPr>
              <a:t> </a:t>
            </a:r>
            <a:r>
              <a:rPr lang="fi-FI" sz="2000" dirty="0">
                <a:solidFill>
                  <a:schemeClr val="tx1"/>
                </a:solidFill>
                <a:effectLst/>
                <a:latin typeface="Calibri" panose="020F0502020204030204" pitchFamily="34" charset="0"/>
                <a:ea typeface="Calibri" panose="020F0502020204030204" pitchFamily="34" charset="0"/>
              </a:rPr>
              <a:t>yksikköön</a:t>
            </a:r>
            <a:r>
              <a:rPr lang="fi-FI" sz="2000" spc="-35" dirty="0">
                <a:solidFill>
                  <a:schemeClr val="tx1"/>
                </a:solidFill>
                <a:effectLst/>
                <a:latin typeface="Calibri" panose="020F0502020204030204" pitchFamily="34" charset="0"/>
                <a:ea typeface="Calibri" panose="020F0502020204030204" pitchFamily="34" charset="0"/>
              </a:rPr>
              <a:t> </a:t>
            </a:r>
            <a:r>
              <a:rPr lang="fi-FI" sz="2000" dirty="0">
                <a:solidFill>
                  <a:schemeClr val="tx1"/>
                </a:solidFill>
                <a:effectLst/>
                <a:latin typeface="Calibri" panose="020F0502020204030204" pitchFamily="34" charset="0"/>
                <a:ea typeface="Calibri" panose="020F0502020204030204" pitchFamily="34" charset="0"/>
              </a:rPr>
              <a:t>sijoitetun</a:t>
            </a:r>
            <a:r>
              <a:rPr lang="fi-FI" sz="2000" spc="-35" dirty="0">
                <a:solidFill>
                  <a:schemeClr val="tx1"/>
                </a:solidFill>
                <a:effectLst/>
                <a:latin typeface="Calibri" panose="020F0502020204030204" pitchFamily="34" charset="0"/>
                <a:ea typeface="Calibri" panose="020F0502020204030204" pitchFamily="34" charset="0"/>
              </a:rPr>
              <a:t> </a:t>
            </a:r>
            <a:r>
              <a:rPr lang="fi-FI" sz="2000" dirty="0">
                <a:solidFill>
                  <a:schemeClr val="tx1"/>
                </a:solidFill>
                <a:effectLst/>
                <a:latin typeface="Calibri" panose="020F0502020204030204" pitchFamily="34" charset="0"/>
                <a:ea typeface="Calibri" panose="020F0502020204030204" pitchFamily="34" charset="0"/>
              </a:rPr>
              <a:t>lapsen</a:t>
            </a:r>
            <a:r>
              <a:rPr lang="fi-FI" sz="2000" spc="-35" dirty="0">
                <a:solidFill>
                  <a:schemeClr val="tx1"/>
                </a:solidFill>
                <a:effectLst/>
                <a:latin typeface="Calibri" panose="020F0502020204030204" pitchFamily="34" charset="0"/>
                <a:ea typeface="Calibri" panose="020F0502020204030204" pitchFamily="34" charset="0"/>
              </a:rPr>
              <a:t> </a:t>
            </a:r>
            <a:r>
              <a:rPr lang="fi-FI" sz="2000" dirty="0">
                <a:solidFill>
                  <a:schemeClr val="tx1"/>
                </a:solidFill>
                <a:effectLst/>
                <a:latin typeface="Calibri" panose="020F0502020204030204" pitchFamily="34" charset="0"/>
                <a:ea typeface="Calibri" panose="020F0502020204030204" pitchFamily="34" charset="0"/>
              </a:rPr>
              <a:t>asioista</a:t>
            </a:r>
            <a:r>
              <a:rPr lang="fi-FI" sz="2000" spc="-35" dirty="0">
                <a:solidFill>
                  <a:schemeClr val="tx1"/>
                </a:solidFill>
                <a:effectLst/>
                <a:latin typeface="Calibri" panose="020F0502020204030204" pitchFamily="34" charset="0"/>
                <a:ea typeface="Calibri" panose="020F0502020204030204" pitchFamily="34" charset="0"/>
              </a:rPr>
              <a:t> </a:t>
            </a:r>
            <a:r>
              <a:rPr lang="fi-FI" sz="2000" dirty="0">
                <a:solidFill>
                  <a:schemeClr val="tx1"/>
                </a:solidFill>
                <a:effectLst/>
                <a:latin typeface="Calibri" panose="020F0502020204030204" pitchFamily="34" charset="0"/>
                <a:ea typeface="Calibri" panose="020F0502020204030204" pitchFamily="34" charset="0"/>
              </a:rPr>
              <a:t>vastaaville</a:t>
            </a:r>
            <a:r>
              <a:rPr lang="fi-FI" sz="2000" spc="-35" dirty="0">
                <a:solidFill>
                  <a:schemeClr val="tx1"/>
                </a:solidFill>
                <a:effectLst/>
                <a:latin typeface="Calibri" panose="020F0502020204030204" pitchFamily="34" charset="0"/>
                <a:ea typeface="Calibri" panose="020F0502020204030204" pitchFamily="34" charset="0"/>
              </a:rPr>
              <a:t> </a:t>
            </a:r>
            <a:r>
              <a:rPr lang="fi-FI" sz="2000" dirty="0">
                <a:solidFill>
                  <a:schemeClr val="tx1"/>
                </a:solidFill>
                <a:effectLst/>
                <a:latin typeface="Calibri" panose="020F0502020204030204" pitchFamily="34" charset="0"/>
                <a:ea typeface="Calibri" panose="020F0502020204030204" pitchFamily="34" charset="0"/>
              </a:rPr>
              <a:t>sosiaalityöntekijöille,</a:t>
            </a:r>
            <a:r>
              <a:rPr lang="fi-FI" sz="2000" spc="-35" dirty="0">
                <a:solidFill>
                  <a:schemeClr val="tx1"/>
                </a:solidFill>
                <a:effectLst/>
                <a:latin typeface="Calibri" panose="020F0502020204030204" pitchFamily="34" charset="0"/>
                <a:ea typeface="Calibri" panose="020F0502020204030204" pitchFamily="34" charset="0"/>
              </a:rPr>
              <a:t> </a:t>
            </a:r>
            <a:r>
              <a:rPr lang="fi-FI" sz="2000" dirty="0">
                <a:solidFill>
                  <a:schemeClr val="tx1"/>
                </a:solidFill>
                <a:effectLst/>
                <a:latin typeface="Calibri" panose="020F0502020204030204" pitchFamily="34" charset="0"/>
                <a:ea typeface="Calibri" panose="020F0502020204030204" pitchFamily="34" charset="0"/>
              </a:rPr>
              <a:t>sekä lasten huoltajille. Tämä suunnitelma arvioidaan ja tarkastetaan vuosittain</a:t>
            </a:r>
            <a:r>
              <a:rPr lang="fi-FI" sz="2000" dirty="0">
                <a:solidFill>
                  <a:schemeClr val="tx1"/>
                </a:solidFill>
                <a:effectLst/>
                <a:latin typeface="Arial" panose="020B0604020202020204" pitchFamily="34" charset="0"/>
                <a:ea typeface="Calibri" panose="020F0502020204030204" pitchFamily="34" charset="0"/>
                <a:cs typeface="Calibri" panose="020F0502020204030204" pitchFamily="34" charset="0"/>
              </a:rPr>
              <a:t>.</a:t>
            </a:r>
            <a:endParaRPr lang="fi-FI" sz="2000" dirty="0">
              <a:solidFill>
                <a:schemeClr val="tx1"/>
              </a:solidFill>
              <a:effectLst/>
              <a:latin typeface="Calibri" panose="020F0502020204030204" pitchFamily="34" charset="0"/>
              <a:ea typeface="Calibri" panose="020F0502020204030204" pitchFamily="34" charset="0"/>
            </a:endParaRPr>
          </a:p>
          <a:p>
            <a:endParaRPr lang="fi-FI" sz="2000" dirty="0"/>
          </a:p>
        </p:txBody>
      </p:sp>
    </p:spTree>
    <p:extLst>
      <p:ext uri="{BB962C8B-B14F-4D97-AF65-F5344CB8AC3E}">
        <p14:creationId xmlns:p14="http://schemas.microsoft.com/office/powerpoint/2010/main" val="385943218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i (johtoryhmä)">
  <a:themeElements>
    <a:clrScheme name="Ioni (johtoryhmä)">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Ioni (johtoryhmä)">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i (johtoryhmä)">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8502691-933B-45FE-8764-BA278511EF27}"/>
    </a:ext>
  </a:extLst>
</a:theme>
</file>

<file path=ppt/theme/theme2.xml><?xml version="1.0" encoding="utf-8"?>
<a:theme xmlns:a="http://schemas.openxmlformats.org/drawingml/2006/main" name="Office-te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{F58B5F30-7187-0644-926A-7AA88EE06BA3}tf10001076</Template>
  <TotalTime>8825</TotalTime>
  <Words>4606</Words>
  <Application>Microsoft Macintosh PowerPoint</Application>
  <PresentationFormat>Laajakuva</PresentationFormat>
  <Paragraphs>309</Paragraphs>
  <Slides>54</Slides>
  <Notes>2</Notes>
  <HiddenSlides>0</HiddenSlides>
  <MMClips>0</MMClips>
  <ScaleCrop>false</ScaleCrop>
  <HeadingPairs>
    <vt:vector size="6" baseType="variant">
      <vt:variant>
        <vt:lpstr>Käytetyt fontit</vt:lpstr>
      </vt:variant>
      <vt:variant>
        <vt:i4>7</vt:i4>
      </vt:variant>
      <vt:variant>
        <vt:lpstr>Teema</vt:lpstr>
      </vt:variant>
      <vt:variant>
        <vt:i4>1</vt:i4>
      </vt:variant>
      <vt:variant>
        <vt:lpstr>Dian otsikot</vt:lpstr>
      </vt:variant>
      <vt:variant>
        <vt:i4>54</vt:i4>
      </vt:variant>
    </vt:vector>
  </HeadingPairs>
  <TitlesOfParts>
    <vt:vector size="62" baseType="lpstr">
      <vt:lpstr>Aptos</vt:lpstr>
      <vt:lpstr>Arial</vt:lpstr>
      <vt:lpstr>Calibri</vt:lpstr>
      <vt:lpstr>Century Gothic</vt:lpstr>
      <vt:lpstr>Symbol</vt:lpstr>
      <vt:lpstr>Times New Roman</vt:lpstr>
      <vt:lpstr>Wingdings 3</vt:lpstr>
      <vt:lpstr>Ioni (johtoryhmä)</vt:lpstr>
      <vt:lpstr>HYVÄÄ KOHTELUA KOSKEVA SUUNNITELMA LASTENKOTI KINNALASSA </vt:lpstr>
      <vt:lpstr>JOHDANTO </vt:lpstr>
      <vt:lpstr>  Lastensuojelulaki 61 b § </vt:lpstr>
      <vt:lpstr>TOIMENPITEISTÄ Toimenpiteistä lapsen ikätasoisen itsemääräämisoikeuden vahvistamiseksi, tukemiseksi ja ylläpitämiksi </vt:lpstr>
      <vt:lpstr>Koulunkäynnin turvaaminen </vt:lpstr>
      <vt:lpstr>Koskemattomuus </vt:lpstr>
      <vt:lpstr>Toisten kunnioittaminen</vt:lpstr>
      <vt:lpstr>Pitää huolta toisesta</vt:lpstr>
      <vt:lpstr>Kohteliaisuus</vt:lpstr>
      <vt:lpstr>Auttaminen</vt:lpstr>
      <vt:lpstr>Pidetään huolta paikoista</vt:lpstr>
      <vt:lpstr>Kannustaminen</vt:lpstr>
      <vt:lpstr>Mukaan ottaminen</vt:lpstr>
      <vt:lpstr>Hyväksyminen</vt:lpstr>
      <vt:lpstr>Sinun tukemisesi ja kuuleminen huoltajiesi ja läheistesi kanssa tehtävässä työssä </vt:lpstr>
      <vt:lpstr>Sinun tukemisesi sinua ympäröivässä ympäristössäsi toimimiseen </vt:lpstr>
      <vt:lpstr>Sinun tukemisesi iänmukaisessa itsenäisessä päätöksenteossasi </vt:lpstr>
      <vt:lpstr>Sinun kanssasi toimiminen lain mukaisesti </vt:lpstr>
      <vt:lpstr>Sinulle kerrotaan omista oikeuksistasi sijaishuollossa </vt:lpstr>
      <vt:lpstr>RAJOITUKSET JA OHJAAMINEN </vt:lpstr>
      <vt:lpstr>Yhteydenpidon rajoittaminen 62 § </vt:lpstr>
      <vt:lpstr>Aineen tai esineen poisotottaminen lastensuojelulaitoksessa 65 § </vt:lpstr>
      <vt:lpstr>Henkilöntarkastus 66 § </vt:lpstr>
      <vt:lpstr>Henkilönkatsastus 66 a § </vt:lpstr>
      <vt:lpstr>Lasten huoneen tai omaisuuden taikka lähetyksen luovuttamatta jättäminen 67 § </vt:lpstr>
      <vt:lpstr>Kiinnipitäminen lastensuojelulaitoksessa 68 § </vt:lpstr>
      <vt:lpstr>Kiinnipitäminen sinun luvatta lastensuojelulaitoksesta poistuminen estämiseksi 68 a §</vt:lpstr>
      <vt:lpstr>Luvatta lastensuojelulaitoksesta poissaolevan lapsen etsintä ja palauttaminen 69 a §</vt:lpstr>
      <vt:lpstr>Lapsen kiinniotto 69 b §</vt:lpstr>
      <vt:lpstr>Kiinniotetun lapsen kuljettaminen 69 c §</vt:lpstr>
      <vt:lpstr>Poliisin virka-apu lastensuojelulaitoksesta luvatta poissaolevan lapsen kiinniottamisessa ja kuljettamisessa 69 e § </vt:lpstr>
      <vt:lpstr>Liikkumisvapauden rajoittaminen 69 § </vt:lpstr>
      <vt:lpstr>Eristäminen 70 § </vt:lpstr>
      <vt:lpstr>Rajoituksen jälkiarviointi </vt:lpstr>
      <vt:lpstr>Mitä otetaan huomioon rajoitustoimenpiteissä ja seuraamuksissa </vt:lpstr>
      <vt:lpstr>LASTEN OHJEET KINNALAAN </vt:lpstr>
      <vt:lpstr>LASTEN OHJEET KINNALAAN</vt:lpstr>
      <vt:lpstr>LASTEN OHJEET KINNALAAN</vt:lpstr>
      <vt:lpstr>LASTEN OHJEET KINNALAAN</vt:lpstr>
      <vt:lpstr>YHTEYDENITO</vt:lpstr>
      <vt:lpstr>SINULLA ON SOSIAALIHUOLLON ASIAKKAAN OIKEUS TEHDÄ MUISTUTUS </vt:lpstr>
      <vt:lpstr>Sosiaaliasiavastaavan yhteystietoja</vt:lpstr>
      <vt:lpstr> Sosiaaliasiavastaavan yhteystietoja</vt:lpstr>
      <vt:lpstr>SINULLA ON OIKEUS TEHDÄ KANTELU EDUSKUNNAN OIKEUSASIAMIEHELLE </vt:lpstr>
      <vt:lpstr>SINULLA ON OIKEUS TEHDÄ KANTELU LUPA- JA VALVONTAVIRASTOON</vt:lpstr>
      <vt:lpstr>SINULLA ON OIKEUS TEHDÄ KANTELU LUPA- JA VALVONTAVIRASTOON JATKUU</vt:lpstr>
      <vt:lpstr>SINULLA ON OIKEUS TEHDÄ KANTELU LUPA- JA VALVONTAVIRASTOON JATKUU</vt:lpstr>
      <vt:lpstr>SINULLA ON OIKEUS TEHDÄ KANTELU LUPA- JA VALVONTAVIRASTOON JATKUU</vt:lpstr>
      <vt:lpstr>SINULLA ON OIKEUS TEHDÄ KANTELU LUPA- JA VALVONTAVIRASTOON JATKUU</vt:lpstr>
      <vt:lpstr>SINULLA ON OIKEUS TEHDÄ KANTELU LUPA- JA VALVONTAVIRASTOON JATKUU</vt:lpstr>
      <vt:lpstr>SINULLA ON OIKEUS TEHDÄ KANTELU LUPA- JA VALVONTAVIRASTOON JATKUU</vt:lpstr>
      <vt:lpstr>SINULLA ON OIKEUS TEHDÄ KANTELU LUPA- JA VALVONTAVIRASTOON JATKUU</vt:lpstr>
      <vt:lpstr>SINULLA ON OIKEUS TEHDÄ KANTELU LUPA- JA VALVONTAVIRASTOON JATKUU</vt:lpstr>
      <vt:lpstr>LOPUKSI: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HYVÄÄ KOHTELUA KOSKEVA SUUNNITELMA LASTENKOTI KINNALASSA </dc:title>
  <dc:creator>Pasi Maja</dc:creator>
  <cp:lastModifiedBy>Pasi Maja</cp:lastModifiedBy>
  <cp:revision>126</cp:revision>
  <cp:lastPrinted>2025-04-30T09:58:21Z</cp:lastPrinted>
  <dcterms:created xsi:type="dcterms:W3CDTF">2025-04-28T09:36:06Z</dcterms:created>
  <dcterms:modified xsi:type="dcterms:W3CDTF">2026-09-15T08:41:33Z</dcterms:modified>
</cp:coreProperties>
</file>